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910" r:id="rId2"/>
    <p:sldId id="964" r:id="rId3"/>
    <p:sldId id="965" r:id="rId4"/>
    <p:sldId id="966" r:id="rId5"/>
    <p:sldId id="970" r:id="rId6"/>
    <p:sldId id="971" r:id="rId7"/>
    <p:sldId id="972" r:id="rId8"/>
    <p:sldId id="973" r:id="rId9"/>
    <p:sldId id="974" r:id="rId10"/>
    <p:sldId id="975" r:id="rId11"/>
    <p:sldId id="976" r:id="rId12"/>
    <p:sldId id="977" r:id="rId13"/>
    <p:sldId id="915" r:id="rId14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F4C"/>
    <a:srgbClr val="CC3300"/>
    <a:srgbClr val="993366"/>
    <a:srgbClr val="F79857"/>
    <a:srgbClr val="F47620"/>
    <a:srgbClr val="D6C996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87" autoAdjust="0"/>
    <p:restoredTop sz="80827" autoAdjust="0"/>
  </p:normalViewPr>
  <p:slideViewPr>
    <p:cSldViewPr>
      <p:cViewPr>
        <p:scale>
          <a:sx n="99" d="100"/>
          <a:sy n="99" d="100"/>
        </p:scale>
        <p:origin x="-19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616" y="-77"/>
      </p:cViewPr>
      <p:guideLst>
        <p:guide orient="horz" pos="292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dirty="0"/>
              <a:t>BC Ground Water Association Kamloops March 2013</a:t>
            </a:r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1491582-E578-4EB0-9FA5-9A23486C1F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37284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53988" y="296863"/>
            <a:ext cx="6488112" cy="1593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1537" tIns="44965" rIns="91537" bIns="44965">
            <a:spAutoFit/>
          </a:bodyPr>
          <a:lstStyle/>
          <a:p>
            <a:pPr algn="r" defTabSz="195263">
              <a:lnSpc>
                <a:spcPct val="90000"/>
              </a:lnSpc>
              <a:spcBef>
                <a:spcPct val="40000"/>
              </a:spcBef>
              <a:tabLst>
                <a:tab pos="866775" algn="l"/>
                <a:tab pos="3048000" algn="r"/>
              </a:tabLst>
              <a:defRPr/>
            </a:pPr>
            <a:r>
              <a:rPr lang="en-US" sz="1600" b="1" dirty="0">
                <a:latin typeface="Times New Roman" pitchFamily="18" charset="0"/>
              </a:rPr>
              <a:t>	&lt;Course Title&gt; - Slide #</a:t>
            </a:r>
            <a:fld id="{AEF5B46C-4A78-4FDE-B6BA-9D0B7891DC8E}" type="slidenum">
              <a:rPr lang="en-US" sz="1600" b="1">
                <a:latin typeface="Times New Roman" pitchFamily="18" charset="0"/>
              </a:rPr>
              <a:pPr algn="r" defTabSz="195263">
                <a:lnSpc>
                  <a:spcPct val="90000"/>
                </a:lnSpc>
                <a:spcBef>
                  <a:spcPct val="40000"/>
                </a:spcBef>
                <a:tabLst>
                  <a:tab pos="866775" algn="l"/>
                  <a:tab pos="3048000" algn="r"/>
                </a:tabLst>
                <a:defRPr/>
              </a:pPr>
              <a:t>‹#›</a:t>
            </a:fld>
            <a:endParaRPr lang="en-US" sz="1600" b="1" dirty="0">
              <a:latin typeface="Times New Roman" pitchFamily="18" charset="0"/>
            </a:endParaRPr>
          </a:p>
          <a:p>
            <a:pPr defTabSz="195263">
              <a:lnSpc>
                <a:spcPct val="90000"/>
              </a:lnSpc>
              <a:spcBef>
                <a:spcPct val="40000"/>
              </a:spcBef>
              <a:tabLst>
                <a:tab pos="866775" algn="l"/>
                <a:tab pos="3048000" algn="r"/>
              </a:tabLst>
              <a:defRPr/>
            </a:pPr>
            <a:r>
              <a:rPr lang="en-US" sz="1600" b="1" dirty="0">
                <a:latin typeface="Times New Roman" pitchFamily="18" charset="0"/>
              </a:rPr>
              <a:t>Transparency Subject:                                                      </a:t>
            </a:r>
          </a:p>
          <a:p>
            <a:pPr defTabSz="195263">
              <a:lnSpc>
                <a:spcPct val="90000"/>
              </a:lnSpc>
              <a:spcBef>
                <a:spcPct val="40000"/>
              </a:spcBef>
              <a:tabLst>
                <a:tab pos="866775" algn="l"/>
                <a:tab pos="3048000" algn="r"/>
              </a:tabLst>
              <a:defRPr/>
            </a:pPr>
            <a:endParaRPr lang="en-US" sz="1600" b="1" dirty="0">
              <a:latin typeface="Times New Roman" pitchFamily="18" charset="0"/>
            </a:endParaRPr>
          </a:p>
          <a:p>
            <a:pPr defTabSz="195263">
              <a:lnSpc>
                <a:spcPct val="90000"/>
              </a:lnSpc>
              <a:spcBef>
                <a:spcPct val="40000"/>
              </a:spcBef>
              <a:tabLst>
                <a:tab pos="866775" algn="l"/>
                <a:tab pos="3048000" algn="r"/>
              </a:tabLst>
              <a:defRPr/>
            </a:pPr>
            <a:r>
              <a:rPr lang="en-US" sz="1600" b="1" dirty="0">
                <a:latin typeface="Times New Roman" pitchFamily="18" charset="0"/>
              </a:rPr>
              <a:t>Time:</a:t>
            </a:r>
          </a:p>
          <a:p>
            <a:pPr defTabSz="195263">
              <a:lnSpc>
                <a:spcPct val="90000"/>
              </a:lnSpc>
              <a:spcBef>
                <a:spcPct val="40000"/>
              </a:spcBef>
              <a:tabLst>
                <a:tab pos="866775" algn="l"/>
                <a:tab pos="3048000" algn="r"/>
              </a:tabLst>
              <a:defRPr/>
            </a:pPr>
            <a:r>
              <a:rPr lang="en-US" sz="1600" b="1" dirty="0">
                <a:latin typeface="Times New Roman" pitchFamily="18" charset="0"/>
              </a:rPr>
              <a:t>Objective:</a:t>
            </a:r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381000" y="1584325"/>
            <a:ext cx="3200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 dirty="0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381000" y="1266825"/>
            <a:ext cx="3200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 dirty="0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09538" y="8747125"/>
            <a:ext cx="30321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00" tIns="46250" rIns="92500" bIns="46250" numCol="1" anchor="b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BC Ground Water Association Kamloops March 2013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16338" y="8747125"/>
            <a:ext cx="30321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00" tIns="46250" rIns="92500" bIns="46250" numCol="1" anchor="b" anchorCtr="0" compatLnSpc="1">
            <a:prstTxWarp prst="textNoShape">
              <a:avLst/>
            </a:prstTxWarp>
          </a:bodyPr>
          <a:lstStyle>
            <a:lvl1pPr algn="r" defTabSz="925513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35F13C3-C728-4E26-ACDB-754F7DC68D8F}" type="slidenum">
              <a:rPr lang="en-US"/>
              <a:pPr>
                <a:defRPr/>
              </a:pPr>
              <a:t>‹#›</a:t>
            </a:fld>
            <a:endParaRPr lang="en-US" sz="1600" dirty="0"/>
          </a:p>
        </p:txBody>
      </p:sp>
      <p:sp>
        <p:nvSpPr>
          <p:cNvPr id="82951" name="Rectangle 1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667125" y="674688"/>
            <a:ext cx="2947988" cy="2211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381000" y="614363"/>
            <a:ext cx="617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 dirty="0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381000" y="2919413"/>
            <a:ext cx="6172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 dirty="0"/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81000" y="3408363"/>
            <a:ext cx="6219825" cy="53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00" tIns="46250" rIns="92500" bIns="462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76200" y="2943225"/>
            <a:ext cx="36576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2" tIns="45706" rIns="91412" bIns="45706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Times New Roman" pitchFamily="18" charset="0"/>
              </a:rPr>
              <a:t>    </a:t>
            </a:r>
            <a:r>
              <a:rPr lang="en-US" sz="1600" b="1" dirty="0">
                <a:latin typeface="Times New Roman" pitchFamily="18" charset="0"/>
              </a:rPr>
              <a:t>Presenter Notes/Activity:</a:t>
            </a:r>
          </a:p>
        </p:txBody>
      </p:sp>
    </p:spTree>
    <p:extLst>
      <p:ext uri="{BB962C8B-B14F-4D97-AF65-F5344CB8AC3E}">
        <p14:creationId xmlns:p14="http://schemas.microsoft.com/office/powerpoint/2010/main" val="272385098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 smtClean="0"/>
              <a:t>Page </a:t>
            </a:r>
            <a:fld id="{65806643-331C-4857-BAD6-804371C6285C}" type="slidenum">
              <a:rPr lang="en-US" smtClean="0"/>
              <a:pPr/>
              <a:t>1</a:t>
            </a:fld>
            <a:endParaRPr lang="en-US" sz="1600" dirty="0" smtClean="0"/>
          </a:p>
        </p:txBody>
      </p:sp>
      <p:sp>
        <p:nvSpPr>
          <p:cNvPr id="83973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BC Ground Water Association Kamloops March 2013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EA142-5534-4D78-BD3E-9AD1D4D1FC9D}" type="slidenum">
              <a:rPr lang="en-CA" smtClean="0"/>
              <a:pPr/>
              <a:t>10</a:t>
            </a:fld>
            <a:endParaRPr lang="en-CA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EA142-5534-4D78-BD3E-9AD1D4D1FC9D}" type="slidenum">
              <a:rPr lang="en-CA" smtClean="0"/>
              <a:pPr/>
              <a:t>11</a:t>
            </a:fld>
            <a:endParaRPr lang="en-CA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EA142-5534-4D78-BD3E-9AD1D4D1FC9D}" type="slidenum">
              <a:rPr lang="en-CA" smtClean="0"/>
              <a:pPr/>
              <a:t>12</a:t>
            </a:fld>
            <a:endParaRPr lang="en-CA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 smtClean="0"/>
          </a:p>
        </p:txBody>
      </p:sp>
      <p:sp>
        <p:nvSpPr>
          <p:cNvPr id="88068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BC Ground Water Association Kamloops March 2013</a:t>
            </a:r>
          </a:p>
        </p:txBody>
      </p:sp>
      <p:sp>
        <p:nvSpPr>
          <p:cNvPr id="8806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 smtClean="0"/>
              <a:t>Page </a:t>
            </a:r>
            <a:fld id="{A27ABAEA-EFA7-4047-BF6B-D9CD5E54FD6B}" type="slidenum">
              <a:rPr lang="en-US" smtClean="0"/>
              <a:pPr/>
              <a:t>13</a:t>
            </a:fld>
            <a:endParaRPr lang="en-US" sz="16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EA142-5534-4D78-BD3E-9AD1D4D1FC9D}" type="slidenum">
              <a:rPr lang="en-CA" smtClean="0"/>
              <a:pPr/>
              <a:t>2</a:t>
            </a:fld>
            <a:endParaRPr lang="en-C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 smtClean="0"/>
              <a:t>Page </a:t>
            </a:r>
            <a:fld id="{7B01B49D-0275-4EF2-8D72-E684E0B70CE8}" type="slidenum">
              <a:rPr lang="en-US" smtClean="0"/>
              <a:pPr/>
              <a:t>3</a:t>
            </a:fld>
            <a:endParaRPr lang="en-US" sz="1600" dirty="0" smtClean="0"/>
          </a:p>
        </p:txBody>
      </p:sp>
      <p:sp>
        <p:nvSpPr>
          <p:cNvPr id="7" name="Rectangle 2"/>
          <p:cNvSpPr txBox="1">
            <a:spLocks noGrp="1" noChangeArrowheads="1"/>
          </p:cNvSpPr>
          <p:nvPr/>
        </p:nvSpPr>
        <p:spPr bwMode="auto">
          <a:xfrm>
            <a:off x="0" y="1"/>
            <a:ext cx="2971800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Part 9: Confined Spaces Part 9, Confined Space    Richard Duguay</a:t>
            </a:r>
          </a:p>
        </p:txBody>
      </p:sp>
      <p:sp>
        <p:nvSpPr>
          <p:cNvPr id="198660" name="Rectangle 6"/>
          <p:cNvSpPr txBox="1">
            <a:spLocks noGrp="1" noChangeArrowheads="1"/>
          </p:cNvSpPr>
          <p:nvPr/>
        </p:nvSpPr>
        <p:spPr bwMode="auto">
          <a:xfrm>
            <a:off x="0" y="8831264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900" dirty="0">
                <a:latin typeface="Times New Roman" pitchFamily="18" charset="0"/>
              </a:rPr>
              <a:t>Part 9: Confines Spaces, n-POD 2008J:/OD2000/Basic Classroom/Hygiene topics for OHOs/BioOHO/3-reg-long/Confined Space/Confined Space OHO.ppt</a:t>
            </a:r>
          </a:p>
        </p:txBody>
      </p:sp>
      <p:sp>
        <p:nvSpPr>
          <p:cNvPr id="198661" name="Rectangle 7"/>
          <p:cNvSpPr txBox="1">
            <a:spLocks noGrp="1" noChangeArrowheads="1"/>
          </p:cNvSpPr>
          <p:nvPr/>
        </p:nvSpPr>
        <p:spPr bwMode="auto">
          <a:xfrm>
            <a:off x="3886200" y="8831264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1D2FD57-81A5-4A31-8B08-6FC4F1559518}" type="slidenum">
              <a:rPr lang="en-US" sz="1200">
                <a:latin typeface="Times New Roman" pitchFamily="18" charset="0"/>
              </a:rPr>
              <a:pPr algn="r"/>
              <a:t>3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" name="Rectangle 2"/>
          <p:cNvSpPr txBox="1">
            <a:spLocks noGrp="1" noChangeArrowheads="1"/>
          </p:cNvSpPr>
          <p:nvPr/>
        </p:nvSpPr>
        <p:spPr bwMode="auto">
          <a:xfrm>
            <a:off x="0" y="1"/>
            <a:ext cx="2971800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Part 9, Confined Space    Richard Duguay</a:t>
            </a:r>
          </a:p>
        </p:txBody>
      </p:sp>
      <p:sp>
        <p:nvSpPr>
          <p:cNvPr id="198663" name="Rectangle 3"/>
          <p:cNvSpPr txBox="1">
            <a:spLocks noGrp="1" noChangeArrowheads="1"/>
          </p:cNvSpPr>
          <p:nvPr/>
        </p:nvSpPr>
        <p:spPr bwMode="auto">
          <a:xfrm>
            <a:off x="3886200" y="1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 dirty="0">
                <a:latin typeface="Times New Roman" pitchFamily="18" charset="0"/>
              </a:rPr>
              <a:t>May 2000</a:t>
            </a:r>
          </a:p>
        </p:txBody>
      </p:sp>
      <p:sp>
        <p:nvSpPr>
          <p:cNvPr id="198664" name="Rectangle 6"/>
          <p:cNvSpPr txBox="1">
            <a:spLocks noGrp="1" noChangeArrowheads="1"/>
          </p:cNvSpPr>
          <p:nvPr/>
        </p:nvSpPr>
        <p:spPr bwMode="auto">
          <a:xfrm>
            <a:off x="0" y="8831264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900" dirty="0">
                <a:latin typeface="Times New Roman" pitchFamily="18" charset="0"/>
              </a:rPr>
              <a:t>J:/OD2000/Basic Classroom/Hygiene topics for OHOs/BioOHO/3-reg-long/Confined Space/Confined Space OHO.ppt</a:t>
            </a:r>
          </a:p>
        </p:txBody>
      </p:sp>
      <p:sp>
        <p:nvSpPr>
          <p:cNvPr id="1986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en-CA" dirty="0"/>
          </a:p>
        </p:txBody>
      </p:sp>
      <p:sp>
        <p:nvSpPr>
          <p:cNvPr id="86020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BC Ground Water Association Kamloops March 2013</a:t>
            </a:r>
          </a:p>
        </p:txBody>
      </p:sp>
      <p:sp>
        <p:nvSpPr>
          <p:cNvPr id="8602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 smtClean="0"/>
              <a:t>Page </a:t>
            </a:r>
            <a:fld id="{FBFA0A04-35E0-48C4-8167-F54E5AB37720}" type="slidenum">
              <a:rPr lang="en-US" smtClean="0"/>
              <a:pPr/>
              <a:t>4</a:t>
            </a:fld>
            <a:endParaRPr lang="en-US" sz="160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 smtClean="0"/>
              <a:t>Page </a:t>
            </a:r>
            <a:fld id="{494166DF-D516-4D9B-8DE8-90E95C4C8C21}" type="slidenum">
              <a:rPr lang="en-US" smtClean="0"/>
              <a:pPr/>
              <a:t>5</a:t>
            </a:fld>
            <a:endParaRPr lang="en-US" sz="1600" dirty="0" smtClean="0"/>
          </a:p>
        </p:txBody>
      </p:sp>
      <p:sp>
        <p:nvSpPr>
          <p:cNvPr id="7" name="Rectangle 2"/>
          <p:cNvSpPr txBox="1">
            <a:spLocks noGrp="1" noChangeArrowheads="1"/>
          </p:cNvSpPr>
          <p:nvPr/>
        </p:nvSpPr>
        <p:spPr bwMode="auto">
          <a:xfrm>
            <a:off x="0" y="1"/>
            <a:ext cx="2971800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Part 9: Confined SpacesPart 9, Confined Space    Richard Duguay</a:t>
            </a:r>
          </a:p>
        </p:txBody>
      </p:sp>
      <p:sp>
        <p:nvSpPr>
          <p:cNvPr id="176132" name="Rectangle 6"/>
          <p:cNvSpPr txBox="1">
            <a:spLocks noGrp="1" noChangeArrowheads="1"/>
          </p:cNvSpPr>
          <p:nvPr/>
        </p:nvSpPr>
        <p:spPr bwMode="auto">
          <a:xfrm>
            <a:off x="0" y="8831264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900" dirty="0">
                <a:latin typeface="Times New Roman" pitchFamily="18" charset="0"/>
              </a:rPr>
              <a:t>Part 9: Confines Spaces, n-POD 2008J:/OD2000/Basic Classroom/Hygiene topics for OHOs/BioOHO/3-reg-long/Confined Space/Confined Space OHO.ppt</a:t>
            </a:r>
          </a:p>
        </p:txBody>
      </p:sp>
      <p:sp>
        <p:nvSpPr>
          <p:cNvPr id="176133" name="Rectangle 7"/>
          <p:cNvSpPr txBox="1">
            <a:spLocks noGrp="1" noChangeArrowheads="1"/>
          </p:cNvSpPr>
          <p:nvPr/>
        </p:nvSpPr>
        <p:spPr bwMode="auto">
          <a:xfrm>
            <a:off x="3886200" y="8831264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0A406DC-EC17-4474-A892-02ECA0A8E694}" type="slidenum">
              <a:rPr lang="en-US" sz="1200">
                <a:latin typeface="Times New Roman" pitchFamily="18" charset="0"/>
              </a:rPr>
              <a:pPr algn="r"/>
              <a:t>5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" name="Rectangle 2"/>
          <p:cNvSpPr txBox="1">
            <a:spLocks noGrp="1" noChangeArrowheads="1"/>
          </p:cNvSpPr>
          <p:nvPr/>
        </p:nvSpPr>
        <p:spPr bwMode="auto">
          <a:xfrm>
            <a:off x="0" y="1"/>
            <a:ext cx="2971800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Part 9, Confined Space    Richard Duguay</a:t>
            </a:r>
          </a:p>
        </p:txBody>
      </p:sp>
      <p:sp>
        <p:nvSpPr>
          <p:cNvPr id="176135" name="Rectangle 3"/>
          <p:cNvSpPr txBox="1">
            <a:spLocks noGrp="1" noChangeArrowheads="1"/>
          </p:cNvSpPr>
          <p:nvPr/>
        </p:nvSpPr>
        <p:spPr bwMode="auto">
          <a:xfrm>
            <a:off x="3886200" y="1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 dirty="0">
                <a:latin typeface="Times New Roman" pitchFamily="18" charset="0"/>
              </a:rPr>
              <a:t>May 2000</a:t>
            </a:r>
          </a:p>
        </p:txBody>
      </p:sp>
      <p:sp>
        <p:nvSpPr>
          <p:cNvPr id="176136" name="Rectangle 6"/>
          <p:cNvSpPr txBox="1">
            <a:spLocks noGrp="1" noChangeArrowheads="1"/>
          </p:cNvSpPr>
          <p:nvPr/>
        </p:nvSpPr>
        <p:spPr bwMode="auto">
          <a:xfrm>
            <a:off x="0" y="8831264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900" dirty="0">
                <a:latin typeface="Times New Roman" pitchFamily="18" charset="0"/>
              </a:rPr>
              <a:t>J:/OD2000/Basic Classroom/Hygiene topics for OHOs/BioOHO/3-reg-long/Confined Space/Confined Space OHO.ppt</a:t>
            </a:r>
          </a:p>
        </p:txBody>
      </p:sp>
      <p:sp>
        <p:nvSpPr>
          <p:cNvPr id="176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2363" y="700088"/>
            <a:ext cx="4611687" cy="3459162"/>
          </a:xfrm>
          <a:ln/>
        </p:spPr>
      </p:sp>
      <p:sp>
        <p:nvSpPr>
          <p:cNvPr id="1761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1475"/>
          </a:xfrm>
          <a:noFill/>
          <a:ln/>
        </p:spPr>
        <p:txBody>
          <a:bodyPr lIns="91440" tIns="45720" rIns="91440" bIns="45720"/>
          <a:lstStyle/>
          <a:p>
            <a:pPr lvl="8"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 smtClean="0"/>
              <a:t>Page </a:t>
            </a:r>
            <a:fld id="{FEC74472-5D68-4929-BF2B-A10758681EC2}" type="slidenum">
              <a:rPr lang="en-US" smtClean="0"/>
              <a:pPr/>
              <a:t>6</a:t>
            </a:fld>
            <a:endParaRPr lang="en-US" sz="1600" dirty="0" smtClean="0"/>
          </a:p>
        </p:txBody>
      </p:sp>
      <p:sp>
        <p:nvSpPr>
          <p:cNvPr id="7" name="Rectangle 2"/>
          <p:cNvSpPr txBox="1">
            <a:spLocks noGrp="1" noChangeArrowheads="1"/>
          </p:cNvSpPr>
          <p:nvPr/>
        </p:nvSpPr>
        <p:spPr bwMode="auto">
          <a:xfrm>
            <a:off x="0" y="1"/>
            <a:ext cx="2971800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Part 9: Confined Spaces Part 9, Confined Space    Richard Duguay</a:t>
            </a:r>
          </a:p>
        </p:txBody>
      </p:sp>
      <p:sp>
        <p:nvSpPr>
          <p:cNvPr id="177156" name="Rectangle 6"/>
          <p:cNvSpPr txBox="1">
            <a:spLocks noGrp="1" noChangeArrowheads="1"/>
          </p:cNvSpPr>
          <p:nvPr/>
        </p:nvSpPr>
        <p:spPr bwMode="auto">
          <a:xfrm>
            <a:off x="0" y="8831264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900" dirty="0">
                <a:latin typeface="Times New Roman" pitchFamily="18" charset="0"/>
              </a:rPr>
              <a:t>Part 9: Confines Spaces, n-POD 2008J:/OD2000/Basic Classroom/Hygiene topics for OHOs/BioOHO/3-reg-long/Confined Space/Confined Space OHO.ppt</a:t>
            </a:r>
          </a:p>
        </p:txBody>
      </p:sp>
      <p:sp>
        <p:nvSpPr>
          <p:cNvPr id="177157" name="Rectangle 7"/>
          <p:cNvSpPr txBox="1">
            <a:spLocks noGrp="1" noChangeArrowheads="1"/>
          </p:cNvSpPr>
          <p:nvPr/>
        </p:nvSpPr>
        <p:spPr bwMode="auto">
          <a:xfrm>
            <a:off x="3886200" y="8831264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044F7B2-62CF-4FA6-AF98-4254FD17182E}" type="slidenum">
              <a:rPr lang="en-US" sz="1200">
                <a:latin typeface="Times New Roman" pitchFamily="18" charset="0"/>
              </a:rPr>
              <a:pPr algn="r"/>
              <a:t>6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4" name="Rectangle 2"/>
          <p:cNvSpPr txBox="1">
            <a:spLocks noGrp="1" noChangeArrowheads="1"/>
          </p:cNvSpPr>
          <p:nvPr/>
        </p:nvSpPr>
        <p:spPr bwMode="auto">
          <a:xfrm>
            <a:off x="0" y="1"/>
            <a:ext cx="2971800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Part 9, Confined Space    Richard Duguay</a:t>
            </a:r>
          </a:p>
        </p:txBody>
      </p:sp>
      <p:sp>
        <p:nvSpPr>
          <p:cNvPr id="177159" name="Rectangle 3"/>
          <p:cNvSpPr txBox="1">
            <a:spLocks noGrp="1" noChangeArrowheads="1"/>
          </p:cNvSpPr>
          <p:nvPr/>
        </p:nvSpPr>
        <p:spPr bwMode="auto">
          <a:xfrm>
            <a:off x="3886200" y="1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n-US" sz="1200" dirty="0">
                <a:latin typeface="Times New Roman" pitchFamily="18" charset="0"/>
              </a:rPr>
              <a:t>May 2000</a:t>
            </a:r>
          </a:p>
        </p:txBody>
      </p:sp>
      <p:sp>
        <p:nvSpPr>
          <p:cNvPr id="177160" name="Rectangle 6"/>
          <p:cNvSpPr txBox="1">
            <a:spLocks noGrp="1" noChangeArrowheads="1"/>
          </p:cNvSpPr>
          <p:nvPr/>
        </p:nvSpPr>
        <p:spPr bwMode="auto">
          <a:xfrm>
            <a:off x="0" y="8831264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900" dirty="0">
                <a:latin typeface="Times New Roman" pitchFamily="18" charset="0"/>
              </a:rPr>
              <a:t>J:/OD2000/Basic Classroom/Hygiene topics for OHOs/BioOHO/3-reg-long/Confined Space/Confined Space OHO.ppt</a:t>
            </a:r>
          </a:p>
        </p:txBody>
      </p:sp>
      <p:sp>
        <p:nvSpPr>
          <p:cNvPr id="1771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1771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 lIns="91440" tIns="45720" rIns="91440" bIns="45720"/>
          <a:lstStyle/>
          <a:p>
            <a:r>
              <a:rPr lang="en-US" b="1" i="1" dirty="0" smtClean="0"/>
              <a:t>H</a:t>
            </a:r>
            <a:r>
              <a:rPr lang="en-US" b="1" i="1" baseline="-25000" dirty="0" smtClean="0"/>
              <a:t>2</a:t>
            </a:r>
            <a:r>
              <a:rPr lang="en-US" b="1" i="1" dirty="0" smtClean="0"/>
              <a:t>S, 0 ppm</a:t>
            </a:r>
          </a:p>
          <a:p>
            <a:endParaRPr lang="en-US" b="1" i="1" dirty="0" smtClean="0"/>
          </a:p>
          <a:p>
            <a:r>
              <a:rPr lang="en-US" b="1" i="1" dirty="0" smtClean="0"/>
              <a:t>CO, 0 ppm</a:t>
            </a:r>
          </a:p>
          <a:p>
            <a:endParaRPr lang="en-US" b="1" i="1" dirty="0" smtClean="0"/>
          </a:p>
          <a:p>
            <a:r>
              <a:rPr lang="en-US" b="1" i="1" dirty="0" smtClean="0"/>
              <a:t>O</a:t>
            </a:r>
            <a:r>
              <a:rPr lang="en-US" b="1" i="1" baseline="-25000" dirty="0" smtClean="0"/>
              <a:t>2</a:t>
            </a:r>
            <a:r>
              <a:rPr lang="en-US" b="1" i="1" dirty="0" smtClean="0"/>
              <a:t>, 7.4 %</a:t>
            </a:r>
          </a:p>
          <a:p>
            <a:endParaRPr lang="en-US" b="1" i="1" dirty="0" smtClean="0"/>
          </a:p>
          <a:p>
            <a:r>
              <a:rPr lang="en-US" b="1" i="1" dirty="0" smtClean="0"/>
              <a:t>LEL, 6%</a:t>
            </a:r>
          </a:p>
          <a:p>
            <a:endParaRPr lang="en-US" b="1" i="1" dirty="0" smtClean="0"/>
          </a:p>
          <a:p>
            <a:r>
              <a:rPr lang="en-US" b="1" i="1" dirty="0" smtClean="0"/>
              <a:t>CO</a:t>
            </a:r>
            <a:r>
              <a:rPr lang="en-US" b="1" i="1" baseline="-25000" dirty="0" smtClean="0"/>
              <a:t>2</a:t>
            </a:r>
            <a:r>
              <a:rPr lang="en-US" b="1" i="1" dirty="0" smtClean="0"/>
              <a:t>, </a:t>
            </a:r>
          </a:p>
          <a:p>
            <a:r>
              <a:rPr lang="en-US" b="1" i="1" dirty="0" smtClean="0"/>
              <a:t>~100,000 ppm</a:t>
            </a:r>
          </a:p>
          <a:p>
            <a:endParaRPr lang="en-US" b="1" i="1" dirty="0" smtClean="0"/>
          </a:p>
          <a:p>
            <a:r>
              <a:rPr lang="en-US" b="1" i="1" dirty="0" smtClean="0"/>
              <a:t>Methane, ~1600 ppm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dirty="0" smtClean="0"/>
          </a:p>
        </p:txBody>
      </p:sp>
      <p:sp>
        <p:nvSpPr>
          <p:cNvPr id="11059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BC Ground Water Association Kamloops March 2013</a:t>
            </a:r>
          </a:p>
        </p:txBody>
      </p:sp>
      <p:sp>
        <p:nvSpPr>
          <p:cNvPr id="11059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 smtClean="0"/>
              <a:t>Page </a:t>
            </a:r>
            <a:fld id="{97223A11-8901-4A9B-A7FE-6EA4DF4FDA4A}" type="slidenum">
              <a:rPr lang="en-US" smtClean="0"/>
              <a:pPr/>
              <a:t>7</a:t>
            </a:fld>
            <a:endParaRPr lang="en-US" sz="16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EA142-5534-4D78-BD3E-9AD1D4D1FC9D}" type="slidenum">
              <a:rPr lang="en-CA" smtClean="0"/>
              <a:pPr/>
              <a:t>8</a:t>
            </a:fld>
            <a:endParaRPr lang="en-CA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10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 smtClean="0"/>
              <a:t>Page </a:t>
            </a:r>
            <a:fld id="{8B4E03FE-412A-481E-9CE0-E2354CD1916A}" type="slidenum">
              <a:rPr lang="en-US" smtClean="0"/>
              <a:pPr/>
              <a:t>9</a:t>
            </a:fld>
            <a:endParaRPr lang="en-US" sz="1600" dirty="0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D6C9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762000"/>
            <a:ext cx="304800" cy="5638800"/>
          </a:xfrm>
          <a:prstGeom prst="rect">
            <a:avLst/>
          </a:prstGeom>
          <a:gradFill rotWithShape="1">
            <a:gsLst>
              <a:gs pos="0">
                <a:srgbClr val="FAAF4C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839200" y="762000"/>
            <a:ext cx="304800" cy="5638800"/>
          </a:xfrm>
          <a:prstGeom prst="rect">
            <a:avLst/>
          </a:prstGeom>
          <a:gradFill rotWithShape="1">
            <a:gsLst>
              <a:gs pos="0">
                <a:srgbClr val="FAAF4C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D6C9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 dirty="0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5867400"/>
            <a:ext cx="16002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143000"/>
            <a:ext cx="1943100" cy="47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43000"/>
            <a:ext cx="5676900" cy="472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514600"/>
            <a:ext cx="381000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43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D6C9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762000"/>
            <a:ext cx="304800" cy="5638800"/>
          </a:xfrm>
          <a:prstGeom prst="rect">
            <a:avLst/>
          </a:prstGeom>
          <a:gradFill rotWithShape="1">
            <a:gsLst>
              <a:gs pos="0">
                <a:srgbClr val="FAAF4C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8839200" y="762000"/>
            <a:ext cx="304800" cy="5638800"/>
          </a:xfrm>
          <a:prstGeom prst="rect">
            <a:avLst/>
          </a:prstGeom>
          <a:gradFill rotWithShape="1">
            <a:gsLst>
              <a:gs pos="0">
                <a:srgbClr val="FAAF4C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D6C9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CA" dirty="0"/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76200" y="6448425"/>
            <a:ext cx="342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200" dirty="0"/>
          </a:p>
        </p:txBody>
      </p:sp>
      <p:pic>
        <p:nvPicPr>
          <p:cNvPr id="3081" name="Picture 16" descr="worksafe tag 4C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93000" y="6324600"/>
            <a:ext cx="1574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AAF4C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AAF4C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AAF4C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AAF4C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AAF4C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AAF4C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AAF4C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AAF4C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AAF4C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752600"/>
          </a:xfrm>
        </p:spPr>
        <p:txBody>
          <a:bodyPr/>
          <a:lstStyle/>
          <a:p>
            <a:r>
              <a:rPr lang="en-US" sz="3200" b="0" dirty="0" smtClean="0">
                <a:latin typeface="Calibri" pitchFamily="34" charset="0"/>
                <a:cs typeface="Calibri" pitchFamily="34" charset="0"/>
              </a:rPr>
              <a:t>Waste Management Association of B.C., </a:t>
            </a:r>
            <a:br>
              <a:rPr lang="en-US" sz="32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3200" b="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en-US" sz="3200" b="0" baseline="30000" dirty="0" smtClean="0">
                <a:latin typeface="Calibri" pitchFamily="34" charset="0"/>
                <a:cs typeface="Calibri" pitchFamily="34" charset="0"/>
              </a:rPr>
              <a:t>th</a:t>
            </a:r>
            <a:r>
              <a:rPr lang="en-US" sz="3200" b="0" dirty="0" smtClean="0">
                <a:latin typeface="Calibri" pitchFamily="34" charset="0"/>
                <a:cs typeface="Calibri" pitchFamily="34" charset="0"/>
              </a:rPr>
              <a:t> Annual AGM Conference</a:t>
            </a:r>
            <a:br>
              <a:rPr lang="en-US" sz="32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3200" b="0" dirty="0" smtClean="0">
                <a:latin typeface="Calibri" pitchFamily="34" charset="0"/>
                <a:cs typeface="Calibri" pitchFamily="34" charset="0"/>
              </a:rPr>
              <a:t> January 29, 2015</a:t>
            </a:r>
            <a:br>
              <a:rPr lang="en-US" sz="3200" b="0" dirty="0" smtClean="0">
                <a:latin typeface="Calibri" pitchFamily="34" charset="0"/>
                <a:cs typeface="Calibri" pitchFamily="34" charset="0"/>
              </a:rPr>
            </a:br>
            <a:r>
              <a:rPr lang="en-US" sz="3200" b="0" dirty="0" smtClean="0">
                <a:latin typeface="Calibri" pitchFamily="34" charset="0"/>
                <a:cs typeface="Calibri" pitchFamily="34" charset="0"/>
              </a:rPr>
              <a:t>Surrey, BC</a:t>
            </a:r>
            <a:endParaRPr lang="en-CA" sz="3200" b="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2667000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Guideline 9.1-1: EXCLUSIONS </a:t>
            </a: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Presented by:</a:t>
            </a: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Richard Duguay, BSc, MHSc, CIH, CRSP, ROH</a:t>
            </a: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Senior Regional Officer</a:t>
            </a: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WorkSafeBC</a:t>
            </a: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Kamloops Office</a:t>
            </a:r>
          </a:p>
          <a:p>
            <a:r>
              <a:rPr lang="en-US" dirty="0" smtClean="0"/>
              <a:t> </a:t>
            </a:r>
          </a:p>
          <a:p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CA" sz="2800" b="1" u="sng" dirty="0" smtClean="0"/>
              <a:t/>
            </a:r>
            <a:br>
              <a:rPr lang="en-CA" sz="2800" b="1" u="sng" dirty="0" smtClean="0"/>
            </a:br>
            <a:r>
              <a:rPr lang="en-US" sz="3100" b="1" dirty="0" smtClean="0"/>
              <a:t>Guideline 9.1-1: Exclusion Process</a:t>
            </a:r>
            <a:endParaRPr lang="en-US" sz="3100" dirty="0" smtClean="0"/>
          </a:p>
        </p:txBody>
      </p:sp>
      <p:pic>
        <p:nvPicPr>
          <p:cNvPr id="1229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914400"/>
            <a:ext cx="3962400" cy="2667000"/>
          </a:xfrm>
          <a:noFill/>
        </p:spPr>
      </p:pic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743200"/>
            <a:ext cx="3886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" y="3581400"/>
            <a:ext cx="457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AAF4C"/>
              </a:buClr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 What did/does the space contain?</a:t>
            </a:r>
          </a:p>
          <a:p>
            <a:pPr>
              <a:buClr>
                <a:srgbClr val="FAAF4C"/>
              </a:buClr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 Is the space ventilated?</a:t>
            </a:r>
          </a:p>
          <a:p>
            <a:pPr>
              <a:buClr>
                <a:srgbClr val="FAAF4C"/>
              </a:buClr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 Adjacent piping?</a:t>
            </a:r>
          </a:p>
          <a:p>
            <a:pPr>
              <a:buClr>
                <a:srgbClr val="FAAF4C"/>
              </a:buClr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 Material conveyances?</a:t>
            </a:r>
          </a:p>
          <a:p>
            <a:pPr>
              <a:buClr>
                <a:srgbClr val="FAAF4C"/>
              </a:buClr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 Other?</a:t>
            </a:r>
            <a:endParaRPr lang="en-CA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9200" y="1371600"/>
            <a:ext cx="411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latin typeface="Calibri" pitchFamily="34" charset="0"/>
                <a:cs typeface="Calibri" pitchFamily="34" charset="0"/>
              </a:rPr>
              <a:t>EMPLOYERS HAZARD</a:t>
            </a:r>
          </a:p>
          <a:p>
            <a:r>
              <a:rPr lang="en-US" b="1" u="sng" dirty="0" smtClean="0">
                <a:latin typeface="Calibri" pitchFamily="34" charset="0"/>
                <a:cs typeface="Calibri" pitchFamily="34" charset="0"/>
              </a:rPr>
              <a:t>ASSESSMENT MUST CONSIDER: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8382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Guideline 9.1-1</a:t>
            </a:r>
            <a:endParaRPr lang="en-CA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Guideline 9.1-1: Exclusion Process</a:t>
            </a:r>
            <a:endParaRPr lang="en-CA" sz="2800" dirty="0"/>
          </a:p>
        </p:txBody>
      </p:sp>
      <p:pic>
        <p:nvPicPr>
          <p:cNvPr id="1026" name="Picture 2" descr="C:\Users\RD11239\Pictures\#5 Project Revelstoke\#5 project Oct 08\IMG_0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4552293" cy="4191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00600" y="1143000"/>
            <a:ext cx="41148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AAF4C"/>
              </a:buClr>
            </a:pPr>
            <a:r>
              <a:rPr lang="en-US" b="1" dirty="0" smtClean="0"/>
              <a:t>Guideline 9.1-1</a:t>
            </a:r>
          </a:p>
          <a:p>
            <a:pPr>
              <a:buClr>
                <a:srgbClr val="FAAF4C"/>
              </a:buClr>
              <a:buFont typeface="Wingdings" pitchFamily="2" charset="2"/>
              <a:buChar char="§"/>
            </a:pPr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FAAF4C"/>
              </a:buClr>
              <a:buFont typeface="Wingdings" pitchFamily="2" charset="2"/>
              <a:buChar char="§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Employer submits to</a:t>
            </a:r>
            <a:br>
              <a:rPr lang="en-US" b="1" dirty="0" smtClean="0">
                <a:latin typeface="Calibri" pitchFamily="34" charset="0"/>
                <a:cs typeface="Calibri" pitchFamily="34" charset="0"/>
              </a:rPr>
            </a:br>
            <a:r>
              <a:rPr lang="en-US" b="1" dirty="0" smtClean="0">
                <a:latin typeface="Calibri" pitchFamily="34" charset="0"/>
                <a:cs typeface="Calibri" pitchFamily="34" charset="0"/>
              </a:rPr>
              <a:t>     WorkSafeBC</a:t>
            </a:r>
          </a:p>
          <a:p>
            <a:pPr>
              <a:buClr>
                <a:srgbClr val="FAAF4C"/>
              </a:buClr>
              <a:buFont typeface="Wingdings" pitchFamily="2" charset="2"/>
              <a:buChar char="§"/>
            </a:pP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FAAF4C"/>
              </a:buClr>
              <a:buFont typeface="Wingdings" pitchFamily="2" charset="2"/>
              <a:buChar char="§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  Committee reviews the</a:t>
            </a:r>
            <a:br>
              <a:rPr lang="en-US" b="1" dirty="0" smtClean="0">
                <a:latin typeface="Calibri" pitchFamily="34" charset="0"/>
                <a:cs typeface="Calibri" pitchFamily="34" charset="0"/>
              </a:rPr>
            </a:br>
            <a:r>
              <a:rPr lang="en-US" b="1" dirty="0" smtClean="0">
                <a:latin typeface="Calibri" pitchFamily="34" charset="0"/>
                <a:cs typeface="Calibri" pitchFamily="34" charset="0"/>
              </a:rPr>
              <a:t>    submission</a:t>
            </a:r>
          </a:p>
          <a:p>
            <a:pPr>
              <a:buClr>
                <a:srgbClr val="FAAF4C"/>
              </a:buClr>
              <a:buFont typeface="Wingdings" pitchFamily="2" charset="2"/>
              <a:buChar char="§"/>
            </a:pP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FAAF4C"/>
              </a:buClr>
              <a:buFont typeface="Wingdings" pitchFamily="2" charset="2"/>
              <a:buChar char="§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  Recommendation forwarded</a:t>
            </a:r>
            <a:br>
              <a:rPr lang="en-US" b="1" dirty="0" smtClean="0">
                <a:latin typeface="Calibri" pitchFamily="34" charset="0"/>
                <a:cs typeface="Calibri" pitchFamily="34" charset="0"/>
              </a:rPr>
            </a:br>
            <a:r>
              <a:rPr lang="en-US" b="1" dirty="0" smtClean="0">
                <a:latin typeface="Calibri" pitchFamily="34" charset="0"/>
                <a:cs typeface="Calibri" pitchFamily="34" charset="0"/>
              </a:rPr>
              <a:t>    to Regulatory Practices</a:t>
            </a:r>
          </a:p>
          <a:p>
            <a:pPr>
              <a:buClr>
                <a:srgbClr val="FAAF4C"/>
              </a:buClr>
              <a:buFont typeface="Wingdings" pitchFamily="2" charset="2"/>
              <a:buChar char="§"/>
            </a:pP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FAAF4C"/>
              </a:buClr>
              <a:buFont typeface="Wingdings" pitchFamily="2" charset="2"/>
              <a:buChar char="§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  Employer notified in writing</a:t>
            </a:r>
            <a:endParaRPr lang="en-CA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Guideline 9.1-1: Exclusion Process</a:t>
            </a:r>
            <a:endParaRPr lang="en-CA" sz="2800" dirty="0"/>
          </a:p>
        </p:txBody>
      </p:sp>
      <p:pic>
        <p:nvPicPr>
          <p:cNvPr id="7" name="Content Placeholder 6" descr="home_truck_front_loader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2667000"/>
            <a:ext cx="4038600" cy="2327702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715000" y="3810000"/>
            <a:ext cx="2667000" cy="144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Does the hopper contain clean respirable air?</a:t>
            </a:r>
            <a:endParaRPr lang="en-CA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9906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Guideline 9.1-1: </a:t>
            </a: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Front loading garbage trucks</a:t>
            </a:r>
            <a:endParaRPr lang="en-CA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2544013">
            <a:off x="1600200" y="3200400"/>
            <a:ext cx="1905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22860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Confined space?</a:t>
            </a:r>
            <a:endParaRPr lang="en-CA" sz="24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5"/>
          <p:cNvSpPr txBox="1">
            <a:spLocks/>
          </p:cNvSpPr>
          <p:nvPr/>
        </p:nvSpPr>
        <p:spPr>
          <a:xfrm>
            <a:off x="1371600" y="3886200"/>
            <a:ext cx="6400800" cy="838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AAF4C"/>
              </a:buClr>
              <a:buSzTx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THANK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YOU!</a:t>
            </a:r>
            <a:endParaRPr kumimoji="0" lang="en-CA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0" y="2514600"/>
            <a:ext cx="77724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Guideline 9.1-1: Exclusion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Guideline 9.1-1: Exclusion Process</a:t>
            </a:r>
            <a:endParaRPr lang="en-CA" sz="2800" b="1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4495800" cy="6019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Introduction: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FontTx/>
              <a:buNone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BC’s Experience</a:t>
            </a: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Confined Spaces definition</a:t>
            </a: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Hazard Assessment</a:t>
            </a: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Verification and Testing</a:t>
            </a: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Ventilation</a:t>
            </a: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Standby Persons</a:t>
            </a: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Rescue</a:t>
            </a: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Hazard Assessment Summary</a:t>
            </a: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Guideline 9.1-1</a:t>
            </a:r>
          </a:p>
          <a:p>
            <a:endParaRPr lang="en-US" sz="2800" b="1" dirty="0" smtClean="0"/>
          </a:p>
          <a:p>
            <a:endParaRPr lang="en-CA" sz="2800" b="1" dirty="0" smtClean="0"/>
          </a:p>
        </p:txBody>
      </p:sp>
      <p:pic>
        <p:nvPicPr>
          <p:cNvPr id="4" name="Picture 3" descr="IMG_01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1" y="2514600"/>
            <a:ext cx="3962400" cy="3764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5"/>
          <p:cNvSpPr txBox="1">
            <a:spLocks noGrp="1"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en-US" sz="1400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52579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fld id="{4B1FC91D-4E9E-4C79-8970-35264079FDA4}" type="slidenum">
              <a:rPr lang="en-US" sz="1400">
                <a:solidFill>
                  <a:schemeClr val="bg2"/>
                </a:solidFill>
                <a:latin typeface="Times New Roman" pitchFamily="18" charset="0"/>
              </a:rPr>
              <a:pPr algn="r">
                <a:spcBef>
                  <a:spcPct val="50000"/>
                </a:spcBef>
              </a:pPr>
              <a:t>3</a:t>
            </a:fld>
            <a:endParaRPr lang="en-US" sz="1400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52580" name="Footer Placeholder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en-US" sz="1400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52581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fld id="{2EBCE8EF-1400-4DF7-8082-435490B3A844}" type="slidenum">
              <a:rPr lang="en-US" sz="1400">
                <a:solidFill>
                  <a:schemeClr val="bg2"/>
                </a:solidFill>
                <a:latin typeface="Times New Roman" pitchFamily="18" charset="0"/>
              </a:rPr>
              <a:pPr algn="r">
                <a:spcBef>
                  <a:spcPct val="50000"/>
                </a:spcBef>
              </a:pPr>
              <a:t>3</a:t>
            </a:fld>
            <a:endParaRPr lang="en-US" sz="1400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5258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381000"/>
          </a:xfrm>
        </p:spPr>
        <p:txBody>
          <a:bodyPr anchor="b">
            <a:noAutofit/>
          </a:bodyPr>
          <a:lstStyle/>
          <a:p>
            <a:r>
              <a:rPr lang="en-US" sz="2800" b="1" dirty="0" smtClean="0"/>
              <a:t>Guideline 9.1-1: Exclusion Process</a:t>
            </a:r>
            <a:endParaRPr lang="en-US" sz="2800" dirty="0" smtClean="0"/>
          </a:p>
        </p:txBody>
      </p:sp>
      <p:sp>
        <p:nvSpPr>
          <p:cNvPr id="15258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066800"/>
            <a:ext cx="4724400" cy="48768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BC’s Experience , Confined Spaces Fatalities:</a:t>
            </a:r>
          </a:p>
          <a:p>
            <a:pPr eaLnBrk="1" hangingPunct="1">
              <a:buFontTx/>
              <a:buNone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1985-2003 (estimated)</a:t>
            </a:r>
          </a:p>
          <a:p>
            <a:pPr eaLnBrk="1" hangingPunct="1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Hydrogen Sulfide----2</a:t>
            </a:r>
          </a:p>
          <a:p>
            <a:pPr eaLnBrk="1" hangingPunct="1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Flammable/explosive</a:t>
            </a:r>
            <a:br>
              <a:rPr lang="en-US" sz="2400" b="1" dirty="0" smtClean="0">
                <a:latin typeface="Calibri" pitchFamily="34" charset="0"/>
                <a:cs typeface="Calibri" pitchFamily="34" charset="0"/>
              </a:rPr>
            </a:b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atmosphere----2</a:t>
            </a:r>
          </a:p>
          <a:p>
            <a:pPr eaLnBrk="1" hangingPunct="1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Oxygen deficiency----15</a:t>
            </a:r>
          </a:p>
          <a:p>
            <a:pPr eaLnBrk="1" hangingPunct="1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Entrapment 1</a:t>
            </a:r>
          </a:p>
          <a:p>
            <a:pPr eaLnBrk="1" hangingPunct="1">
              <a:buFontTx/>
              <a:buNone/>
            </a:pPr>
            <a:r>
              <a:rPr lang="en-US" sz="2400" b="1" i="1" dirty="0" smtClean="0">
                <a:latin typeface="Calibri" pitchFamily="34" charset="0"/>
                <a:cs typeface="Calibri" pitchFamily="34" charset="0"/>
              </a:rPr>
              <a:t>(COHSN: 18 deaths between 1989-2004,  including 5 would be rescuers)</a:t>
            </a:r>
          </a:p>
        </p:txBody>
      </p:sp>
      <p:pic>
        <p:nvPicPr>
          <p:cNvPr id="10" name="Picture 3" descr="IMG_02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838200"/>
            <a:ext cx="4114800" cy="4039985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Guideline 9.1-1: Exclusion Process</a:t>
            </a:r>
          </a:p>
        </p:txBody>
      </p:sp>
      <p:pic>
        <p:nvPicPr>
          <p:cNvPr id="8196" name="Picture 2" descr="C:\Users\RD11239\Documents\Prevention\employer\BC Ground Water Association\Confined space photo\IMG_24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flipH="1">
            <a:off x="3657600" y="2209800"/>
            <a:ext cx="4800600" cy="3366655"/>
          </a:xfrm>
          <a:noFill/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04800" y="914400"/>
            <a:ext cx="4572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9.1 Confined space definition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…except as otherwise determined by the board… 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F79857"/>
              </a:buClr>
              <a:buFontTx/>
              <a:buChar char="•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Is enclosed or partially enclosed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F79857"/>
              </a:buClr>
              <a:buFontTx/>
              <a:buChar char="•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Is not designed or intended for continuous human occupancy</a:t>
            </a:r>
          </a:p>
          <a:p>
            <a:pPr>
              <a:buClr>
                <a:srgbClr val="F79857"/>
              </a:buClr>
              <a:buFontTx/>
              <a:buChar char="•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Has limited or restricted means of entry or exit</a:t>
            </a:r>
          </a:p>
          <a:p>
            <a:pPr>
              <a:buClr>
                <a:srgbClr val="F79857"/>
              </a:buClr>
              <a:buFontTx/>
              <a:buChar char="•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Is large enough and so configured…</a:t>
            </a:r>
            <a:endParaRPr lang="en-US" sz="2400" b="1" i="1" dirty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•"/>
            </a:pPr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 txBox="1">
            <a:spLocks noGrp="1"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en-US" sz="1400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7651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fld id="{FA143CD0-5949-4E59-8F9C-E1570F3C9226}" type="slidenum">
              <a:rPr lang="en-US" sz="1400">
                <a:solidFill>
                  <a:schemeClr val="bg2"/>
                </a:solidFill>
                <a:latin typeface="Times New Roman" pitchFamily="18" charset="0"/>
              </a:rPr>
              <a:pPr algn="r">
                <a:spcBef>
                  <a:spcPct val="50000"/>
                </a:spcBef>
              </a:pPr>
              <a:t>5</a:t>
            </a:fld>
            <a:endParaRPr lang="en-US" sz="1400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7652" name="Footer Placeholder 5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en-US" sz="1400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7653" name="Slide Number Placeholder 6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fld id="{AB75D95C-1BEE-44D9-A84A-A5D1E2BD4AF3}" type="slidenum">
              <a:rPr lang="en-US" sz="1400">
                <a:solidFill>
                  <a:schemeClr val="bg2"/>
                </a:solidFill>
                <a:latin typeface="Times New Roman" pitchFamily="18" charset="0"/>
              </a:rPr>
              <a:pPr algn="r">
                <a:spcBef>
                  <a:spcPct val="50000"/>
                </a:spcBef>
              </a:pPr>
              <a:t>5</a:t>
            </a:fld>
            <a:endParaRPr lang="en-US" sz="1400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765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066800"/>
            <a:ext cx="5105400" cy="48768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Hazard assessment, basis for:</a:t>
            </a:r>
          </a:p>
          <a:p>
            <a:pPr eaLnBrk="1" hangingPunct="1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Hazard identification</a:t>
            </a:r>
          </a:p>
          <a:p>
            <a:pPr eaLnBrk="1" hangingPunct="1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Hazard control</a:t>
            </a:r>
          </a:p>
          <a:p>
            <a:pPr eaLnBrk="1" hangingPunct="1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Written program</a:t>
            </a:r>
          </a:p>
          <a:p>
            <a:pPr eaLnBrk="1" hangingPunct="1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Written procedures</a:t>
            </a:r>
          </a:p>
          <a:p>
            <a:pPr eaLnBrk="1" hangingPunct="1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Permit</a:t>
            </a:r>
          </a:p>
          <a:p>
            <a:pPr eaLnBrk="1" hangingPunct="1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Supervisory responsibilities</a:t>
            </a:r>
          </a:p>
          <a:p>
            <a:pPr eaLnBrk="1" hangingPunct="1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Instruction and training given to persons</a:t>
            </a:r>
          </a:p>
          <a:p>
            <a:pPr eaLnBrk="1" hangingPunct="1"/>
            <a:endParaRPr lang="en-US" sz="4000" b="1" i="1" dirty="0" smtClean="0"/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sz="4000" b="1" dirty="0" smtClean="0"/>
          </a:p>
        </p:txBody>
      </p:sp>
      <p:sp>
        <p:nvSpPr>
          <p:cNvPr id="27656" name="Text Box 4"/>
          <p:cNvSpPr txBox="1">
            <a:spLocks noChangeArrowheads="1"/>
          </p:cNvSpPr>
          <p:nvPr/>
        </p:nvSpPr>
        <p:spPr bwMode="auto">
          <a:xfrm>
            <a:off x="381000" y="1143000"/>
            <a:ext cx="12954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80000"/>
              </a:lnSpc>
              <a:spcBef>
                <a:spcPct val="50000"/>
              </a:spcBef>
            </a:pPr>
            <a:endParaRPr lang="en-US" sz="2300" dirty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b="1" dirty="0">
              <a:latin typeface="Times New Roman" pitchFamily="18" charset="0"/>
            </a:endParaRP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669925" y="5638800"/>
            <a:ext cx="74406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alibri" pitchFamily="34" charset="0"/>
                <a:cs typeface="Calibri" pitchFamily="34" charset="0"/>
              </a:rPr>
              <a:t>The regulation considers confined spaces to be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hazardous.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7" descr="ENT Welder C 03 Tank Access (low r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34000" y="990600"/>
            <a:ext cx="3581400" cy="3810000"/>
          </a:xfrm>
          <a:prstGeom prst="rect">
            <a:avLst/>
          </a:prstGeom>
          <a:noFill/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Guideline 9.1-1: Exclusion Process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 txBox="1">
            <a:spLocks noGrp="1"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en-US" sz="1400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8675" name="Rectangle 6"/>
          <p:cNvSpPr txBox="1"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fld id="{C19B49A0-4478-43BA-B04B-DC4738956F52}" type="slidenum">
              <a:rPr lang="en-US" sz="1400">
                <a:solidFill>
                  <a:schemeClr val="bg2"/>
                </a:solidFill>
                <a:latin typeface="Times New Roman" pitchFamily="18" charset="0"/>
              </a:rPr>
              <a:pPr algn="r">
                <a:spcBef>
                  <a:spcPct val="50000"/>
                </a:spcBef>
              </a:pPr>
              <a:t>6</a:t>
            </a:fld>
            <a:endParaRPr lang="en-US" sz="1400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8676" name="Footer Placeholder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en-US" sz="1400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8677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50000"/>
              </a:spcBef>
            </a:pPr>
            <a:fld id="{57FF7445-FA78-453C-97A2-7D395454423F}" type="slidenum">
              <a:rPr lang="en-US" sz="1400">
                <a:solidFill>
                  <a:schemeClr val="bg2"/>
                </a:solidFill>
                <a:latin typeface="Times New Roman" pitchFamily="18" charset="0"/>
              </a:rPr>
              <a:pPr algn="r">
                <a:spcBef>
                  <a:spcPct val="50000"/>
                </a:spcBef>
              </a:pPr>
              <a:t>6</a:t>
            </a:fld>
            <a:endParaRPr lang="en-US" sz="1400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86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381000"/>
          </a:xfrm>
        </p:spPr>
        <p:txBody>
          <a:bodyPr anchor="b">
            <a:noAutofit/>
          </a:bodyPr>
          <a:lstStyle/>
          <a:p>
            <a:r>
              <a:rPr lang="en-US" sz="2800" b="1" dirty="0" smtClean="0"/>
              <a:t>Guideline 9.1-1: Exclusion Process</a:t>
            </a:r>
          </a:p>
        </p:txBody>
      </p:sp>
      <p:sp>
        <p:nvSpPr>
          <p:cNvPr id="286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838200"/>
            <a:ext cx="3886200" cy="57912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Hazard assessment: 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Oxygen deficiency /enrichment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Flammable gas, vapor or mist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Combustible dust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Other hazardous atmospheres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Lock-out and isolation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Engulfment and entrapment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Other hazardous conditions</a:t>
            </a:r>
          </a:p>
        </p:txBody>
      </p:sp>
      <p:pic>
        <p:nvPicPr>
          <p:cNvPr id="8" name="Picture 3" descr="IMG_05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3537" y="685800"/>
            <a:ext cx="4970463" cy="602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Guideline 9.1-1: Exclusion Process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914400"/>
            <a:ext cx="3810000" cy="548640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sz="2400" b="1" u="sng" dirty="0" smtClean="0">
                <a:latin typeface="Calibri" pitchFamily="34" charset="0"/>
                <a:cs typeface="Calibri" pitchFamily="34" charset="0"/>
              </a:rPr>
              <a:t>All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 confined spaces must be tested; have continuous ventilation; have standby/rescue</a:t>
            </a:r>
          </a:p>
          <a:p>
            <a:pPr eaLnBrk="1" hangingPunct="1">
              <a:buNone/>
            </a:pP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9.24-9.26: Verification and testing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9.30-9.33: Ventilation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9.34-9.36: Standby persons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9.37-9.41: Rescue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400" b="1" i="1" dirty="0" smtClean="0"/>
          </a:p>
          <a:p>
            <a:pPr eaLnBrk="1" hangingPunct="1">
              <a:buFont typeface="Wingdings" pitchFamily="2" charset="2"/>
              <a:buChar char="Ø"/>
            </a:pPr>
            <a:endParaRPr lang="en-US" sz="2400" b="1" i="1" dirty="0" smtClean="0"/>
          </a:p>
          <a:p>
            <a:pPr eaLnBrk="1" hangingPunct="1">
              <a:buFont typeface="Wingdings" pitchFamily="2" charset="2"/>
              <a:buChar char="Ø"/>
            </a:pPr>
            <a:endParaRPr lang="en-US" sz="2400" b="1" i="1" dirty="0" smtClean="0"/>
          </a:p>
        </p:txBody>
      </p:sp>
      <p:pic>
        <p:nvPicPr>
          <p:cNvPr id="48132" name="Picture 2" descr="C:\Users\RD11239\Documents\Prevention\employer\BC Ground Water Association\Confined space photo\valving flowmeter\DSCN22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219200"/>
            <a:ext cx="4800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Box 4"/>
          <p:cNvSpPr txBox="1">
            <a:spLocks noChangeArrowheads="1"/>
          </p:cNvSpPr>
          <p:nvPr/>
        </p:nvSpPr>
        <p:spPr bwMode="auto">
          <a:xfrm>
            <a:off x="4343400" y="5486400"/>
            <a:ext cx="457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Compliance with 9.25, 9.30, 9.34-9.36, and  9.37.</a:t>
            </a:r>
            <a:endParaRPr lang="en-CA" sz="16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610600" cy="5334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Guideline 9.1-1: Exclusion Process        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dirty="0" smtClean="0"/>
              <a:t>         </a:t>
            </a:r>
            <a:endParaRPr lang="en-US" sz="2800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914400"/>
            <a:ext cx="8305800" cy="34290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Hazard assessment summary: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Atmospheric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Lockout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Isolation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Engulfment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Entrapment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2400" b="1" dirty="0" smtClean="0"/>
          </a:p>
          <a:p>
            <a:pPr marL="609600" indent="-609600" eaLnBrk="1" hangingPunct="1">
              <a:buFontTx/>
              <a:buNone/>
            </a:pPr>
            <a:endParaRPr lang="en-US" sz="2400" b="1" u="sng" dirty="0" smtClean="0"/>
          </a:p>
          <a:p>
            <a:pPr marL="609600" indent="-609600" eaLnBrk="1" hangingPunct="1">
              <a:buFontTx/>
              <a:buNone/>
            </a:pPr>
            <a:endParaRPr lang="en-US" sz="2400" b="1" u="sng" dirty="0" smtClean="0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 flipH="1">
            <a:off x="2286000" y="2438400"/>
            <a:ext cx="19050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2286000" y="4648200"/>
            <a:ext cx="1981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 flipV="1">
            <a:off x="4343400" y="4114800"/>
            <a:ext cx="22098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4191000" y="2438400"/>
            <a:ext cx="2362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 flipH="1">
            <a:off x="2286000" y="4191000"/>
            <a:ext cx="419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4114800" y="2057400"/>
            <a:ext cx="2203450" cy="641350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 b="1" u="sng" dirty="0">
                <a:latin typeface="Arial" charset="0"/>
              </a:rPr>
              <a:t>Hazard assessment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1508125" y="4532313"/>
            <a:ext cx="1350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>
                <a:latin typeface="Arial" charset="0"/>
              </a:rPr>
              <a:t>Ventilation</a:t>
            </a: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4175125" y="5294313"/>
            <a:ext cx="989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>
                <a:latin typeface="Arial" charset="0"/>
              </a:rPr>
              <a:t>Testing</a:t>
            </a: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6842125" y="3922713"/>
            <a:ext cx="1903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 b="1" dirty="0">
                <a:latin typeface="Arial" charset="0"/>
              </a:rPr>
              <a:t>Standby/rescue</a:t>
            </a:r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4191000" y="2514600"/>
            <a:ext cx="15240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6019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An exclusion submission must address these. </a:t>
            </a:r>
            <a:endParaRPr lang="en-CA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SC006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66800"/>
            <a:ext cx="87058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09600" y="0"/>
            <a:ext cx="777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52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 Guideline 9.1-1: Exclusion Process</a:t>
            </a:r>
            <a:endParaRPr lang="en-CA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8382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Calibri" pitchFamily="34" charset="0"/>
                <a:cs typeface="Calibri" pitchFamily="34" charset="0"/>
              </a:rPr>
              <a:t>Guideline 9.1-1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: </a:t>
            </a:r>
          </a:p>
          <a:p>
            <a:pPr>
              <a:buClr>
                <a:srgbClr val="FAAF4C"/>
              </a:buClr>
              <a:buFont typeface="Wingdings" pitchFamily="2" charset="2"/>
              <a:buChar char="v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 No engulfment hazards</a:t>
            </a:r>
          </a:p>
          <a:p>
            <a:pPr>
              <a:buClr>
                <a:srgbClr val="FAAF4C"/>
              </a:buClr>
              <a:buFont typeface="Wingdings" pitchFamily="2" charset="2"/>
              <a:buChar char="v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 No entrapment hazards</a:t>
            </a:r>
          </a:p>
          <a:p>
            <a:pPr>
              <a:buClr>
                <a:srgbClr val="FAAF4C"/>
              </a:buClr>
              <a:buFont typeface="Wingdings" pitchFamily="2" charset="2"/>
              <a:buChar char="v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 Clean respirable air at all times</a:t>
            </a:r>
            <a:endParaRPr lang="en-CA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fined Sapces Part 9 OHO 2009 v4">
  <a:themeElements>
    <a:clrScheme name="Confined Sapces Part 9 OHO 2009 v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fined Sapces Part 9 OHO 2009 v4">
      <a:majorFont>
        <a:latin typeface="Arial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onfined Sapces Part 9 OHO 2009 v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ined Sapces Part 9 OHO 2009 v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ined Sapces Part 9 OHO 2009 v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ined Sapces Part 9 OHO 2009 v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ined Sapces Part 9 OHO 2009 v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fined Sapces Part 9 OHO 2009 v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fined Sapces Part 9 OHO 2009 v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fined Sapces Part 9 OHO 2009 v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fined Sapces Part 9 OHO 2009 v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fined Sapces Part 9 OHO 2009 v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fined Sapces Part 9 OHO 2009 v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fined Sapces Part 9 OHO 2009 v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Confined Sapces Part 9 OHO 2009 v4</Template>
  <TotalTime>8212</TotalTime>
  <Words>597</Words>
  <Application>Microsoft Office PowerPoint</Application>
  <PresentationFormat>On-screen Show (4:3)</PresentationFormat>
  <Paragraphs>162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Confined Sapces Part 9 OHO 2009 v4</vt:lpstr>
      <vt:lpstr>Waste Management Association of B.C.,  4th Annual AGM Conference  January 29, 2015 Surrey, BC</vt:lpstr>
      <vt:lpstr>Guideline 9.1-1: Exclusion Process</vt:lpstr>
      <vt:lpstr>Guideline 9.1-1: Exclusion Process</vt:lpstr>
      <vt:lpstr>Guideline 9.1-1: Exclusion Process</vt:lpstr>
      <vt:lpstr>PowerPoint Presentation</vt:lpstr>
      <vt:lpstr>Guideline 9.1-1: Exclusion Process</vt:lpstr>
      <vt:lpstr>Guideline 9.1-1: Exclusion Process</vt:lpstr>
      <vt:lpstr>Guideline 9.1-1: Exclusion Process                   </vt:lpstr>
      <vt:lpstr>PowerPoint Presentation</vt:lpstr>
      <vt:lpstr> Guideline 9.1-1: Exclusion Process</vt:lpstr>
      <vt:lpstr>Guideline 9.1-1: Exclusion Process</vt:lpstr>
      <vt:lpstr>Guideline 9.1-1: Exclusion Process</vt:lpstr>
      <vt:lpstr>PowerPoint Presentation</vt:lpstr>
    </vt:vector>
  </TitlesOfParts>
  <Company>WorkSafeBC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Confined Spaces</dc:title>
  <dc:creator>WCB of BC</dc:creator>
  <cp:lastModifiedBy>Owner</cp:lastModifiedBy>
  <cp:revision>334</cp:revision>
  <dcterms:created xsi:type="dcterms:W3CDTF">2009-08-19T20:43:09Z</dcterms:created>
  <dcterms:modified xsi:type="dcterms:W3CDTF">2015-01-29T04:29:57Z</dcterms:modified>
</cp:coreProperties>
</file>