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62" r:id="rId4"/>
    <p:sldId id="263" r:id="rId5"/>
    <p:sldId id="264" r:id="rId6"/>
    <p:sldId id="265" r:id="rId7"/>
    <p:sldId id="290" r:id="rId8"/>
    <p:sldId id="267" r:id="rId9"/>
    <p:sldId id="269" r:id="rId10"/>
    <p:sldId id="297" r:id="rId11"/>
    <p:sldId id="303" r:id="rId12"/>
    <p:sldId id="292" r:id="rId13"/>
    <p:sldId id="273" r:id="rId14"/>
    <p:sldId id="272" r:id="rId15"/>
    <p:sldId id="295" r:id="rId16"/>
    <p:sldId id="275" r:id="rId17"/>
    <p:sldId id="274" r:id="rId18"/>
    <p:sldId id="299" r:id="rId19"/>
    <p:sldId id="277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3E4"/>
    <a:srgbClr val="C5D6F1"/>
    <a:srgbClr val="D5E1EF"/>
    <a:srgbClr val="C8D7EA"/>
    <a:srgbClr val="FFFF99"/>
    <a:srgbClr val="7FA3CF"/>
    <a:srgbClr val="B6CBE4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47" autoAdjust="0"/>
  </p:normalViewPr>
  <p:slideViewPr>
    <p:cSldViewPr snapToGrid="0" snapToObjects="1">
      <p:cViewPr varScale="1">
        <p:scale>
          <a:sx n="79" d="100"/>
          <a:sy n="79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.jp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512076573959201E-2"/>
          <c:y val="0"/>
          <c:w val="0.95948792342604095"/>
          <c:h val="0.94632347502668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7"/>
          <c:dPt>
            <c:idx val="0"/>
            <c:bubble3D val="0"/>
            <c:spPr>
              <a:blipFill rotWithShape="1"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cat>
            <c:strRef>
              <c:f>Sheet1!$A$2:$A$3</c:f>
              <c:strCache>
                <c:ptCount val="2"/>
                <c:pt idx="0">
                  <c:v>C&amp;D Waste</c:v>
                </c:pt>
                <c:pt idx="1">
                  <c:v>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9835233827087401"/>
                  <c:y val="-0.20675758814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41198503610582"/>
                      <c:h val="0.38492823568829238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45497119949767"/>
                  <c:y val="-1.81877561740982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144135264327687"/>
                  <c:y val="-0.31870147881673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100% 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4303516412220799"/>
                  <c:y val="0.1749320901041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7BFCC-38F5-44A4-97F1-AFBE86075274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042D58-D8A6-469D-BE8E-F1AFA02681D0}">
      <dgm:prSet phldrT="[Text]" custT="1"/>
      <dgm:spPr/>
      <dgm:t>
        <a:bodyPr/>
        <a:lstStyle/>
        <a:p>
          <a:r>
            <a:rPr lang="en-US" sz="2400" b="1" dirty="0" smtClean="0"/>
            <a:t>Robust Tracking Framework (Chain of Custody)</a:t>
          </a:r>
          <a:endParaRPr lang="en-US" sz="2400" b="1" dirty="0"/>
        </a:p>
      </dgm:t>
    </dgm:pt>
    <dgm:pt modelId="{235759FA-EE5D-4D8B-964C-E6B6597A6335}" type="parTrans" cxnId="{A12E370F-1C3B-47DC-A42A-4FA12FFFDEA0}">
      <dgm:prSet/>
      <dgm:spPr/>
      <dgm:t>
        <a:bodyPr/>
        <a:lstStyle/>
        <a:p>
          <a:endParaRPr lang="en-US"/>
        </a:p>
      </dgm:t>
    </dgm:pt>
    <dgm:pt modelId="{E2783247-5C4D-43DE-85AF-05E784878F38}" type="sibTrans" cxnId="{A12E370F-1C3B-47DC-A42A-4FA12FFFDEA0}">
      <dgm:prSet/>
      <dgm:spPr/>
      <dgm:t>
        <a:bodyPr/>
        <a:lstStyle/>
        <a:p>
          <a:endParaRPr lang="en-US"/>
        </a:p>
      </dgm:t>
    </dgm:pt>
    <dgm:pt modelId="{B16C8CA5-B1EE-4747-BC04-7CB97E9592B7}">
      <dgm:prSet phldrT="[Text]"/>
      <dgm:spPr/>
      <dgm:t>
        <a:bodyPr/>
        <a:lstStyle/>
        <a:p>
          <a:r>
            <a:rPr lang="en-US" dirty="0" smtClean="0"/>
            <a:t>Quantities and types of materials</a:t>
          </a:r>
          <a:endParaRPr lang="en-US" dirty="0"/>
        </a:p>
      </dgm:t>
    </dgm:pt>
    <dgm:pt modelId="{F86B0805-29AD-4E82-AB0B-5C9759930B96}" type="parTrans" cxnId="{726F7DAD-AA89-4979-AE2A-A45284856AA9}">
      <dgm:prSet/>
      <dgm:spPr/>
      <dgm:t>
        <a:bodyPr/>
        <a:lstStyle/>
        <a:p>
          <a:endParaRPr lang="en-US"/>
        </a:p>
      </dgm:t>
    </dgm:pt>
    <dgm:pt modelId="{8B4DA631-7B51-4080-B8DB-B3E70AF5C442}" type="sibTrans" cxnId="{726F7DAD-AA89-4979-AE2A-A45284856AA9}">
      <dgm:prSet/>
      <dgm:spPr/>
      <dgm:t>
        <a:bodyPr/>
        <a:lstStyle/>
        <a:p>
          <a:endParaRPr lang="en-US"/>
        </a:p>
      </dgm:t>
    </dgm:pt>
    <dgm:pt modelId="{F6FAFF30-9AD2-42BA-B768-4F31E74D450A}">
      <dgm:prSet phldrT="[Text]"/>
      <dgm:spPr/>
      <dgm:t>
        <a:bodyPr/>
        <a:lstStyle/>
        <a:p>
          <a:endParaRPr lang="en-US" dirty="0"/>
        </a:p>
      </dgm:t>
    </dgm:pt>
    <dgm:pt modelId="{5A6CF3A9-8050-4FF7-BD1F-7A7ACC4140BC}" type="parTrans" cxnId="{23F5F586-C081-4AD9-99A9-C12F48E42057}">
      <dgm:prSet/>
      <dgm:spPr/>
      <dgm:t>
        <a:bodyPr/>
        <a:lstStyle/>
        <a:p>
          <a:endParaRPr lang="en-US"/>
        </a:p>
      </dgm:t>
    </dgm:pt>
    <dgm:pt modelId="{C553EB9B-DFF2-4F15-B140-DA899E4C65C6}" type="sibTrans" cxnId="{23F5F586-C081-4AD9-99A9-C12F48E42057}">
      <dgm:prSet/>
      <dgm:spPr/>
      <dgm:t>
        <a:bodyPr/>
        <a:lstStyle/>
        <a:p>
          <a:endParaRPr lang="en-US"/>
        </a:p>
      </dgm:t>
    </dgm:pt>
    <dgm:pt modelId="{28C89D4B-287B-4AA5-81B6-EF0B59FACADE}">
      <dgm:prSet/>
      <dgm:spPr/>
      <dgm:t>
        <a:bodyPr/>
        <a:lstStyle/>
        <a:p>
          <a:r>
            <a:rPr lang="en-US" smtClean="0"/>
            <a:t>Who is handling them (hauler)</a:t>
          </a:r>
          <a:endParaRPr lang="en-US" dirty="0"/>
        </a:p>
      </dgm:t>
    </dgm:pt>
    <dgm:pt modelId="{9496DFF9-C757-4CB1-BAC6-FDE57EB8FC1C}" type="parTrans" cxnId="{9136DE59-4964-41AA-A0F0-0BDE35372A01}">
      <dgm:prSet/>
      <dgm:spPr/>
      <dgm:t>
        <a:bodyPr/>
        <a:lstStyle/>
        <a:p>
          <a:endParaRPr lang="en-US"/>
        </a:p>
      </dgm:t>
    </dgm:pt>
    <dgm:pt modelId="{EA6AB27B-CCA2-4925-8F5A-8A258668075B}" type="sibTrans" cxnId="{9136DE59-4964-41AA-A0F0-0BDE35372A01}">
      <dgm:prSet/>
      <dgm:spPr/>
      <dgm:t>
        <a:bodyPr/>
        <a:lstStyle/>
        <a:p>
          <a:endParaRPr lang="en-US"/>
        </a:p>
      </dgm:t>
    </dgm:pt>
    <dgm:pt modelId="{33EF2559-3C31-489F-9609-C8C48F3F37A8}">
      <dgm:prSet/>
      <dgm:spPr/>
      <dgm:t>
        <a:bodyPr/>
        <a:lstStyle/>
        <a:p>
          <a:r>
            <a:rPr lang="en-US" smtClean="0"/>
            <a:t>Where they are going (facility)</a:t>
          </a:r>
          <a:endParaRPr lang="en-US" dirty="0"/>
        </a:p>
      </dgm:t>
    </dgm:pt>
    <dgm:pt modelId="{412EC49A-ED93-4A4F-B4FC-90D6ACE0537D}" type="parTrans" cxnId="{FCFA9957-6DC1-4D20-B7A3-E41F9A3CC463}">
      <dgm:prSet/>
      <dgm:spPr/>
      <dgm:t>
        <a:bodyPr/>
        <a:lstStyle/>
        <a:p>
          <a:endParaRPr lang="en-US"/>
        </a:p>
      </dgm:t>
    </dgm:pt>
    <dgm:pt modelId="{C922A2E3-574E-49BF-940D-9F6891ADB60A}" type="sibTrans" cxnId="{FCFA9957-6DC1-4D20-B7A3-E41F9A3CC463}">
      <dgm:prSet/>
      <dgm:spPr/>
      <dgm:t>
        <a:bodyPr/>
        <a:lstStyle/>
        <a:p>
          <a:endParaRPr lang="en-US"/>
        </a:p>
      </dgm:t>
    </dgm:pt>
    <dgm:pt modelId="{D22B384F-02EE-4BF1-A687-E6E740486AE0}">
      <dgm:prSet/>
      <dgm:spPr/>
      <dgm:t>
        <a:bodyPr/>
        <a:lstStyle/>
        <a:p>
          <a:r>
            <a:rPr lang="en-US" smtClean="0"/>
            <a:t>Diversion rates on site and at waste facility</a:t>
          </a:r>
          <a:endParaRPr lang="en-US" dirty="0"/>
        </a:p>
      </dgm:t>
    </dgm:pt>
    <dgm:pt modelId="{90A327C5-7278-42D2-9F7B-E9C3BD098EC4}" type="parTrans" cxnId="{917667EE-BE6C-41FD-874A-F21419F82B38}">
      <dgm:prSet/>
      <dgm:spPr/>
      <dgm:t>
        <a:bodyPr/>
        <a:lstStyle/>
        <a:p>
          <a:endParaRPr lang="en-US"/>
        </a:p>
      </dgm:t>
    </dgm:pt>
    <dgm:pt modelId="{1634525F-9842-44F5-85BD-E7CF503F260E}" type="sibTrans" cxnId="{917667EE-BE6C-41FD-874A-F21419F82B38}">
      <dgm:prSet/>
      <dgm:spPr/>
      <dgm:t>
        <a:bodyPr/>
        <a:lstStyle/>
        <a:p>
          <a:endParaRPr lang="en-US"/>
        </a:p>
      </dgm:t>
    </dgm:pt>
    <dgm:pt modelId="{7C010832-0CC5-437C-A688-3D3E2F81EDDB}">
      <dgm:prSet/>
      <dgm:spPr/>
      <dgm:t>
        <a:bodyPr/>
        <a:lstStyle/>
        <a:p>
          <a:r>
            <a:rPr lang="en-US" smtClean="0"/>
            <a:t>Ability to audit and verify data</a:t>
          </a:r>
          <a:endParaRPr lang="en-US" dirty="0"/>
        </a:p>
      </dgm:t>
    </dgm:pt>
    <dgm:pt modelId="{020A885E-56DE-400B-BC76-85D6071042B2}" type="parTrans" cxnId="{83A04C58-4E5D-46AB-826A-7E16E8A0A8A7}">
      <dgm:prSet/>
      <dgm:spPr/>
      <dgm:t>
        <a:bodyPr/>
        <a:lstStyle/>
        <a:p>
          <a:endParaRPr lang="en-US"/>
        </a:p>
      </dgm:t>
    </dgm:pt>
    <dgm:pt modelId="{BCBEEB1A-4B65-47C6-9824-4A7A42FD75B2}" type="sibTrans" cxnId="{83A04C58-4E5D-46AB-826A-7E16E8A0A8A7}">
      <dgm:prSet/>
      <dgm:spPr/>
      <dgm:t>
        <a:bodyPr/>
        <a:lstStyle/>
        <a:p>
          <a:endParaRPr lang="en-US"/>
        </a:p>
      </dgm:t>
    </dgm:pt>
    <dgm:pt modelId="{E3753E3B-574D-4DD4-B542-1DB8EAB1A2D3}" type="pres">
      <dgm:prSet presAssocID="{F357BFCC-38F5-44A4-97F1-AFBE860752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34736E-0F52-4435-ADEA-4D06E44FAC34}" type="pres">
      <dgm:prSet presAssocID="{7F042D58-D8A6-469D-BE8E-F1AFA02681D0}" presName="centerShape" presStyleLbl="node0" presStyleIdx="0" presStyleCnt="1" custScaleX="117365" custScaleY="116725"/>
      <dgm:spPr/>
      <dgm:t>
        <a:bodyPr/>
        <a:lstStyle/>
        <a:p>
          <a:endParaRPr lang="en-US"/>
        </a:p>
      </dgm:t>
    </dgm:pt>
    <dgm:pt modelId="{BE7AA1FF-A2D1-4FF1-BF50-F3BB5E62A13D}" type="pres">
      <dgm:prSet presAssocID="{F86B0805-29AD-4E82-AB0B-5C9759930B96}" presName="Name9" presStyleLbl="parChTrans1D2" presStyleIdx="0" presStyleCnt="5"/>
      <dgm:spPr/>
      <dgm:t>
        <a:bodyPr/>
        <a:lstStyle/>
        <a:p>
          <a:endParaRPr lang="en-US"/>
        </a:p>
      </dgm:t>
    </dgm:pt>
    <dgm:pt modelId="{3785A334-2A99-48EA-A84E-4FF2100AEF53}" type="pres">
      <dgm:prSet presAssocID="{F86B0805-29AD-4E82-AB0B-5C9759930B9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FF425EF-6985-48A2-9FCF-CCCACBD5F96D}" type="pres">
      <dgm:prSet presAssocID="{B16C8CA5-B1EE-4747-BC04-7CB97E9592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0C9B5-F063-409F-9B51-C1EE1390F2CA}" type="pres">
      <dgm:prSet presAssocID="{9496DFF9-C757-4CB1-BAC6-FDE57EB8FC1C}" presName="Name9" presStyleLbl="parChTrans1D2" presStyleIdx="1" presStyleCnt="5"/>
      <dgm:spPr/>
      <dgm:t>
        <a:bodyPr/>
        <a:lstStyle/>
        <a:p>
          <a:endParaRPr lang="en-US"/>
        </a:p>
      </dgm:t>
    </dgm:pt>
    <dgm:pt modelId="{F04D9EF5-3891-4AA6-9108-66D58F2FD449}" type="pres">
      <dgm:prSet presAssocID="{9496DFF9-C757-4CB1-BAC6-FDE57EB8FC1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3E77580-0AF5-4BC5-AC3B-9D79C955A66C}" type="pres">
      <dgm:prSet presAssocID="{28C89D4B-287B-4AA5-81B6-EF0B59FACA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374E2-71B2-460A-A38B-08BD334EB489}" type="pres">
      <dgm:prSet presAssocID="{412EC49A-ED93-4A4F-B4FC-90D6ACE0537D}" presName="Name9" presStyleLbl="parChTrans1D2" presStyleIdx="2" presStyleCnt="5"/>
      <dgm:spPr/>
      <dgm:t>
        <a:bodyPr/>
        <a:lstStyle/>
        <a:p>
          <a:endParaRPr lang="en-US"/>
        </a:p>
      </dgm:t>
    </dgm:pt>
    <dgm:pt modelId="{68763995-7BA7-4C46-A6F8-298DC04101CE}" type="pres">
      <dgm:prSet presAssocID="{412EC49A-ED93-4A4F-B4FC-90D6ACE0537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84B49F5-C960-4B71-A607-970E64408B29}" type="pres">
      <dgm:prSet presAssocID="{33EF2559-3C31-489F-9609-C8C48F3F37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E214A-2C97-4BB4-A6A4-B1A03CF4F6FA}" type="pres">
      <dgm:prSet presAssocID="{90A327C5-7278-42D2-9F7B-E9C3BD098EC4}" presName="Name9" presStyleLbl="parChTrans1D2" presStyleIdx="3" presStyleCnt="5"/>
      <dgm:spPr/>
      <dgm:t>
        <a:bodyPr/>
        <a:lstStyle/>
        <a:p>
          <a:endParaRPr lang="en-US"/>
        </a:p>
      </dgm:t>
    </dgm:pt>
    <dgm:pt modelId="{A25E4AEE-CA26-415E-9301-D46C036A3D3E}" type="pres">
      <dgm:prSet presAssocID="{90A327C5-7278-42D2-9F7B-E9C3BD098EC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8C940AD-45B5-4A53-83B7-1C943E053AF9}" type="pres">
      <dgm:prSet presAssocID="{D22B384F-02EE-4BF1-A687-E6E740486A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46861-79AA-484E-B70B-1DD79727175C}" type="pres">
      <dgm:prSet presAssocID="{020A885E-56DE-400B-BC76-85D6071042B2}" presName="Name9" presStyleLbl="parChTrans1D2" presStyleIdx="4" presStyleCnt="5"/>
      <dgm:spPr/>
      <dgm:t>
        <a:bodyPr/>
        <a:lstStyle/>
        <a:p>
          <a:endParaRPr lang="en-US"/>
        </a:p>
      </dgm:t>
    </dgm:pt>
    <dgm:pt modelId="{BDB02899-7197-4BD1-B620-6E9C50CF85E4}" type="pres">
      <dgm:prSet presAssocID="{020A885E-56DE-400B-BC76-85D6071042B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3ADF3D5-03E9-4D26-8DF6-5EAAC7BEBE1A}" type="pres">
      <dgm:prSet presAssocID="{7C010832-0CC5-437C-A688-3D3E2F81ED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A70422-EB6B-450D-A3F8-55FE7582B559}" type="presOf" srcId="{412EC49A-ED93-4A4F-B4FC-90D6ACE0537D}" destId="{68763995-7BA7-4C46-A6F8-298DC04101CE}" srcOrd="1" destOrd="0" presId="urn:microsoft.com/office/officeart/2005/8/layout/radial1"/>
    <dgm:cxn modelId="{44384AC0-6E5E-4B0D-AE8D-610A2C19E016}" type="presOf" srcId="{F86B0805-29AD-4E82-AB0B-5C9759930B96}" destId="{BE7AA1FF-A2D1-4FF1-BF50-F3BB5E62A13D}" srcOrd="0" destOrd="0" presId="urn:microsoft.com/office/officeart/2005/8/layout/radial1"/>
    <dgm:cxn modelId="{A12E370F-1C3B-47DC-A42A-4FA12FFFDEA0}" srcId="{F357BFCC-38F5-44A4-97F1-AFBE86075274}" destId="{7F042D58-D8A6-469D-BE8E-F1AFA02681D0}" srcOrd="0" destOrd="0" parTransId="{235759FA-EE5D-4D8B-964C-E6B6597A6335}" sibTransId="{E2783247-5C4D-43DE-85AF-05E784878F38}"/>
    <dgm:cxn modelId="{4CB55D5A-BBFB-4353-A7CA-890FCC3F8865}" type="presOf" srcId="{90A327C5-7278-42D2-9F7B-E9C3BD098EC4}" destId="{145E214A-2C97-4BB4-A6A4-B1A03CF4F6FA}" srcOrd="0" destOrd="0" presId="urn:microsoft.com/office/officeart/2005/8/layout/radial1"/>
    <dgm:cxn modelId="{15F936A1-2ED3-4B6F-873D-1B007F999BE0}" type="presOf" srcId="{90A327C5-7278-42D2-9F7B-E9C3BD098EC4}" destId="{A25E4AEE-CA26-415E-9301-D46C036A3D3E}" srcOrd="1" destOrd="0" presId="urn:microsoft.com/office/officeart/2005/8/layout/radial1"/>
    <dgm:cxn modelId="{726F7DAD-AA89-4979-AE2A-A45284856AA9}" srcId="{7F042D58-D8A6-469D-BE8E-F1AFA02681D0}" destId="{B16C8CA5-B1EE-4747-BC04-7CB97E9592B7}" srcOrd="0" destOrd="0" parTransId="{F86B0805-29AD-4E82-AB0B-5C9759930B96}" sibTransId="{8B4DA631-7B51-4080-B8DB-B3E70AF5C442}"/>
    <dgm:cxn modelId="{917667EE-BE6C-41FD-874A-F21419F82B38}" srcId="{7F042D58-D8A6-469D-BE8E-F1AFA02681D0}" destId="{D22B384F-02EE-4BF1-A687-E6E740486AE0}" srcOrd="3" destOrd="0" parTransId="{90A327C5-7278-42D2-9F7B-E9C3BD098EC4}" sibTransId="{1634525F-9842-44F5-85BD-E7CF503F260E}"/>
    <dgm:cxn modelId="{A2F0ECCA-8ACE-4672-B491-07B88712C2AE}" type="presOf" srcId="{F357BFCC-38F5-44A4-97F1-AFBE86075274}" destId="{E3753E3B-574D-4DD4-B542-1DB8EAB1A2D3}" srcOrd="0" destOrd="0" presId="urn:microsoft.com/office/officeart/2005/8/layout/radial1"/>
    <dgm:cxn modelId="{83A04C58-4E5D-46AB-826A-7E16E8A0A8A7}" srcId="{7F042D58-D8A6-469D-BE8E-F1AFA02681D0}" destId="{7C010832-0CC5-437C-A688-3D3E2F81EDDB}" srcOrd="4" destOrd="0" parTransId="{020A885E-56DE-400B-BC76-85D6071042B2}" sibTransId="{BCBEEB1A-4B65-47C6-9824-4A7A42FD75B2}"/>
    <dgm:cxn modelId="{CD6AA983-2EDA-44BD-A130-F4EA607A5A92}" type="presOf" srcId="{7C010832-0CC5-437C-A688-3D3E2F81EDDB}" destId="{F3ADF3D5-03E9-4D26-8DF6-5EAAC7BEBE1A}" srcOrd="0" destOrd="0" presId="urn:microsoft.com/office/officeart/2005/8/layout/radial1"/>
    <dgm:cxn modelId="{34D2FEE2-10D4-4143-9050-1FAB442E3C65}" type="presOf" srcId="{412EC49A-ED93-4A4F-B4FC-90D6ACE0537D}" destId="{408374E2-71B2-460A-A38B-08BD334EB489}" srcOrd="0" destOrd="0" presId="urn:microsoft.com/office/officeart/2005/8/layout/radial1"/>
    <dgm:cxn modelId="{75B6D8C4-69C0-4C6B-B0F1-694CE22D2C8C}" type="presOf" srcId="{9496DFF9-C757-4CB1-BAC6-FDE57EB8FC1C}" destId="{F04D9EF5-3891-4AA6-9108-66D58F2FD449}" srcOrd="1" destOrd="0" presId="urn:microsoft.com/office/officeart/2005/8/layout/radial1"/>
    <dgm:cxn modelId="{77D90189-9465-4576-ADA0-20CE866A46A4}" type="presOf" srcId="{B16C8CA5-B1EE-4747-BC04-7CB97E9592B7}" destId="{9FF425EF-6985-48A2-9FCF-CCCACBD5F96D}" srcOrd="0" destOrd="0" presId="urn:microsoft.com/office/officeart/2005/8/layout/radial1"/>
    <dgm:cxn modelId="{2A657566-B7BC-4939-85AC-A9DAA12EDF83}" type="presOf" srcId="{7F042D58-D8A6-469D-BE8E-F1AFA02681D0}" destId="{2434736E-0F52-4435-ADEA-4D06E44FAC34}" srcOrd="0" destOrd="0" presId="urn:microsoft.com/office/officeart/2005/8/layout/radial1"/>
    <dgm:cxn modelId="{9136DE59-4964-41AA-A0F0-0BDE35372A01}" srcId="{7F042D58-D8A6-469D-BE8E-F1AFA02681D0}" destId="{28C89D4B-287B-4AA5-81B6-EF0B59FACADE}" srcOrd="1" destOrd="0" parTransId="{9496DFF9-C757-4CB1-BAC6-FDE57EB8FC1C}" sibTransId="{EA6AB27B-CCA2-4925-8F5A-8A258668075B}"/>
    <dgm:cxn modelId="{C3A1F579-696B-4FC4-937A-CE8E9E43AA87}" type="presOf" srcId="{28C89D4B-287B-4AA5-81B6-EF0B59FACADE}" destId="{53E77580-0AF5-4BC5-AC3B-9D79C955A66C}" srcOrd="0" destOrd="0" presId="urn:microsoft.com/office/officeart/2005/8/layout/radial1"/>
    <dgm:cxn modelId="{EABA4266-FF7E-4CE6-8D66-775F2F8581D6}" type="presOf" srcId="{D22B384F-02EE-4BF1-A687-E6E740486AE0}" destId="{08C940AD-45B5-4A53-83B7-1C943E053AF9}" srcOrd="0" destOrd="0" presId="urn:microsoft.com/office/officeart/2005/8/layout/radial1"/>
    <dgm:cxn modelId="{FCFA9957-6DC1-4D20-B7A3-E41F9A3CC463}" srcId="{7F042D58-D8A6-469D-BE8E-F1AFA02681D0}" destId="{33EF2559-3C31-489F-9609-C8C48F3F37A8}" srcOrd="2" destOrd="0" parTransId="{412EC49A-ED93-4A4F-B4FC-90D6ACE0537D}" sibTransId="{C922A2E3-574E-49BF-940D-9F6891ADB60A}"/>
    <dgm:cxn modelId="{6FB8C6E9-9941-417A-8C4A-31904176A50D}" type="presOf" srcId="{020A885E-56DE-400B-BC76-85D6071042B2}" destId="{7A546861-79AA-484E-B70B-1DD79727175C}" srcOrd="0" destOrd="0" presId="urn:microsoft.com/office/officeart/2005/8/layout/radial1"/>
    <dgm:cxn modelId="{BD39C1BC-E830-4FC0-9E04-3E2F91A52B2F}" type="presOf" srcId="{020A885E-56DE-400B-BC76-85D6071042B2}" destId="{BDB02899-7197-4BD1-B620-6E9C50CF85E4}" srcOrd="1" destOrd="0" presId="urn:microsoft.com/office/officeart/2005/8/layout/radial1"/>
    <dgm:cxn modelId="{B34F610F-B659-4001-80AC-665A56CFAE17}" type="presOf" srcId="{9496DFF9-C757-4CB1-BAC6-FDE57EB8FC1C}" destId="{DF90C9B5-F063-409F-9B51-C1EE1390F2CA}" srcOrd="0" destOrd="0" presId="urn:microsoft.com/office/officeart/2005/8/layout/radial1"/>
    <dgm:cxn modelId="{4255A8DB-DCEC-4E13-A783-472D5BF56649}" type="presOf" srcId="{F86B0805-29AD-4E82-AB0B-5C9759930B96}" destId="{3785A334-2A99-48EA-A84E-4FF2100AEF53}" srcOrd="1" destOrd="0" presId="urn:microsoft.com/office/officeart/2005/8/layout/radial1"/>
    <dgm:cxn modelId="{8A4AD905-942F-4426-B8E5-A2EB1397871A}" type="presOf" srcId="{33EF2559-3C31-489F-9609-C8C48F3F37A8}" destId="{284B49F5-C960-4B71-A607-970E64408B29}" srcOrd="0" destOrd="0" presId="urn:microsoft.com/office/officeart/2005/8/layout/radial1"/>
    <dgm:cxn modelId="{23F5F586-C081-4AD9-99A9-C12F48E42057}" srcId="{F357BFCC-38F5-44A4-97F1-AFBE86075274}" destId="{F6FAFF30-9AD2-42BA-B768-4F31E74D450A}" srcOrd="1" destOrd="0" parTransId="{5A6CF3A9-8050-4FF7-BD1F-7A7ACC4140BC}" sibTransId="{C553EB9B-DFF2-4F15-B140-DA899E4C65C6}"/>
    <dgm:cxn modelId="{10E92056-6E96-4340-AE71-C89D5A20E644}" type="presParOf" srcId="{E3753E3B-574D-4DD4-B542-1DB8EAB1A2D3}" destId="{2434736E-0F52-4435-ADEA-4D06E44FAC34}" srcOrd="0" destOrd="0" presId="urn:microsoft.com/office/officeart/2005/8/layout/radial1"/>
    <dgm:cxn modelId="{ACA1886C-8014-4A54-A720-AFE9062F7063}" type="presParOf" srcId="{E3753E3B-574D-4DD4-B542-1DB8EAB1A2D3}" destId="{BE7AA1FF-A2D1-4FF1-BF50-F3BB5E62A13D}" srcOrd="1" destOrd="0" presId="urn:microsoft.com/office/officeart/2005/8/layout/radial1"/>
    <dgm:cxn modelId="{2BC80D06-2873-4731-A419-671210E7F443}" type="presParOf" srcId="{BE7AA1FF-A2D1-4FF1-BF50-F3BB5E62A13D}" destId="{3785A334-2A99-48EA-A84E-4FF2100AEF53}" srcOrd="0" destOrd="0" presId="urn:microsoft.com/office/officeart/2005/8/layout/radial1"/>
    <dgm:cxn modelId="{8B29A1A7-F09A-41AB-8917-0634B4BC0749}" type="presParOf" srcId="{E3753E3B-574D-4DD4-B542-1DB8EAB1A2D3}" destId="{9FF425EF-6985-48A2-9FCF-CCCACBD5F96D}" srcOrd="2" destOrd="0" presId="urn:microsoft.com/office/officeart/2005/8/layout/radial1"/>
    <dgm:cxn modelId="{2260137E-EB43-4B42-9675-08F7FC09ED9A}" type="presParOf" srcId="{E3753E3B-574D-4DD4-B542-1DB8EAB1A2D3}" destId="{DF90C9B5-F063-409F-9B51-C1EE1390F2CA}" srcOrd="3" destOrd="0" presId="urn:microsoft.com/office/officeart/2005/8/layout/radial1"/>
    <dgm:cxn modelId="{1D6CABA0-FCCC-4E6F-9067-85405E2A35ED}" type="presParOf" srcId="{DF90C9B5-F063-409F-9B51-C1EE1390F2CA}" destId="{F04D9EF5-3891-4AA6-9108-66D58F2FD449}" srcOrd="0" destOrd="0" presId="urn:microsoft.com/office/officeart/2005/8/layout/radial1"/>
    <dgm:cxn modelId="{2A6F053A-6D95-4D4C-AA5C-DA7D01B23465}" type="presParOf" srcId="{E3753E3B-574D-4DD4-B542-1DB8EAB1A2D3}" destId="{53E77580-0AF5-4BC5-AC3B-9D79C955A66C}" srcOrd="4" destOrd="0" presId="urn:microsoft.com/office/officeart/2005/8/layout/radial1"/>
    <dgm:cxn modelId="{41DD13E7-1F17-4E41-BC18-C2DDFAEE55E3}" type="presParOf" srcId="{E3753E3B-574D-4DD4-B542-1DB8EAB1A2D3}" destId="{408374E2-71B2-460A-A38B-08BD334EB489}" srcOrd="5" destOrd="0" presId="urn:microsoft.com/office/officeart/2005/8/layout/radial1"/>
    <dgm:cxn modelId="{E08E2475-D5EF-41E9-8845-4AC6B0220909}" type="presParOf" srcId="{408374E2-71B2-460A-A38B-08BD334EB489}" destId="{68763995-7BA7-4C46-A6F8-298DC04101CE}" srcOrd="0" destOrd="0" presId="urn:microsoft.com/office/officeart/2005/8/layout/radial1"/>
    <dgm:cxn modelId="{C5191AB8-D73F-4389-89DA-2C45A97A5272}" type="presParOf" srcId="{E3753E3B-574D-4DD4-B542-1DB8EAB1A2D3}" destId="{284B49F5-C960-4B71-A607-970E64408B29}" srcOrd="6" destOrd="0" presId="urn:microsoft.com/office/officeart/2005/8/layout/radial1"/>
    <dgm:cxn modelId="{1AF9ECF3-D5C9-4512-99F0-2132FD062C17}" type="presParOf" srcId="{E3753E3B-574D-4DD4-B542-1DB8EAB1A2D3}" destId="{145E214A-2C97-4BB4-A6A4-B1A03CF4F6FA}" srcOrd="7" destOrd="0" presId="urn:microsoft.com/office/officeart/2005/8/layout/radial1"/>
    <dgm:cxn modelId="{3C6B08FD-E747-4644-87D7-89627386AC45}" type="presParOf" srcId="{145E214A-2C97-4BB4-A6A4-B1A03CF4F6FA}" destId="{A25E4AEE-CA26-415E-9301-D46C036A3D3E}" srcOrd="0" destOrd="0" presId="urn:microsoft.com/office/officeart/2005/8/layout/radial1"/>
    <dgm:cxn modelId="{E69D43BE-FD52-4DEE-B384-F62F152B1D2F}" type="presParOf" srcId="{E3753E3B-574D-4DD4-B542-1DB8EAB1A2D3}" destId="{08C940AD-45B5-4A53-83B7-1C943E053AF9}" srcOrd="8" destOrd="0" presId="urn:microsoft.com/office/officeart/2005/8/layout/radial1"/>
    <dgm:cxn modelId="{40927AFE-C6E4-4A2B-99B8-6EA1D1B532E9}" type="presParOf" srcId="{E3753E3B-574D-4DD4-B542-1DB8EAB1A2D3}" destId="{7A546861-79AA-484E-B70B-1DD79727175C}" srcOrd="9" destOrd="0" presId="urn:microsoft.com/office/officeart/2005/8/layout/radial1"/>
    <dgm:cxn modelId="{0FD9D5F2-3F9E-49B5-B29C-03FFA00C2729}" type="presParOf" srcId="{7A546861-79AA-484E-B70B-1DD79727175C}" destId="{BDB02899-7197-4BD1-B620-6E9C50CF85E4}" srcOrd="0" destOrd="0" presId="urn:microsoft.com/office/officeart/2005/8/layout/radial1"/>
    <dgm:cxn modelId="{67A11F00-3766-4542-8D2B-EDF3A2257061}" type="presParOf" srcId="{E3753E3B-574D-4DD4-B542-1DB8EAB1A2D3}" destId="{F3ADF3D5-03E9-4D26-8DF6-5EAAC7BEBE1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97C50-1D9F-D247-AE6C-6CC0781EBD53}" type="doc">
      <dgm:prSet loTypeId="urn:microsoft.com/office/officeart/2005/8/layout/process1" loCatId="" qsTypeId="urn:microsoft.com/office/officeart/2005/8/quickstyle/simple2" qsCatId="simple" csTypeId="urn:microsoft.com/office/officeart/2005/8/colors/colorful4" csCatId="colorful" phldr="1"/>
      <dgm:spPr/>
    </dgm:pt>
    <dgm:pt modelId="{4C030FF1-950C-524A-9C42-CD51AD11DFB7}">
      <dgm:prSet phldrT="[Text]"/>
      <dgm:spPr/>
      <dgm:t>
        <a:bodyPr/>
        <a:lstStyle/>
        <a:p>
          <a:r>
            <a:rPr lang="en-US" dirty="0" smtClean="0"/>
            <a:t>Waste tonnage estimated based on project type and size</a:t>
          </a:r>
          <a:endParaRPr lang="en-US" dirty="0"/>
        </a:p>
      </dgm:t>
    </dgm:pt>
    <dgm:pt modelId="{E2A7FCA9-987E-4845-A971-E26F83F731B7}" type="parTrans" cxnId="{B5A53CD7-C8D6-DC4C-8D45-73212033AA92}">
      <dgm:prSet/>
      <dgm:spPr/>
      <dgm:t>
        <a:bodyPr/>
        <a:lstStyle/>
        <a:p>
          <a:endParaRPr lang="en-US"/>
        </a:p>
      </dgm:t>
    </dgm:pt>
    <dgm:pt modelId="{74E1EBE8-F01D-2143-9E8E-FDDDE8894A3F}" type="sibTrans" cxnId="{B5A53CD7-C8D6-DC4C-8D45-73212033AA92}">
      <dgm:prSet/>
      <dgm:spPr/>
      <dgm:t>
        <a:bodyPr/>
        <a:lstStyle/>
        <a:p>
          <a:endParaRPr lang="en-US"/>
        </a:p>
      </dgm:t>
    </dgm:pt>
    <dgm:pt modelId="{FB9486F4-9720-4F46-A882-A4C5A50C0705}">
      <dgm:prSet/>
      <dgm:spPr/>
      <dgm:t>
        <a:bodyPr/>
        <a:lstStyle/>
        <a:p>
          <a:r>
            <a:rPr lang="en-US" dirty="0" smtClean="0"/>
            <a:t>Projects can submit waste receipts (90% diversion required*)</a:t>
          </a:r>
          <a:endParaRPr lang="en-US" dirty="0"/>
        </a:p>
      </dgm:t>
    </dgm:pt>
    <dgm:pt modelId="{8EE06705-D61D-2B41-BF89-1AE7B32C3672}" type="parTrans" cxnId="{6F92B826-54D4-4E4A-B25F-391861F216B7}">
      <dgm:prSet/>
      <dgm:spPr/>
      <dgm:t>
        <a:bodyPr/>
        <a:lstStyle/>
        <a:p>
          <a:endParaRPr lang="en-US"/>
        </a:p>
      </dgm:t>
    </dgm:pt>
    <dgm:pt modelId="{C97C7357-179E-BA4E-93C6-9010F74828FF}" type="sibTrans" cxnId="{6F92B826-54D4-4E4A-B25F-391861F216B7}">
      <dgm:prSet/>
      <dgm:spPr/>
      <dgm:t>
        <a:bodyPr/>
        <a:lstStyle/>
        <a:p>
          <a:endParaRPr lang="en-US"/>
        </a:p>
      </dgm:t>
    </dgm:pt>
    <dgm:pt modelId="{A224FC10-14DA-424C-BD51-E629409A898D}">
      <dgm:prSet/>
      <dgm:spPr/>
      <dgm:t>
        <a:bodyPr/>
        <a:lstStyle/>
        <a:p>
          <a:r>
            <a:rPr lang="en-US" dirty="0" smtClean="0"/>
            <a:t>Deposit refunded, withheld or partially refunded</a:t>
          </a:r>
          <a:endParaRPr lang="en-US" dirty="0"/>
        </a:p>
      </dgm:t>
    </dgm:pt>
    <dgm:pt modelId="{A5D95A0F-48EA-434D-8D42-7A256AB7E630}" type="parTrans" cxnId="{9872F884-0BDC-BB45-96BE-F308A30AE5F2}">
      <dgm:prSet/>
      <dgm:spPr/>
      <dgm:t>
        <a:bodyPr/>
        <a:lstStyle/>
        <a:p>
          <a:endParaRPr lang="en-US"/>
        </a:p>
      </dgm:t>
    </dgm:pt>
    <dgm:pt modelId="{7F7BEC1A-7355-3A4B-BAAA-14D4D330D4D0}" type="sibTrans" cxnId="{9872F884-0BDC-BB45-96BE-F308A30AE5F2}">
      <dgm:prSet/>
      <dgm:spPr/>
      <dgm:t>
        <a:bodyPr/>
        <a:lstStyle/>
        <a:p>
          <a:endParaRPr lang="en-US"/>
        </a:p>
      </dgm:t>
    </dgm:pt>
    <dgm:pt modelId="{FDD7E511-C41F-6747-B387-5F9220DA8BC2}">
      <dgm:prSet/>
      <dgm:spPr/>
      <dgm:t>
        <a:bodyPr/>
        <a:lstStyle/>
        <a:p>
          <a:r>
            <a:rPr lang="en-US" dirty="0" smtClean="0"/>
            <a:t>Deposit calculated based on total estimated tonnage</a:t>
          </a:r>
          <a:endParaRPr lang="en-US" dirty="0"/>
        </a:p>
      </dgm:t>
    </dgm:pt>
    <dgm:pt modelId="{B63A9388-10DD-9C41-81E9-BBF303ADD0F3}" type="sibTrans" cxnId="{9000E2F8-2054-6C41-BDB2-D9E0F56625FE}">
      <dgm:prSet/>
      <dgm:spPr/>
      <dgm:t>
        <a:bodyPr/>
        <a:lstStyle/>
        <a:p>
          <a:endParaRPr lang="en-US"/>
        </a:p>
      </dgm:t>
    </dgm:pt>
    <dgm:pt modelId="{670BCC1F-E36E-0245-9120-309CDA154973}" type="parTrans" cxnId="{9000E2F8-2054-6C41-BDB2-D9E0F56625FE}">
      <dgm:prSet/>
      <dgm:spPr/>
      <dgm:t>
        <a:bodyPr/>
        <a:lstStyle/>
        <a:p>
          <a:endParaRPr lang="en-US"/>
        </a:p>
      </dgm:t>
    </dgm:pt>
    <dgm:pt modelId="{31914554-4323-794F-AAA6-50773F016ABE}">
      <dgm:prSet/>
      <dgm:spPr/>
      <dgm:t>
        <a:bodyPr/>
        <a:lstStyle/>
        <a:p>
          <a:r>
            <a:rPr lang="en-US" dirty="0" smtClean="0"/>
            <a:t>City discusses discrepancies </a:t>
          </a:r>
          <a:r>
            <a:rPr lang="en-US" smtClean="0"/>
            <a:t>with contractor</a:t>
          </a:r>
          <a:endParaRPr lang="en-US" dirty="0"/>
        </a:p>
      </dgm:t>
    </dgm:pt>
    <dgm:pt modelId="{C5B5880A-655F-BE42-90EE-7E3978D8F56B}" type="sibTrans" cxnId="{BCAF946E-C9B7-F647-8BF7-39A33B3CA7DB}">
      <dgm:prSet/>
      <dgm:spPr/>
      <dgm:t>
        <a:bodyPr/>
        <a:lstStyle/>
        <a:p>
          <a:endParaRPr lang="en-US"/>
        </a:p>
      </dgm:t>
    </dgm:pt>
    <dgm:pt modelId="{56B1D8AA-2AA6-3547-A8E5-3C190DF1CD69}" type="parTrans" cxnId="{BCAF946E-C9B7-F647-8BF7-39A33B3CA7DB}">
      <dgm:prSet/>
      <dgm:spPr/>
      <dgm:t>
        <a:bodyPr/>
        <a:lstStyle/>
        <a:p>
          <a:endParaRPr lang="en-US"/>
        </a:p>
      </dgm:t>
    </dgm:pt>
    <dgm:pt modelId="{5349B0F5-6E09-3540-A086-FAFB559F4717}" type="pres">
      <dgm:prSet presAssocID="{65F97C50-1D9F-D247-AE6C-6CC0781EBD53}" presName="Name0" presStyleCnt="0">
        <dgm:presLayoutVars>
          <dgm:dir/>
          <dgm:resizeHandles val="exact"/>
        </dgm:presLayoutVars>
      </dgm:prSet>
      <dgm:spPr/>
    </dgm:pt>
    <dgm:pt modelId="{78943347-8FE0-9341-8DCE-84B028B53F42}" type="pres">
      <dgm:prSet presAssocID="{4C030FF1-950C-524A-9C42-CD51AD11DF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E182D-5449-FF42-B2D0-9079DB8DF453}" type="pres">
      <dgm:prSet presAssocID="{74E1EBE8-F01D-2143-9E8E-FDDDE8894A3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26FD0C0-3173-3C4F-B1DB-3AECAB7C3D14}" type="pres">
      <dgm:prSet presAssocID="{74E1EBE8-F01D-2143-9E8E-FDDDE8894A3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AA817D5-4DA6-E244-B5F8-6FCF997D44DF}" type="pres">
      <dgm:prSet presAssocID="{FDD7E511-C41F-6747-B387-5F9220DA8B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836DE-F50F-6F45-A70D-5551F4080A10}" type="pres">
      <dgm:prSet presAssocID="{B63A9388-10DD-9C41-81E9-BBF303ADD0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2F9D0DC-B247-6D49-BD95-4F063080C074}" type="pres">
      <dgm:prSet presAssocID="{B63A9388-10DD-9C41-81E9-BBF303ADD0F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E984531-8877-B84D-8B94-575E908C43BF}" type="pres">
      <dgm:prSet presAssocID="{FB9486F4-9720-4F46-A882-A4C5A50C07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063EA-0483-5949-9189-0565D33907E4}" type="pres">
      <dgm:prSet presAssocID="{C97C7357-179E-BA4E-93C6-9010F74828F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D030AFB-47B2-B64F-B8D8-A71C564584B0}" type="pres">
      <dgm:prSet presAssocID="{C97C7357-179E-BA4E-93C6-9010F74828F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6521586-C0CC-B845-A9D7-63ADEDC66D3A}" type="pres">
      <dgm:prSet presAssocID="{31914554-4323-794F-AAA6-50773F016A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ADB78-B34E-4843-BB30-537E8FA4A613}" type="pres">
      <dgm:prSet presAssocID="{C5B5880A-655F-BE42-90EE-7E3978D8F56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DD6476E-D829-FD4E-BBF4-06FEA43F27B0}" type="pres">
      <dgm:prSet presAssocID="{C5B5880A-655F-BE42-90EE-7E3978D8F56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56591C1-9D30-D34C-B921-CE29F2981B15}" type="pres">
      <dgm:prSet presAssocID="{A224FC10-14DA-424C-BD51-E629409A89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25155-9F73-034C-9F71-6AF341DBC57F}" type="presOf" srcId="{B63A9388-10DD-9C41-81E9-BBF303ADD0F3}" destId="{52F9D0DC-B247-6D49-BD95-4F063080C074}" srcOrd="1" destOrd="0" presId="urn:microsoft.com/office/officeart/2005/8/layout/process1"/>
    <dgm:cxn modelId="{01EC5741-C419-8045-A431-68DDB700177F}" type="presOf" srcId="{74E1EBE8-F01D-2143-9E8E-FDDDE8894A3F}" destId="{564E182D-5449-FF42-B2D0-9079DB8DF453}" srcOrd="0" destOrd="0" presId="urn:microsoft.com/office/officeart/2005/8/layout/process1"/>
    <dgm:cxn modelId="{6F92B826-54D4-4E4A-B25F-391861F216B7}" srcId="{65F97C50-1D9F-D247-AE6C-6CC0781EBD53}" destId="{FB9486F4-9720-4F46-A882-A4C5A50C0705}" srcOrd="2" destOrd="0" parTransId="{8EE06705-D61D-2B41-BF89-1AE7B32C3672}" sibTransId="{C97C7357-179E-BA4E-93C6-9010F74828FF}"/>
    <dgm:cxn modelId="{B4EADAB4-DBD5-5D49-9465-E7B884246A92}" type="presOf" srcId="{74E1EBE8-F01D-2143-9E8E-FDDDE8894A3F}" destId="{526FD0C0-3173-3C4F-B1DB-3AECAB7C3D14}" srcOrd="1" destOrd="0" presId="urn:microsoft.com/office/officeart/2005/8/layout/process1"/>
    <dgm:cxn modelId="{B347D9E1-9E76-5A4D-BCE9-74F1EBD4082D}" type="presOf" srcId="{C97C7357-179E-BA4E-93C6-9010F74828FF}" destId="{4D030AFB-47B2-B64F-B8D8-A71C564584B0}" srcOrd="1" destOrd="0" presId="urn:microsoft.com/office/officeart/2005/8/layout/process1"/>
    <dgm:cxn modelId="{9000E2F8-2054-6C41-BDB2-D9E0F56625FE}" srcId="{65F97C50-1D9F-D247-AE6C-6CC0781EBD53}" destId="{FDD7E511-C41F-6747-B387-5F9220DA8BC2}" srcOrd="1" destOrd="0" parTransId="{670BCC1F-E36E-0245-9120-309CDA154973}" sibTransId="{B63A9388-10DD-9C41-81E9-BBF303ADD0F3}"/>
    <dgm:cxn modelId="{0BCC1AA2-B731-2A49-AD7C-6EBD07681C07}" type="presOf" srcId="{4C030FF1-950C-524A-9C42-CD51AD11DFB7}" destId="{78943347-8FE0-9341-8DCE-84B028B53F42}" srcOrd="0" destOrd="0" presId="urn:microsoft.com/office/officeart/2005/8/layout/process1"/>
    <dgm:cxn modelId="{D536759A-F90C-FF46-9740-6EEE2479E9F2}" type="presOf" srcId="{C97C7357-179E-BA4E-93C6-9010F74828FF}" destId="{379063EA-0483-5949-9189-0565D33907E4}" srcOrd="0" destOrd="0" presId="urn:microsoft.com/office/officeart/2005/8/layout/process1"/>
    <dgm:cxn modelId="{C72D392D-E4A7-DC4A-A135-D234E0E26A09}" type="presOf" srcId="{31914554-4323-794F-AAA6-50773F016ABE}" destId="{56521586-C0CC-B845-A9D7-63ADEDC66D3A}" srcOrd="0" destOrd="0" presId="urn:microsoft.com/office/officeart/2005/8/layout/process1"/>
    <dgm:cxn modelId="{5C1DA3F0-2A33-F045-B178-60720B8D69D5}" type="presOf" srcId="{65F97C50-1D9F-D247-AE6C-6CC0781EBD53}" destId="{5349B0F5-6E09-3540-A086-FAFB559F4717}" srcOrd="0" destOrd="0" presId="urn:microsoft.com/office/officeart/2005/8/layout/process1"/>
    <dgm:cxn modelId="{8BC159F8-D55B-874F-A375-5606BC208DAB}" type="presOf" srcId="{A224FC10-14DA-424C-BD51-E629409A898D}" destId="{D56591C1-9D30-D34C-B921-CE29F2981B15}" srcOrd="0" destOrd="0" presId="urn:microsoft.com/office/officeart/2005/8/layout/process1"/>
    <dgm:cxn modelId="{194E4F4D-9EB6-C549-AF43-1B163E838587}" type="presOf" srcId="{C5B5880A-655F-BE42-90EE-7E3978D8F56B}" destId="{DDD6476E-D829-FD4E-BBF4-06FEA43F27B0}" srcOrd="1" destOrd="0" presId="urn:microsoft.com/office/officeart/2005/8/layout/process1"/>
    <dgm:cxn modelId="{543D024E-4DE3-404D-8F41-B9DCC4594235}" type="presOf" srcId="{B63A9388-10DD-9C41-81E9-BBF303ADD0F3}" destId="{83D836DE-F50F-6F45-A70D-5551F4080A10}" srcOrd="0" destOrd="0" presId="urn:microsoft.com/office/officeart/2005/8/layout/process1"/>
    <dgm:cxn modelId="{9599950A-C834-754E-9AB7-7CDB23D1A979}" type="presOf" srcId="{FDD7E511-C41F-6747-B387-5F9220DA8BC2}" destId="{8AA817D5-4DA6-E244-B5F8-6FCF997D44DF}" srcOrd="0" destOrd="0" presId="urn:microsoft.com/office/officeart/2005/8/layout/process1"/>
    <dgm:cxn modelId="{9872F884-0BDC-BB45-96BE-F308A30AE5F2}" srcId="{65F97C50-1D9F-D247-AE6C-6CC0781EBD53}" destId="{A224FC10-14DA-424C-BD51-E629409A898D}" srcOrd="4" destOrd="0" parTransId="{A5D95A0F-48EA-434D-8D42-7A256AB7E630}" sibTransId="{7F7BEC1A-7355-3A4B-BAAA-14D4D330D4D0}"/>
    <dgm:cxn modelId="{B5A53CD7-C8D6-DC4C-8D45-73212033AA92}" srcId="{65F97C50-1D9F-D247-AE6C-6CC0781EBD53}" destId="{4C030FF1-950C-524A-9C42-CD51AD11DFB7}" srcOrd="0" destOrd="0" parTransId="{E2A7FCA9-987E-4845-A971-E26F83F731B7}" sibTransId="{74E1EBE8-F01D-2143-9E8E-FDDDE8894A3F}"/>
    <dgm:cxn modelId="{921FF0BA-9A03-9548-83E9-F425E598EDDC}" type="presOf" srcId="{C5B5880A-655F-BE42-90EE-7E3978D8F56B}" destId="{74BADB78-B34E-4843-BB30-537E8FA4A613}" srcOrd="0" destOrd="0" presId="urn:microsoft.com/office/officeart/2005/8/layout/process1"/>
    <dgm:cxn modelId="{2D43B91D-2950-AF49-82C1-F4FDB5AE6BF4}" type="presOf" srcId="{FB9486F4-9720-4F46-A882-A4C5A50C0705}" destId="{5E984531-8877-B84D-8B94-575E908C43BF}" srcOrd="0" destOrd="0" presId="urn:microsoft.com/office/officeart/2005/8/layout/process1"/>
    <dgm:cxn modelId="{BCAF946E-C9B7-F647-8BF7-39A33B3CA7DB}" srcId="{65F97C50-1D9F-D247-AE6C-6CC0781EBD53}" destId="{31914554-4323-794F-AAA6-50773F016ABE}" srcOrd="3" destOrd="0" parTransId="{56B1D8AA-2AA6-3547-A8E5-3C190DF1CD69}" sibTransId="{C5B5880A-655F-BE42-90EE-7E3978D8F56B}"/>
    <dgm:cxn modelId="{9492D444-18B5-354D-A6BF-70BA37E52AE7}" type="presParOf" srcId="{5349B0F5-6E09-3540-A086-FAFB559F4717}" destId="{78943347-8FE0-9341-8DCE-84B028B53F42}" srcOrd="0" destOrd="0" presId="urn:microsoft.com/office/officeart/2005/8/layout/process1"/>
    <dgm:cxn modelId="{DE9FA836-C26A-EA40-8550-8E6A69F63C7F}" type="presParOf" srcId="{5349B0F5-6E09-3540-A086-FAFB559F4717}" destId="{564E182D-5449-FF42-B2D0-9079DB8DF453}" srcOrd="1" destOrd="0" presId="urn:microsoft.com/office/officeart/2005/8/layout/process1"/>
    <dgm:cxn modelId="{EC8F1F5B-0166-194A-949C-AC7FEE1FDEC7}" type="presParOf" srcId="{564E182D-5449-FF42-B2D0-9079DB8DF453}" destId="{526FD0C0-3173-3C4F-B1DB-3AECAB7C3D14}" srcOrd="0" destOrd="0" presId="urn:microsoft.com/office/officeart/2005/8/layout/process1"/>
    <dgm:cxn modelId="{73890512-16ED-A749-8B86-C21A24DDB8DA}" type="presParOf" srcId="{5349B0F5-6E09-3540-A086-FAFB559F4717}" destId="{8AA817D5-4DA6-E244-B5F8-6FCF997D44DF}" srcOrd="2" destOrd="0" presId="urn:microsoft.com/office/officeart/2005/8/layout/process1"/>
    <dgm:cxn modelId="{2D6204B1-3721-5E49-8386-322CE1C34CCB}" type="presParOf" srcId="{5349B0F5-6E09-3540-A086-FAFB559F4717}" destId="{83D836DE-F50F-6F45-A70D-5551F4080A10}" srcOrd="3" destOrd="0" presId="urn:microsoft.com/office/officeart/2005/8/layout/process1"/>
    <dgm:cxn modelId="{D297475C-F079-BB43-BEBA-35E74F6D7322}" type="presParOf" srcId="{83D836DE-F50F-6F45-A70D-5551F4080A10}" destId="{52F9D0DC-B247-6D49-BD95-4F063080C074}" srcOrd="0" destOrd="0" presId="urn:microsoft.com/office/officeart/2005/8/layout/process1"/>
    <dgm:cxn modelId="{2BE0299B-74F0-4C4E-B4E7-507B59CECD58}" type="presParOf" srcId="{5349B0F5-6E09-3540-A086-FAFB559F4717}" destId="{5E984531-8877-B84D-8B94-575E908C43BF}" srcOrd="4" destOrd="0" presId="urn:microsoft.com/office/officeart/2005/8/layout/process1"/>
    <dgm:cxn modelId="{97DC8552-73DC-BF4D-9D06-2EE498D6BB7A}" type="presParOf" srcId="{5349B0F5-6E09-3540-A086-FAFB559F4717}" destId="{379063EA-0483-5949-9189-0565D33907E4}" srcOrd="5" destOrd="0" presId="urn:microsoft.com/office/officeart/2005/8/layout/process1"/>
    <dgm:cxn modelId="{E7F84D04-C06A-FB42-9A98-C9FFCBEA4CD8}" type="presParOf" srcId="{379063EA-0483-5949-9189-0565D33907E4}" destId="{4D030AFB-47B2-B64F-B8D8-A71C564584B0}" srcOrd="0" destOrd="0" presId="urn:microsoft.com/office/officeart/2005/8/layout/process1"/>
    <dgm:cxn modelId="{F0A548AE-2F02-EE41-8A7F-FBCD31723D24}" type="presParOf" srcId="{5349B0F5-6E09-3540-A086-FAFB559F4717}" destId="{56521586-C0CC-B845-A9D7-63ADEDC66D3A}" srcOrd="6" destOrd="0" presId="urn:microsoft.com/office/officeart/2005/8/layout/process1"/>
    <dgm:cxn modelId="{8EEB1101-9746-5349-8B37-68852F0C1AAC}" type="presParOf" srcId="{5349B0F5-6E09-3540-A086-FAFB559F4717}" destId="{74BADB78-B34E-4843-BB30-537E8FA4A613}" srcOrd="7" destOrd="0" presId="urn:microsoft.com/office/officeart/2005/8/layout/process1"/>
    <dgm:cxn modelId="{1827B78D-B492-4D47-BBCD-D4FC85103394}" type="presParOf" srcId="{74BADB78-B34E-4843-BB30-537E8FA4A613}" destId="{DDD6476E-D829-FD4E-BBF4-06FEA43F27B0}" srcOrd="0" destOrd="0" presId="urn:microsoft.com/office/officeart/2005/8/layout/process1"/>
    <dgm:cxn modelId="{F06E5543-5EE9-5A44-B521-9A05543B5110}" type="presParOf" srcId="{5349B0F5-6E09-3540-A086-FAFB559F4717}" destId="{D56591C1-9D30-D34C-B921-CE29F2981B1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1FBD79-2BC6-9F40-8CE1-188B518E7912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959DAA-7734-B345-868E-DFF26F870A2B}">
      <dgm:prSet phldrT="[Text]"/>
      <dgm:spPr/>
      <dgm:t>
        <a:bodyPr/>
        <a:lstStyle/>
        <a:p>
          <a:r>
            <a:rPr lang="en-US" dirty="0" smtClean="0"/>
            <a:t>Authorized facilities must achieve 75% diversion rate</a:t>
          </a:r>
          <a:endParaRPr lang="en-US" dirty="0"/>
        </a:p>
      </dgm:t>
    </dgm:pt>
    <dgm:pt modelId="{5EF22E90-3595-5145-A83A-85BFF1541075}" type="parTrans" cxnId="{EDD85167-2C24-BF41-8D7F-B651B8398892}">
      <dgm:prSet/>
      <dgm:spPr/>
      <dgm:t>
        <a:bodyPr/>
        <a:lstStyle/>
        <a:p>
          <a:endParaRPr lang="en-US"/>
        </a:p>
      </dgm:t>
    </dgm:pt>
    <dgm:pt modelId="{665FA32F-8BF6-6E4C-B7E1-297EA92E5CE8}" type="sibTrans" cxnId="{EDD85167-2C24-BF41-8D7F-B651B8398892}">
      <dgm:prSet/>
      <dgm:spPr/>
      <dgm:t>
        <a:bodyPr/>
        <a:lstStyle/>
        <a:p>
          <a:endParaRPr lang="en-US"/>
        </a:p>
      </dgm:t>
    </dgm:pt>
    <dgm:pt modelId="{A4623260-FEBD-6F43-A801-C2AFCB60125E}" type="pres">
      <dgm:prSet presAssocID="{101FBD79-2BC6-9F40-8CE1-188B518E791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E12AC9-1086-774A-98AC-9BB296060955}" type="pres">
      <dgm:prSet presAssocID="{D7959DAA-7734-B345-868E-DFF26F870A2B}" presName="comp" presStyleCnt="0"/>
      <dgm:spPr/>
    </dgm:pt>
    <dgm:pt modelId="{7434AB6D-590B-844F-9A50-A3DA5A69841F}" type="pres">
      <dgm:prSet presAssocID="{D7959DAA-7734-B345-868E-DFF26F870A2B}" presName="box" presStyleLbl="node1" presStyleIdx="0" presStyleCnt="1"/>
      <dgm:spPr/>
      <dgm:t>
        <a:bodyPr/>
        <a:lstStyle/>
        <a:p>
          <a:endParaRPr lang="en-US"/>
        </a:p>
      </dgm:t>
    </dgm:pt>
    <dgm:pt modelId="{35F03C86-2F85-DB4A-9974-9BCA7AD3065C}" type="pres">
      <dgm:prSet presAssocID="{D7959DAA-7734-B345-868E-DFF26F870A2B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CBADDFA-0560-FD4F-B1CD-7517B91BD823}" type="pres">
      <dgm:prSet presAssocID="{D7959DAA-7734-B345-868E-DFF26F870A2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286558-C7B6-A243-A0B4-1B559BDC8E40}" type="presOf" srcId="{101FBD79-2BC6-9F40-8CE1-188B518E7912}" destId="{A4623260-FEBD-6F43-A801-C2AFCB60125E}" srcOrd="0" destOrd="0" presId="urn:microsoft.com/office/officeart/2005/8/layout/vList4"/>
    <dgm:cxn modelId="{AD780E42-802F-AD44-B56C-6B5623FADF96}" type="presOf" srcId="{D7959DAA-7734-B345-868E-DFF26F870A2B}" destId="{2CBADDFA-0560-FD4F-B1CD-7517B91BD823}" srcOrd="1" destOrd="0" presId="urn:microsoft.com/office/officeart/2005/8/layout/vList4"/>
    <dgm:cxn modelId="{EDD85167-2C24-BF41-8D7F-B651B8398892}" srcId="{101FBD79-2BC6-9F40-8CE1-188B518E7912}" destId="{D7959DAA-7734-B345-868E-DFF26F870A2B}" srcOrd="0" destOrd="0" parTransId="{5EF22E90-3595-5145-A83A-85BFF1541075}" sibTransId="{665FA32F-8BF6-6E4C-B7E1-297EA92E5CE8}"/>
    <dgm:cxn modelId="{C88DDF09-D4F9-D447-B490-CFC84C208B47}" type="presOf" srcId="{D7959DAA-7734-B345-868E-DFF26F870A2B}" destId="{7434AB6D-590B-844F-9A50-A3DA5A69841F}" srcOrd="0" destOrd="0" presId="urn:microsoft.com/office/officeart/2005/8/layout/vList4"/>
    <dgm:cxn modelId="{7EB307B7-62CF-9447-8A65-2CE4A2491331}" type="presParOf" srcId="{A4623260-FEBD-6F43-A801-C2AFCB60125E}" destId="{79E12AC9-1086-774A-98AC-9BB296060955}" srcOrd="0" destOrd="0" presId="urn:microsoft.com/office/officeart/2005/8/layout/vList4"/>
    <dgm:cxn modelId="{D5E7AD26-F641-4E44-8A1D-AC56D59B2649}" type="presParOf" srcId="{79E12AC9-1086-774A-98AC-9BB296060955}" destId="{7434AB6D-590B-844F-9A50-A3DA5A69841F}" srcOrd="0" destOrd="0" presId="urn:microsoft.com/office/officeart/2005/8/layout/vList4"/>
    <dgm:cxn modelId="{79CFC653-A382-0241-9241-3565F0EE585E}" type="presParOf" srcId="{79E12AC9-1086-774A-98AC-9BB296060955}" destId="{35F03C86-2F85-DB4A-9974-9BCA7AD3065C}" srcOrd="1" destOrd="0" presId="urn:microsoft.com/office/officeart/2005/8/layout/vList4"/>
    <dgm:cxn modelId="{C886B8AC-68C5-184E-B6FB-6622AE41DC38}" type="presParOf" srcId="{79E12AC9-1086-774A-98AC-9BB296060955}" destId="{2CBADDFA-0560-FD4F-B1CD-7517B91BD8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027540-921D-9F45-ACD2-F0224E391803}" type="doc">
      <dgm:prSet loTypeId="urn:microsoft.com/office/officeart/2008/layout/VerticalCurvedLis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4B5AF9-BCED-304E-805B-AFD760275854}">
      <dgm:prSet/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Government waste management strategies recognizing C&amp;D waste</a:t>
          </a:r>
          <a:endParaRPr lang="en-US" dirty="0">
            <a:solidFill>
              <a:srgbClr val="000000"/>
            </a:solidFill>
          </a:endParaRPr>
        </a:p>
      </dgm:t>
    </dgm:pt>
    <dgm:pt modelId="{DFDF24BC-4DEC-2B42-BEC8-10028B7FF036}" type="parTrans" cxnId="{0EFFC8BC-61CB-004F-80EA-72C5C81AEFF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0E4C420-0712-FC43-9731-861A72E852C5}" type="sibTrans" cxnId="{0EFFC8BC-61CB-004F-80EA-72C5C81AEFF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06A8390-5BBD-8646-9507-E16AC416C550}">
      <dgm:prSet/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Recognition that tracking and reporting is first step</a:t>
          </a:r>
          <a:endParaRPr lang="en-US" dirty="0">
            <a:solidFill>
              <a:srgbClr val="000000"/>
            </a:solidFill>
          </a:endParaRPr>
        </a:p>
      </dgm:t>
    </dgm:pt>
    <dgm:pt modelId="{4F6C291D-9AF1-FD4B-80B1-42B5A322726D}" type="parTrans" cxnId="{C5DBA97B-F559-1945-AB62-33F0FF7A1CF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E27666A-A987-2442-AF87-9EAD7A91F2EA}" type="sibTrans" cxnId="{C5DBA97B-F559-1945-AB62-33F0FF7A1CF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43738EC-4603-A540-8F5E-389EC26B7A7A}">
      <dgm:prSet/>
      <dgm:spPr/>
      <dgm:t>
        <a:bodyPr/>
        <a:lstStyle/>
        <a:p>
          <a:pPr rtl="0"/>
          <a:r>
            <a:rPr lang="en-US" smtClean="0">
              <a:solidFill>
                <a:srgbClr val="000000"/>
              </a:solidFill>
            </a:rPr>
            <a:t>Appreciation that waste = material resource </a:t>
          </a:r>
          <a:endParaRPr lang="en-US">
            <a:solidFill>
              <a:srgbClr val="000000"/>
            </a:solidFill>
          </a:endParaRPr>
        </a:p>
      </dgm:t>
    </dgm:pt>
    <dgm:pt modelId="{853F81D5-838D-D245-A9E8-1B1D0FED94A5}" type="parTrans" cxnId="{889E2969-8EF6-BD43-A3D6-6694082DFC6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B660CDB-619D-D246-8DAA-216B1295A21F}" type="sibTrans" cxnId="{889E2969-8EF6-BD43-A3D6-6694082DFC6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D6CEFE9-962B-904B-8D45-422E7E13A2A9}">
      <dgm:prSet/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National C&amp;D waste strategy -- Construction Resource Initiatives Council and Mission 2030</a:t>
          </a:r>
          <a:endParaRPr lang="en-US" dirty="0">
            <a:solidFill>
              <a:srgbClr val="000000"/>
            </a:solidFill>
          </a:endParaRPr>
        </a:p>
      </dgm:t>
    </dgm:pt>
    <dgm:pt modelId="{9638079A-8CA6-4440-9B13-00D98E359F46}" type="parTrans" cxnId="{9CD3D552-2FE1-B04A-8367-5C432312544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11AF94E-6F85-C84A-81B9-904F781FA728}" type="sibTrans" cxnId="{9CD3D552-2FE1-B04A-8367-5C432312544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9A9E8D8-327F-C044-B228-36848EC58BA1}" type="pres">
      <dgm:prSet presAssocID="{EA027540-921D-9F45-ACD2-F0224E3918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E42B23B-C303-AF4B-B019-A334551329A8}" type="pres">
      <dgm:prSet presAssocID="{EA027540-921D-9F45-ACD2-F0224E391803}" presName="Name1" presStyleCnt="0"/>
      <dgm:spPr/>
    </dgm:pt>
    <dgm:pt modelId="{4D56B786-A7B9-F940-B64B-39B3DE61F232}" type="pres">
      <dgm:prSet presAssocID="{EA027540-921D-9F45-ACD2-F0224E391803}" presName="cycle" presStyleCnt="0"/>
      <dgm:spPr/>
    </dgm:pt>
    <dgm:pt modelId="{C3A37C64-3735-2E40-85BA-704BA44922C5}" type="pres">
      <dgm:prSet presAssocID="{EA027540-921D-9F45-ACD2-F0224E391803}" presName="srcNode" presStyleLbl="node1" presStyleIdx="0" presStyleCnt="4"/>
      <dgm:spPr/>
    </dgm:pt>
    <dgm:pt modelId="{05E94AA5-87A2-F54A-97C2-210E8025887D}" type="pres">
      <dgm:prSet presAssocID="{EA027540-921D-9F45-ACD2-F0224E391803}" presName="conn" presStyleLbl="parChTrans1D2" presStyleIdx="0" presStyleCnt="1"/>
      <dgm:spPr/>
      <dgm:t>
        <a:bodyPr/>
        <a:lstStyle/>
        <a:p>
          <a:endParaRPr lang="en-US"/>
        </a:p>
      </dgm:t>
    </dgm:pt>
    <dgm:pt modelId="{15156D76-913A-1443-A1A4-5EC9543B6D57}" type="pres">
      <dgm:prSet presAssocID="{EA027540-921D-9F45-ACD2-F0224E391803}" presName="extraNode" presStyleLbl="node1" presStyleIdx="0" presStyleCnt="4"/>
      <dgm:spPr/>
    </dgm:pt>
    <dgm:pt modelId="{542452C1-0BC8-FA4D-A9BC-818E8FB3A562}" type="pres">
      <dgm:prSet presAssocID="{EA027540-921D-9F45-ACD2-F0224E391803}" presName="dstNode" presStyleLbl="node1" presStyleIdx="0" presStyleCnt="4"/>
      <dgm:spPr/>
    </dgm:pt>
    <dgm:pt modelId="{8B9B691E-B6B0-7B45-9D9D-41E5B8AB6341}" type="pres">
      <dgm:prSet presAssocID="{F74B5AF9-BCED-304E-805B-AFD76027585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63384-5AD8-3F4D-B9E6-6A6F679D8664}" type="pres">
      <dgm:prSet presAssocID="{F74B5AF9-BCED-304E-805B-AFD760275854}" presName="accent_1" presStyleCnt="0"/>
      <dgm:spPr/>
    </dgm:pt>
    <dgm:pt modelId="{7308A56F-FCEF-1548-BC53-72709E3121D7}" type="pres">
      <dgm:prSet presAssocID="{F74B5AF9-BCED-304E-805B-AFD760275854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D1420A-C426-104F-B8AC-194886E8DC5B}" type="pres">
      <dgm:prSet presAssocID="{6D6CEFE9-962B-904B-8D45-422E7E13A2A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9EA2D-BA55-E34D-97F8-819C454060D3}" type="pres">
      <dgm:prSet presAssocID="{6D6CEFE9-962B-904B-8D45-422E7E13A2A9}" presName="accent_2" presStyleCnt="0"/>
      <dgm:spPr/>
    </dgm:pt>
    <dgm:pt modelId="{F5EEBAF4-B3CC-694B-A264-7D4FB0F546DE}" type="pres">
      <dgm:prSet presAssocID="{6D6CEFE9-962B-904B-8D45-422E7E13A2A9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A577A3-3EA4-864C-85CD-DC98648A055B}" type="pres">
      <dgm:prSet presAssocID="{643738EC-4603-A540-8F5E-389EC26B7A7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7BEDA-2298-3F4B-8251-1EE8CC807EF9}" type="pres">
      <dgm:prSet presAssocID="{643738EC-4603-A540-8F5E-389EC26B7A7A}" presName="accent_3" presStyleCnt="0"/>
      <dgm:spPr/>
    </dgm:pt>
    <dgm:pt modelId="{08D3ACD6-005B-FE44-87A0-910EFF1EA847}" type="pres">
      <dgm:prSet presAssocID="{643738EC-4603-A540-8F5E-389EC26B7A7A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C53D7C9-1D26-7541-8D81-D6BE9743E9DB}" type="pres">
      <dgm:prSet presAssocID="{006A8390-5BBD-8646-9507-E16AC416C55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4C29F-1B09-1341-9D76-E9C30DC0CFB6}" type="pres">
      <dgm:prSet presAssocID="{006A8390-5BBD-8646-9507-E16AC416C550}" presName="accent_4" presStyleCnt="0"/>
      <dgm:spPr/>
    </dgm:pt>
    <dgm:pt modelId="{B20C4CB5-9C55-B445-889F-DE18D474606A}" type="pres">
      <dgm:prSet presAssocID="{006A8390-5BBD-8646-9507-E16AC416C550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BAD3FD9-6CDF-CD49-8169-DCBADE1758AD}" type="presOf" srcId="{006A8390-5BBD-8646-9507-E16AC416C550}" destId="{9C53D7C9-1D26-7541-8D81-D6BE9743E9DB}" srcOrd="0" destOrd="0" presId="urn:microsoft.com/office/officeart/2008/layout/VerticalCurvedList"/>
    <dgm:cxn modelId="{9CD3D552-2FE1-B04A-8367-5C4323125446}" srcId="{EA027540-921D-9F45-ACD2-F0224E391803}" destId="{6D6CEFE9-962B-904B-8D45-422E7E13A2A9}" srcOrd="1" destOrd="0" parTransId="{9638079A-8CA6-4440-9B13-00D98E359F46}" sibTransId="{E11AF94E-6F85-C84A-81B9-904F781FA728}"/>
    <dgm:cxn modelId="{C5884EBB-EB81-1C46-B273-4C64275C449A}" type="presOf" srcId="{6D6CEFE9-962B-904B-8D45-422E7E13A2A9}" destId="{A3D1420A-C426-104F-B8AC-194886E8DC5B}" srcOrd="0" destOrd="0" presId="urn:microsoft.com/office/officeart/2008/layout/VerticalCurvedList"/>
    <dgm:cxn modelId="{0A0DDDF8-585E-DB46-AD36-1EF4D082ECC8}" type="presOf" srcId="{F74B5AF9-BCED-304E-805B-AFD760275854}" destId="{8B9B691E-B6B0-7B45-9D9D-41E5B8AB6341}" srcOrd="0" destOrd="0" presId="urn:microsoft.com/office/officeart/2008/layout/VerticalCurvedList"/>
    <dgm:cxn modelId="{C5DBA97B-F559-1945-AB62-33F0FF7A1CF5}" srcId="{EA027540-921D-9F45-ACD2-F0224E391803}" destId="{006A8390-5BBD-8646-9507-E16AC416C550}" srcOrd="3" destOrd="0" parTransId="{4F6C291D-9AF1-FD4B-80B1-42B5A322726D}" sibTransId="{FE27666A-A987-2442-AF87-9EAD7A91F2EA}"/>
    <dgm:cxn modelId="{30436DA0-6361-534F-8A82-612B95DBF6A0}" type="presOf" srcId="{643738EC-4603-A540-8F5E-389EC26B7A7A}" destId="{87A577A3-3EA4-864C-85CD-DC98648A055B}" srcOrd="0" destOrd="0" presId="urn:microsoft.com/office/officeart/2008/layout/VerticalCurvedList"/>
    <dgm:cxn modelId="{0EFFC8BC-61CB-004F-80EA-72C5C81AEFF1}" srcId="{EA027540-921D-9F45-ACD2-F0224E391803}" destId="{F74B5AF9-BCED-304E-805B-AFD760275854}" srcOrd="0" destOrd="0" parTransId="{DFDF24BC-4DEC-2B42-BEC8-10028B7FF036}" sibTransId="{10E4C420-0712-FC43-9731-861A72E852C5}"/>
    <dgm:cxn modelId="{40ED71DB-3CF1-5B42-9488-955499D060AD}" type="presOf" srcId="{EA027540-921D-9F45-ACD2-F0224E391803}" destId="{29A9E8D8-327F-C044-B228-36848EC58BA1}" srcOrd="0" destOrd="0" presId="urn:microsoft.com/office/officeart/2008/layout/VerticalCurvedList"/>
    <dgm:cxn modelId="{889E2969-8EF6-BD43-A3D6-6694082DFC6A}" srcId="{EA027540-921D-9F45-ACD2-F0224E391803}" destId="{643738EC-4603-A540-8F5E-389EC26B7A7A}" srcOrd="2" destOrd="0" parTransId="{853F81D5-838D-D245-A9E8-1B1D0FED94A5}" sibTransId="{2B660CDB-619D-D246-8DAA-216B1295A21F}"/>
    <dgm:cxn modelId="{75CC5BD1-171D-B04D-8765-00FA72BDC72B}" type="presOf" srcId="{10E4C420-0712-FC43-9731-861A72E852C5}" destId="{05E94AA5-87A2-F54A-97C2-210E8025887D}" srcOrd="0" destOrd="0" presId="urn:microsoft.com/office/officeart/2008/layout/VerticalCurvedList"/>
    <dgm:cxn modelId="{A4C0E89D-D81D-A84B-A64E-05B1AC077A7A}" type="presParOf" srcId="{29A9E8D8-327F-C044-B228-36848EC58BA1}" destId="{AE42B23B-C303-AF4B-B019-A334551329A8}" srcOrd="0" destOrd="0" presId="urn:microsoft.com/office/officeart/2008/layout/VerticalCurvedList"/>
    <dgm:cxn modelId="{EC2D09D0-E640-2C49-9BFF-007AE73E710E}" type="presParOf" srcId="{AE42B23B-C303-AF4B-B019-A334551329A8}" destId="{4D56B786-A7B9-F940-B64B-39B3DE61F232}" srcOrd="0" destOrd="0" presId="urn:microsoft.com/office/officeart/2008/layout/VerticalCurvedList"/>
    <dgm:cxn modelId="{B61BA5B1-8E8A-DD43-B4DA-48635C9D910F}" type="presParOf" srcId="{4D56B786-A7B9-F940-B64B-39B3DE61F232}" destId="{C3A37C64-3735-2E40-85BA-704BA44922C5}" srcOrd="0" destOrd="0" presId="urn:microsoft.com/office/officeart/2008/layout/VerticalCurvedList"/>
    <dgm:cxn modelId="{52F3179B-C79C-224A-8D63-48053C99A5A3}" type="presParOf" srcId="{4D56B786-A7B9-F940-B64B-39B3DE61F232}" destId="{05E94AA5-87A2-F54A-97C2-210E8025887D}" srcOrd="1" destOrd="0" presId="urn:microsoft.com/office/officeart/2008/layout/VerticalCurvedList"/>
    <dgm:cxn modelId="{1192E0DF-A9E7-164D-BE36-315115902E4C}" type="presParOf" srcId="{4D56B786-A7B9-F940-B64B-39B3DE61F232}" destId="{15156D76-913A-1443-A1A4-5EC9543B6D57}" srcOrd="2" destOrd="0" presId="urn:microsoft.com/office/officeart/2008/layout/VerticalCurvedList"/>
    <dgm:cxn modelId="{E9269CCA-D368-2442-8278-4320091A8193}" type="presParOf" srcId="{4D56B786-A7B9-F940-B64B-39B3DE61F232}" destId="{542452C1-0BC8-FA4D-A9BC-818E8FB3A562}" srcOrd="3" destOrd="0" presId="urn:microsoft.com/office/officeart/2008/layout/VerticalCurvedList"/>
    <dgm:cxn modelId="{F2092368-A6B6-A947-86CB-2ECC8AEA56D6}" type="presParOf" srcId="{AE42B23B-C303-AF4B-B019-A334551329A8}" destId="{8B9B691E-B6B0-7B45-9D9D-41E5B8AB6341}" srcOrd="1" destOrd="0" presId="urn:microsoft.com/office/officeart/2008/layout/VerticalCurvedList"/>
    <dgm:cxn modelId="{B62F5DF5-DFA8-7946-8395-3C02A23CBF71}" type="presParOf" srcId="{AE42B23B-C303-AF4B-B019-A334551329A8}" destId="{F7063384-5AD8-3F4D-B9E6-6A6F679D8664}" srcOrd="2" destOrd="0" presId="urn:microsoft.com/office/officeart/2008/layout/VerticalCurvedList"/>
    <dgm:cxn modelId="{B265BA8B-498C-CB44-A955-2F129D868B08}" type="presParOf" srcId="{F7063384-5AD8-3F4D-B9E6-6A6F679D8664}" destId="{7308A56F-FCEF-1548-BC53-72709E3121D7}" srcOrd="0" destOrd="0" presId="urn:microsoft.com/office/officeart/2008/layout/VerticalCurvedList"/>
    <dgm:cxn modelId="{E694EAAD-94DC-D649-B609-A5A47DD0F416}" type="presParOf" srcId="{AE42B23B-C303-AF4B-B019-A334551329A8}" destId="{A3D1420A-C426-104F-B8AC-194886E8DC5B}" srcOrd="3" destOrd="0" presId="urn:microsoft.com/office/officeart/2008/layout/VerticalCurvedList"/>
    <dgm:cxn modelId="{4420452C-59BD-6D4D-9DF3-B7A87AFB8315}" type="presParOf" srcId="{AE42B23B-C303-AF4B-B019-A334551329A8}" destId="{76C9EA2D-BA55-E34D-97F8-819C454060D3}" srcOrd="4" destOrd="0" presId="urn:microsoft.com/office/officeart/2008/layout/VerticalCurvedList"/>
    <dgm:cxn modelId="{3C9440A7-C9D7-A246-BE45-08FDEAF6A665}" type="presParOf" srcId="{76C9EA2D-BA55-E34D-97F8-819C454060D3}" destId="{F5EEBAF4-B3CC-694B-A264-7D4FB0F546DE}" srcOrd="0" destOrd="0" presId="urn:microsoft.com/office/officeart/2008/layout/VerticalCurvedList"/>
    <dgm:cxn modelId="{22BAD452-1599-6047-805A-AED5484A5E0C}" type="presParOf" srcId="{AE42B23B-C303-AF4B-B019-A334551329A8}" destId="{87A577A3-3EA4-864C-85CD-DC98648A055B}" srcOrd="5" destOrd="0" presId="urn:microsoft.com/office/officeart/2008/layout/VerticalCurvedList"/>
    <dgm:cxn modelId="{2AED5E30-2622-2A40-98FE-96B65B9878DA}" type="presParOf" srcId="{AE42B23B-C303-AF4B-B019-A334551329A8}" destId="{6B07BEDA-2298-3F4B-8251-1EE8CC807EF9}" srcOrd="6" destOrd="0" presId="urn:microsoft.com/office/officeart/2008/layout/VerticalCurvedList"/>
    <dgm:cxn modelId="{D01CEA38-1208-C742-919B-87C87504E16C}" type="presParOf" srcId="{6B07BEDA-2298-3F4B-8251-1EE8CC807EF9}" destId="{08D3ACD6-005B-FE44-87A0-910EFF1EA847}" srcOrd="0" destOrd="0" presId="urn:microsoft.com/office/officeart/2008/layout/VerticalCurvedList"/>
    <dgm:cxn modelId="{6FD70599-DADE-8649-B3CD-4ED43676CD74}" type="presParOf" srcId="{AE42B23B-C303-AF4B-B019-A334551329A8}" destId="{9C53D7C9-1D26-7541-8D81-D6BE9743E9DB}" srcOrd="7" destOrd="0" presId="urn:microsoft.com/office/officeart/2008/layout/VerticalCurvedList"/>
    <dgm:cxn modelId="{E0B43865-D214-8B43-80E9-E989530D61CF}" type="presParOf" srcId="{AE42B23B-C303-AF4B-B019-A334551329A8}" destId="{A124C29F-1B09-1341-9D76-E9C30DC0CFB6}" srcOrd="8" destOrd="0" presId="urn:microsoft.com/office/officeart/2008/layout/VerticalCurvedList"/>
    <dgm:cxn modelId="{92FBFAC9-7E3B-C54F-866C-0A27D37B513E}" type="presParOf" srcId="{A124C29F-1B09-1341-9D76-E9C30DC0CFB6}" destId="{B20C4CB5-9C55-B445-889F-DE18D47460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0.78699</cdr:x>
      <cdr:y>0.01705</cdr:y>
    </cdr:from>
    <cdr:to>
      <cdr:x>0.97141</cdr:x>
      <cdr:y>0.29924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14493" y="104858"/>
          <a:ext cx="1503121" cy="1735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Construction, Land Clearing &amp; Demolition Waste</a:t>
          </a:r>
          <a:endParaRPr lang="en-US" sz="1800" dirty="0"/>
        </a:p>
        <a:p xmlns:a="http://schemas.openxmlformats.org/drawingml/2006/main">
          <a:pPr algn="ctr"/>
          <a:r>
            <a:rPr lang="en-US" sz="2800" dirty="0" smtClean="0"/>
            <a:t>25%</a:t>
          </a:r>
          <a:endParaRPr lang="en-US" sz="2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80B9DD-7596-F949-BD30-4241C47CEE31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6094C6-7C93-5A41-8777-33C775B17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2F17-58DE-4A69-B3FD-7B4BBF69786C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5983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Tying to </a:t>
            </a:r>
            <a:r>
              <a:rPr lang="en-US" dirty="0" err="1" smtClean="0"/>
              <a:t>permiting</a:t>
            </a:r>
            <a:r>
              <a:rPr lang="en-US" baseline="0" dirty="0" smtClean="0"/>
              <a:t> process is critical because it provides mechanisms for enforcement (e.g. fines or withholding occupancy permits).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52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Tying to </a:t>
            </a:r>
            <a:r>
              <a:rPr lang="en-US" dirty="0" err="1" smtClean="0"/>
              <a:t>permiting</a:t>
            </a:r>
            <a:r>
              <a:rPr lang="en-US" baseline="0" dirty="0" smtClean="0"/>
              <a:t> process is critical because it provides mechanisms for enforcement (e.g. fines or withholding occupancy permits).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56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mandatory deconstruction days – salvage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89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19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Deconstruction</a:t>
            </a:r>
            <a:r>
              <a:rPr lang="en-US" baseline="0" dirty="0" smtClean="0"/>
              <a:t> permit program will be reinforced in future by additional initiatives: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Mandatory salvage assessment for new construction above certain size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Mandatory waste management plans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Material</a:t>
            </a:r>
            <a:r>
              <a:rPr lang="en-US" baseline="0" dirty="0" smtClean="0"/>
              <a:t> bans</a:t>
            </a:r>
          </a:p>
          <a:p>
            <a:endParaRPr lang="en-US" dirty="0" smtClean="0"/>
          </a:p>
          <a:p>
            <a:r>
              <a:rPr lang="en-US" dirty="0" smtClean="0"/>
              <a:t>Lessons learned: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Permit concept has merit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Threshold requirements for program impact uptake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Policy is vulnerable to economic conditions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Marketing is important (tied to permitting process, educating municipal staff), but double-edged sword where staff resources are limited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Ensure alignment of code changes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06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89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89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Other communities</a:t>
            </a:r>
            <a:endParaRPr lang="en-US" dirty="0" smtClean="0"/>
          </a:p>
          <a:p>
            <a:r>
              <a:rPr lang="en-US" dirty="0" smtClean="0"/>
              <a:t>	Lynwood:	Similar to San Jose - Rebate = deposit x diversion rate</a:t>
            </a:r>
          </a:p>
          <a:p>
            <a:r>
              <a:rPr lang="en-US" dirty="0" smtClean="0"/>
              <a:t>	Orinda:	2% of project value or $5,000 whichever is less</a:t>
            </a:r>
          </a:p>
          <a:p>
            <a:r>
              <a:rPr lang="en-US" dirty="0" smtClean="0"/>
              <a:t>	Lafayette: 1% of project cost or $1,000 whichever is 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36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r>
              <a:rPr lang="en-US" dirty="0" smtClean="0"/>
              <a:t>Solid waste management</a:t>
            </a:r>
            <a:r>
              <a:rPr lang="en-US" baseline="0" dirty="0" smtClean="0"/>
              <a:t> plans and sustainability strategies are increasingly focusing on and prioritizing C&amp;D waste diversion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Construction Resource Initiatives Council working to bring stakeholders together around a common objective: Mission 2030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Local governments and industry starting to view waste as a material resource – some municipalities assigning staff to supply and procurement positions to identify markets; competition between local governments and waste industry to capture diverted materials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Experience with other reduction strategies (GHG, energy, residential wastes) point to benchmarking and tracking as essential first steps</a:t>
            </a:r>
          </a:p>
          <a:p>
            <a:pPr marL="174708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4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55" charset="0"/>
                <a:ea typeface="ＭＳ Ｐゴシック" pitchFamily="90" charset="-128"/>
                <a:cs typeface="ＭＳ Ｐゴシック" pitchFamily="90" charset="-128"/>
              </a:rPr>
              <a:t>Begin this presentation by providing a bit of context regarding construction and demolition waste management in Canada.</a:t>
            </a:r>
          </a:p>
          <a:p>
            <a:endParaRPr lang="en-US" dirty="0">
              <a:latin typeface="Arial" pitchFamily="55" charset="0"/>
              <a:ea typeface="ＭＳ Ｐゴシック" pitchFamily="90" charset="-128"/>
              <a:cs typeface="ＭＳ Ｐゴシック" pitchFamily="90" charset="-128"/>
            </a:endParaRPr>
          </a:p>
          <a:p>
            <a:pPr defTabSz="465887">
              <a:defRPr/>
            </a:pPr>
            <a:r>
              <a:rPr lang="en-US" dirty="0"/>
              <a:t>Construction, land clearing and demolition waste represents approximately 25% of all non-hazardous waste in Canada’s landfills.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A9CFC-C796-4FA2-B836-EF1B30BD4B5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total waste generated broken down by Province. Ontario is the largest generator of waste.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9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BC has the highest level</a:t>
            </a:r>
            <a:r>
              <a:rPr lang="en-US" baseline="0" dirty="0" smtClean="0"/>
              <a:t> of waste diverted per capita.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7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</a:t>
            </a:r>
            <a:r>
              <a:rPr lang="en-US" dirty="0" smtClean="0"/>
              <a:t>Nova Scotia leads in Total C&amp;D waste diverted as a percentage of total C&amp;D waste generated. </a:t>
            </a:r>
          </a:p>
          <a:p>
            <a:endParaRPr lang="en-US" dirty="0" smtClean="0"/>
          </a:p>
          <a:p>
            <a:r>
              <a:rPr lang="en-US" dirty="0" smtClean="0"/>
              <a:t>Still there is a long way to go when you realize</a:t>
            </a:r>
            <a:r>
              <a:rPr lang="en-US" baseline="0" dirty="0" smtClean="0"/>
              <a:t> that anywhere between 75% - 90% of C&amp;D waste can be reused or recycled.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Calculated by dividing total C&amp;D waste diverted (stats can) and dividing</a:t>
            </a:r>
            <a:r>
              <a:rPr lang="en-US" baseline="0" dirty="0" smtClean="0"/>
              <a:t> by </a:t>
            </a:r>
            <a:r>
              <a:rPr lang="en-US" dirty="0" smtClean="0"/>
              <a:t>the percentage of total waste that is C&amp;D (total waste generated multiplied by 25%</a:t>
            </a:r>
            <a:r>
              <a:rPr lang="en-US" baseline="0" dirty="0" smtClean="0"/>
              <a:t> (estimated percentage of waste that is C&amp;D).)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9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North American policy scan revealed 26 different policy instruments to addressing C&amp;D waste diversion. </a:t>
            </a:r>
          </a:p>
          <a:p>
            <a:r>
              <a:rPr lang="en-US" dirty="0" smtClean="0"/>
              <a:t>- Will address a number of them here. You can contact</a:t>
            </a:r>
            <a:r>
              <a:rPr lang="en-US" baseline="0" dirty="0" smtClean="0"/>
              <a:t> me directly to explore other instruments. I will mention some of the more common approaches and focus on four other emerging strategies with detailed case 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2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94C6-7C93-5A41-8777-33C775B173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8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2A289-B12C-0748-8BE7-F930D996633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C9B77-253D-7A4F-A563-96C66F0A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2A289-B12C-0748-8BE7-F930D996633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C9B77-253D-7A4F-A563-96C66F0A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2A289-B12C-0748-8BE7-F930D996633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C9B77-253D-7A4F-A563-96C66F0A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9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2A289-B12C-0748-8BE7-F930D996633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C9B77-253D-7A4F-A563-96C66F0A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2A289-B12C-0748-8BE7-F930D996633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C9B77-253D-7A4F-A563-96C66F0A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2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2A289-B12C-0748-8BE7-F930D996633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C9B77-253D-7A4F-A563-96C66F0A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0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2A289-B12C-0748-8BE7-F930D996633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C9B77-253D-7A4F-A563-96C66F0A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2A289-B12C-0748-8BE7-F930D996633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C9B77-253D-7A4F-A563-96C66F0A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3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2A289-B12C-0748-8BE7-F930D996633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C9B77-253D-7A4F-A563-96C66F0A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6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2A289-B12C-0748-8BE7-F930D996633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C9B77-253D-7A4F-A563-96C66F0A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1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2A289-B12C-0748-8BE7-F930D996633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C9B77-253D-7A4F-A563-96C66F0A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5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0" y="1199649"/>
            <a:ext cx="8772525" cy="2102351"/>
          </a:xfrm>
          <a:prstGeom prst="rightArrow">
            <a:avLst>
              <a:gd name="adj1" fmla="val 100000"/>
              <a:gd name="adj2" fmla="val 2781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79400" y="1552575"/>
            <a:ext cx="8616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Construction &amp; Demolition Waste Management Policy Initiatives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016000" y="4024960"/>
            <a:ext cx="715210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 smtClean="0">
                <a:solidFill>
                  <a:srgbClr val="333333"/>
                </a:solidFill>
              </a:rPr>
              <a:t>Presentation to WMABC</a:t>
            </a:r>
            <a:endParaRPr lang="en-US" altLang="en-US" sz="2800" dirty="0">
              <a:solidFill>
                <a:srgbClr val="333333"/>
              </a:solidFill>
            </a:endParaRPr>
          </a:p>
          <a:p>
            <a:pPr algn="ctr" eaLnBrk="1" hangingPunct="1"/>
            <a:r>
              <a:rPr lang="en-US" altLang="en-US" sz="2400" dirty="0" smtClean="0"/>
              <a:t>January 29, 2015</a:t>
            </a:r>
          </a:p>
          <a:p>
            <a:pPr algn="ctr" eaLnBrk="1" hangingPunct="1"/>
            <a:endParaRPr lang="en-US" altLang="en-US" sz="2400" dirty="0"/>
          </a:p>
          <a:p>
            <a:pPr algn="ctr" eaLnBrk="1" hangingPunct="1"/>
            <a:r>
              <a:rPr lang="en-US" altLang="en-US" sz="2400" dirty="0" smtClean="0"/>
              <a:t>Presented by Gil Yaron</a:t>
            </a:r>
          </a:p>
        </p:txBody>
      </p:sp>
    </p:spTree>
    <p:extLst>
      <p:ext uri="{BB962C8B-B14F-4D97-AF65-F5344CB8AC3E}">
        <p14:creationId xmlns:p14="http://schemas.microsoft.com/office/powerpoint/2010/main" val="10604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xmlns:p14="http://schemas.microsoft.com/office/powerpoint/2010/main"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460" y="1143000"/>
            <a:ext cx="6044540" cy="528155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Mandated in Port Moody (BC), Ontario, California, Cook County (IL), Austin (TX</a:t>
            </a:r>
            <a:r>
              <a:rPr lang="en-US" dirty="0" smtClean="0"/>
              <a:t>), Seattle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Also eligible for credit </a:t>
            </a:r>
            <a:r>
              <a:rPr lang="en-US" dirty="0"/>
              <a:t>under LEED® and </a:t>
            </a:r>
            <a:r>
              <a:rPr lang="en-US" dirty="0" smtClean="0"/>
              <a:t>industry </a:t>
            </a:r>
            <a:r>
              <a:rPr lang="en-US" dirty="0"/>
              <a:t>practice for many larger </a:t>
            </a:r>
            <a:r>
              <a:rPr lang="en-US" dirty="0" smtClean="0"/>
              <a:t>projects</a:t>
            </a:r>
          </a:p>
          <a:p>
            <a:pPr>
              <a:spcAft>
                <a:spcPts val="600"/>
              </a:spcAft>
            </a:pPr>
            <a:r>
              <a:rPr lang="en-US" dirty="0"/>
              <a:t>Generally part of larger framework involving targets and </a:t>
            </a:r>
            <a:r>
              <a:rPr lang="en-US" dirty="0" smtClean="0"/>
              <a:t>tracking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Manual or electronic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Compliance and enforcement ideally at local level through permitting process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0" y="1143000"/>
            <a:ext cx="2994594" cy="2375566"/>
          </a:xfrm>
          <a:prstGeom prst="rightArrow">
            <a:avLst>
              <a:gd name="adj1" fmla="val 100000"/>
              <a:gd name="adj2" fmla="val 19466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2" descr="data:image/jpeg;base64,/9j/4AAQSkZJRgABAQAAAQABAAD/2wCEAAkGBxQTERUUExEWFhMVGB8ZGBYXGRsfGBkbHCAgHB8aFxggHSggHxolGxgbITEiJSkrLi4uGiAzRDQsNygtLisBCgoKBQUFDgUFDisZExkrKysrKysrKysrKysrKysrKysrKysrKysrKysrKysrKysrKysrKysrKysrKysrKysrK//AABEIAMcA/gMBIgACEQEDEQH/xAAcAAACAwEBAQEAAAAAAAAAAAAABwUGCAQDAgH/xABLEAACAQMDAgUBBAUEEAUFAAABAgMABBEFEiEGMQcTIkFRYRQycYEII0JSkTNicrEVJDQ1Q1NVc4KDkpOhsrPRFjZ00tMXJVTB8f/EABQBAQAAAAAAAAAAAAAAAAAAAAD/xAAUEQEAAAAAAAAAAAAAAAAAAAAA/9oADAMBAAIRAxEAPwB40UUUBRRRQFFFFAUUUUBRRXLqOoxQJvmkWNMhdznCgntljwM9uaDqopAde+M0rtc2trGqx5aITh23nBxvQjAAIDY9+QfpUBrfV8T6VZQW0s0FzbJl9sjqjeoggYYkybwsg7ABjjGMAHb4k9WNYWgnieHd5gXbIGbfgFjGu37rkD7zcD8+Eb1X4tX92nlLIIYsk5hDI7DuA7b2OB29OM++aor3TncC7EOdz5Y+phn1N8n1Hk/JrxoLh0B1ZJbX0Uk97cJbhi8oVmbzMKcKyHIbcQq5PYHuMAib6X8Zr6CYG5f7TCxAdWUB1GTkxlcDdz+0CDgDjuFpRQN7qnxzuJGZbKJYoSm3dIMy7iOWGG2rg8Dv2ye+BXrbxe1NbgStcbk3ZaEKgQrnlF9JK8cA8n8aoVFBf7nxd1FpJXWXYJWB8sElEA2+mMH1LnbyQ37TYAJzVog8e5sR77VM+aTLsJH6rjaqEk+vOckgDAAAGchMUUGj7Lx0sWlZZIpY4xt2SY3ZztB3IOV27mJxuyEOMkgUyNJ1SK5hSaF90ci7lPYkds4PI/OsUV2wavOioqTOojYsm1iCrHuVI5H/APfmg2tRWZui/F69t5Y0uZzNb5AcyKXkVS25mVtwYtgkDcSAMccYrRuj6pFdQpPBIHikGVYe/scg8ggggg8gg0HZRRRQFFFFAUUUUBRRRQFFFFAUUUUBRRRQFFFcl/qKQ+Xv3frHEakKzAM3bcQDtBPGTxkge9BXfEfrI6ZBFL5BlDyhG5wFGCc5wctxwvvzzxSZ6y8Zrq5LR26rDbkMhBCu0gORlty4HpI9IHBzyfaE8R+uJb+4lzlIgdioCwUqhbDOpAzJljyQCBxgc5pVAUUUUBRRXrbQ73VQVBY4yxCqPxY8AfU0HlVp0DU9PSyljubMy3XmK8cm5wNmUVoztdSCF8xge2cZ7VCy6cMRhJVkldipiQOWVs7QA23Y2722k9xV78FLm1+2Rrc2yEozslyx4R2UbVkBIXbiN9pOcM4wMkEBCX+h28AgmmSVEfcZoC22VMrmMIjDd5bNuxJlhgDODxVTlADEA5GTg9sj5wea0t4z6npiwpDfIzyuHMJiGZIjj759a8Z2+knn8ASM86Npn2mVYldY+GZ5JWARVXJLHjIwPYZJPagjKK9JoSuMg4PKnBAYZI3Lkdsg/wAKkrLp2eUQ+WFZp/MKKHXdiIZYuCfSMA4JxnafigiaKKKArSnhf1jZpa2Np9okeecEBHIYxbQRsLYXCfqyFGCeRWa6+4ZWRgysVZSCrA4II5BBHIIPvQbgBorLfQ3ipd2LJG7edagndG3Ljc25mR853ZycE45PzkaA6N60t9SV2t1lATbkyJtGW5Kg5ILL74PuPmgslFFFAUUUUBRRRQFFFFAUUUUBRRRQcuqXflQyS4B8tGfDMFU7QTy7YVRx3JAFZQ6p67v7qV/MuXVN7Yijk/Vr6sgAqcOAezEn6GmL4z3txeXPlWMkjxW0L/adkirAuWCurNkZYAgMrE4HsPUSl7qd5Hy7Fm4Ge544/M/X3PPvQfl3cvI5eRiztyWPcn5P1rxr7mhZGKspVhwVYEEH6g9q+KAoor3sZVSRGkjEiBgWjJKhx7ruU5GR7ig8KkbDSJZI5JlCmOEZcllyPjKZ34J4BAxn34OJebTY44w6292LkIZgDEPJTbKAdyupLRLGOWJILMoI75bcvV2iXcNtNqMcDXU6BHCgsY+dpLuMbFGS3JyB84oFvYwPZX8M0cLQyJbrcMPLEyKHXmWNd4PlqrA9yVIb2HHDqWlTzK2oXds8cV2wZbiNQIUJfa7SRgFsEByPuknB5zzN+Ktlp6rCbLUXn2YQwNI0gRGDHdE54AymCuT95Tx7uWDqbSLiOPT0niaGe32qgcKoT0IsROQyysH4T73obsQMgsv/AKaxx6VNeX06SS+mS3kikdhKu3CREnuJDtA2jcOOe6haXmqk3Yme3iDIVzAVbyv1YC7WQtnHp5XIHccDinJoettod1eWN3OZLOCDz7UOV3Ell2xqMZLFmx3ABRmwAchbzzrqs0087QwXDGKOKKFdolkkfbuO5jgKuSzE/u0Fnn6g0OWyLXQuri+mQLI+P1kbgE7oizCNI9xwFTPAA24qF8ProwPIwEYljt51lScrEBGQuGWTaWaXc2ApB4BGVyK8Ot/DO801fNYrLAP8NGcBTuwoZTyGI2njIycZOM1Xtb6hnu1iFwwkeIFRKw/WspxhZH7uFwcE8+o8mglbvpWGKxhuJLwi4njaRLQQMZNoYgMzbwFjKrv3kDIyQGxVUqw6VLPd3Mk8hMixp5tz6wm63QorJwV4I2oFX5XGMcX3ofp0anbXCw2NrGslyS1yzASxwlg3lwRYkKPtLKDhVxjljkgFDRVo8S+n1sdRmgjAEY2sg3biFZQRu5yG78HHz2Iqr0BWkP0fEt1sH8qdnld900bDHlsOAFHuNuDuye47His3122GrTwHdDNJGdhjyjEehs5Xj9kkk4+ee9BtRHBAIIIPII7EfINQnUnV1pZI5nuIw6Lu8kOnnMPbZGWBOcVlmDrW+QQhbqQLbkmNVO1RuIJU7cZTjG08AZAwK9eqdfXULqGeXKOyIlwxyV3KSpdAN2FKBW2qvBLcHuQ1vY3aTRpLG26ORQ6NzyrDIPPPINe9VXoK9Qw+St5bT7ADGLdQgSLaoAdN7YbdnufcVaqAooooCiiigKKKKAooooPOSBWUqyqVbOVIBBz3yOxzVcToWxjZpLe3S3nZGRZI1GV3HduVDlN4IyCQcY+OKrPjT1VNZQwva3BWTzgGUbCuNpYeYCpPPGBkZGe9JuPxGvDdxXLSvujLEqHcxlm3Zby2YqB6jlV2jHA29wF58R+g9MsLKZzcSSXrMHQzS5lcsTkbVAypO5ixXPB9QpM3MgZyVQIpPCgkgD4ySSfzNNnx4s0leO8juBIfTE8XAaL0CQFlJ3DdvzjGBn5NKONsEEgEA9jnB+hwQcfgRQWjw3NgLz/7irNDsIRQHbMhKhQVT1EYLfnip3Wuk2W7WfR7W8aND5o8+3OxTncvlmQetMEYDAn05yc5qkWmplJDIAyspLxCNgFikJGGUMrdgBjGDwp3cVNah1jqV6W33FxJtXO2IlVUbh6nRAARkgZPOSvPGCE7154nDU7CKCS1C3CPuaQHK8DH6sEZG4k5GeMDk+1Ugxc6gPLW3QSSYQOPLt1HZSy7jtGADjLZP72eZeLQ7O5ULFMbW5Cjd9ulCIx93VhEQc8jaSuMD73OKxqOnPC3qGUJISQA+XIFOC0bEDcv1+tBZbWzs5LO7MskMNz5iNbCPlW3L6owS+4JyuS/CEHnO4BteFtnp2p6V5T2UAljCxT7UVXLKMJKHUbsspJ3cHdvH459s4lPLk7Qygov32BPIXggHAPJB5x81YNE6iudLe5iRNv2iEoyk+tN6Eowde0ibwSMd8ggHsHr4gaM0GoXMcYleG12ANKd+xCFKKSRjZlsKvxxzzVWuJyzs+ApZi2EAVQSc+lRwo+AO1SWloJgYjMsbtyXmkKxELt2AgA+oesDPGG9sVwEeVL+xJsb+lG+D+WVOP4UFo1Dr24vIPs184kiUtIhVURw4VgihhGRsyewUHnG4DtUVUkgAZJ4AHcn6UO2STgDJzgdh9B9KEYggg4I5BHcH6UDL1PrlLazfSzYwuUgNuZ1Zgdx9TEBow3Ex3Y7ErntivXww6dkvbWeZbl7eS3cAzxlvOeHy8NADuVduETG4nGBwo+9RklW6M8lxMftGx5BI7Z81hsxGQR32iTnPJI+MFneFWvSw2NyiWCyeUT9qleZVBXAREVSpBbaGGDheASeTQK+71KKWeNpIsxIqoVTajOqDGScEBj+eBwDgCoirr1rNpy314sSNNEUUQyxy9pQq73YkESBm3ZPv3HfNVBHZpNwbDk7t2QvPfO7IAOaCUt9Hi+yNcSXKgnKxwqrF2YZzuJAVQPSe5yG+QRUZexIrYR96exI2nHb1Lk4PGcZPcV+NdOUEZdjGpLBNx2hjwSF7AkAc/SvGgK+4lBYAnaCQCcZwPnA5OK+ntnCK5RgjZ2sQdrY77T2OPpXlQaR8GtN02JWa0vGmmYAuCzqE3ADZsIVWO5CQSu7A9qaVIfwa6MkgulmuI7mG4VnCZiBt2jHocPJ7MSTtwR2B9QNPigKKKKAooooCiiigK8L60WWJ4nBKSIyMASDtYYOCOQcHuK+55lRWd2CooLMzEBVUDJLE8AAc5NfasD2OaDIHXGyK7nt4I5oYY5NpikkZssmQGwfbHC5yduOearlPfxOh0i0vBPIonuixJs1MSRDK5LXBSEyZJIYbiSWbP3c0oYLcSXKtHD9p3frHghSRQNx5jAAyApIGV47c0EUSzsOSzHAHuT7Af1Crp0h4cXF4u4xusZdkMg/wRi2l98ZXLkglVCketSDgZqf0o6dbRwPcxvF5YMgja2lJmnKd5mfapRGJ2xrnHff6jU50p4pwwQfZLKxvLmQF2XdtLuWYuWcJux97nAP/wC6Cl9LeGrXs9xCsxQ20e5g0bb/ADGJ2xlTgA7V5IJGe24c03ujOibmwsIktWhhupsNdSTKZGHpOEj2sF9JOMHI5Y8+9G0PxBurCK8c6a7FrnfNNMTERJKo/VmIgkHIJADelSuR7m02njja+U/2i3mhuEXPlYyHJGQFbgj2+8BwR3oOCTou3vb5hqU93Jc+WzvJ5fkWqrGVXbF5g3MoJ+8npO4njNUHxQ6QtbSdmtp0ELJuSLertkGNSFO8tg73bLD/AAbDtg17TapYOrXd4qXN3Ozy+S0s4WNCw2xK8f3X5fhuBgdsjPL0T0lDqdz5YkjiUhnfyy3oLKfLhjWQ5cqVLMeeAfV70FJtblo5FkQ4dGDKeOGU5BweO4rs6g1hrud55ERZZDucoNqk4AyF9iSCxPuWJp8WPgdafZNshcXZiKlxIWjWU871G1cgEYwf2Sff1UidF0GW5u1tE2rM7FAHOAGUEkEgH90ig4BFxksB6cj3zzjBx2Pc844H1FWgaVahbxTBc7oIUKOxCOJcgEvARny23Z75UIP3uLT4EXjmS6ghtrZ7jyvNjlmyNuHjVkLhWbYQwYAD7yj5yIHqrXw7JDFHm8SaQXF04G+di+1VJY8R7QAVIC/zVGRQUueBkba6lW4OD3wRkfxBBqQtdBlktZLpNrRwuFkUHMiBhkSMntHn07vmrL1R0+I9HsLoxFZmkmimbIzkMQisucgqsZXAHGMHHFVXU9UaZkOAvlxJCNvGVRdmT8luSfxoOCpfp/S5p2ZU3LCNv2h8kIkZdfVJ9AfVjB+6Tj0mrX0t4Y389p9shXbINsluCVBfDEH7xG08K6k8EfiKo+oajLM7SSyM7uQWYnliBgE/UDigl+sZ7UTvDZKptkfKSlT5jZRFYMxPKbkLDju7H3qvUUUFp6R6etr6UQm7NtIQxHmorRnGOBIHU7iN55UDC9649b6UuLWMSzRnyXJWKZMNFIQeCrg8KyhmU49QHbuRCxRlmCjGSQBkgDJ+SeAPqauOntfXVyml3F75QH6hUlO6IEY2ooGVJJVQrZ+MHtkK7DrkwjiiL7oYZPMSJuYw2cnK+4POfxNWgS2MkpuLa2nj8wSR+Vv2okzp6PJlCkKD+sARs87R2yVqmraRLbyyRSBd8TFX2OrhSMA5Kk45YDn3yO4IDc8CdMt5bG+89TtlYQvyCGVgFXauCwdTIfUP8YPigvPhXrV9J9ptdSA+027KdxxuZZMkcKNpUEHDKffGBjm/15QW4X6tgAuQNzbe24gD5P05NetAUUUUBRRRQFFFFBz39lHNE8UqB45FKsp7EH2rGmr3T7nhy6QxyPsgMhdIsschT2J9iwHPetoyIGBB7EYOCQefgjkVkK+6caXUHtrELOC5EfkszqEzgFpCBwOMt93nPbFB89D9NNqF1Hbor43ZldSuEiyAzc+4z8nORwa1PDFaaZaYylvbRDuTgfiT3ZyfxJNLyxjGh6Z5XmINSlXGBsJCCWRhK2SAAscjcu23cAuT7p/rjqOO7kUQrN5SD79xK0k0jH7zvliqZP7KYH/AAG7pmlSdRT/a7sldMiZlt4FJVpCDgu59s+5B+gxgksSw0yy02GQxRRwRgNLJjvhRkkknJAHt2FJa76gltrCxmg1eCMxwqos4AdxDD1eYCzoZBhzuZFAb8qrdmsus6ooe5hDbVIabhWAIIixhTI299vyQPgAUFpvtPkub2bXZLGYWY8qaNH8jMkaBI23xuSeYwZFwMEDhuVarAtlZ2enPe6hYRT3t/M8qwbA7l5mLJFGxBKgKQSR2ye5wDK61pGqX+bCYW0Nqm1pZ41crNjDRxJExBADqC2G7AAMOQWLJaozrIyKXQEI5ALKGxuCnuM7RnHfAoM8r4Q308Kf2pFbSgSO7mbJlZmyiCNfRGAuBx+J/dHvpnhlrGmXUd1apBcOmcKJCBhlIIcMY8jnsG74rQtFBmHqzxW1KZniLNaEYR44/SQVyH3EguGLfBGBwd3eqfpmoKt7FPM8rr5qvMwZhK4JBkwwYNuILDduBOc5Fa41vpm0uwftFrFKcEbmUbwCMHa/3gce4PGAe4FZf8UOl107UHgj3eSVWSPccttYcgnAzhwwH0A5zmgjZ9YWC9afTWlgQHMW4gugI9Sk8grkkDOeMZya7rvrCW9uYH1SRriGEklFRFJU4JUbNmNxVRnPHfnsY/Wbu3cRw2kBVFAzJJjzpZD3ZjkhF7AIDgYySSSa87rT3tJ2SZQJoirBGUPG/IPJzgoV59wwoGp4q9XwXWjWqpbvG0zCRA4+6F8xWIf3OQO+CVkB+QKH4ddOLqGoQQbcRqN85z95VOTjtjdlU47Zz81xdTtb7Ifs8c0LOgeaBzmJWIG1oSSWKspJ9ZJAI5Ndnh/1HcWckhs7bzrqVdittZyid22xr3YkKcnONvbmgeHjd1HPY2MRtZvKkeZV4CklAjk4yDgbgvb8PnOf+kOnGv7lLdW2NIG2sVJBKjJBx2GOSfb8xV/bwm1a//tm7uEEz/szOxdRuGBhVKqMFiFHbAGBnh4dM9PQ2FsIIAxRdx9Ry5yS3fj5wKDHFzAyOyOMOhKsD7EHBH8RXnU71zeCbUruQR+Xunf0HuCGIO7BI3EjJwSMk+1ceqaWYgrq3mQPxHLtKq7KF3hVb1YVm25I/hnFBdOlejoysF40Ut5aCIyXCQmMSwujNwY2fLofLI7cgtjkVJ9ddBXV3dPf6dGstrMEeMxSLuUhUUjbnghw3C5A2ntjFc/gR1JbWlzMtzK0XmoAjM2Icjk+YO27AGGP1Hvzo2yZDGjRbTGyhkKY2lTyCuOMEHNBR+l+kVntRNeWpt7uZB5g8xpACoCpL5crSJ52xVOXDMDyTuJpMNdXGj3D2lw0vlRv5qeWEUyFCfLfMkbejzBuG4OoO8hSxDjUtQ+udMWt28MlxAJHgbdGSWG05B5wRuGQODkUHl0PrgvbC3uOcyJ6s4zvUlWzhVH3lPYAfSp2uaw0+KFSsMaxqWLkKMAsxyTj5JrpoCiiigKKKKAooooCoDqDTXjgkksYYVu1iMcRKDO3O7y1IK4GRkDOM4ODU/RQZS03pDULxmW4doY1V5GnuiQoEP6s+s5J2khcDgVyan0HcQ2pvCyG12hkkJKmQM20bIyN2T94ZA9PPHatQ3/TNpNs8y3QiNy6qBhdxOSWUYVst6iGBGcHvVe646BS9S3hSOKOGN03bRtdY0z6UIGMbWcBfl92eMEM79F9GXOpSlIAAq8vI+Qijj3xyeRwOafHRPhRDp92k4cylI+HYkN5rDaxVBhQm3d94sfWO2zLffhn0c+nXt+vl7YX8swsCSpQGTg7ufMHBbnHq9gRTFoCiiigKKKKApXeP/T0Uunm72gTWxUBx3KO4QoeOQGfIHtz8nLRqK6r02O4sriGVco8TA9sggZDDII3BgCD8gUGU+g7FJb2NZbd7iEkq8UbKHJdSiEEsoAEjJ6iQMkDuQDO+LPQA0uSNo5Wkgm3BA+N6FcZUkdx6uCAPj6mI8MtReDVrNkOC8yRN8FZCEYH8mz+IFTHjR1al/fAQsTBbqUU+zNkl2X2wcKM++3NBSLG0eeVIowWkkZUUfJOAB/VWtOg+jINMt/Liy0jcySN95m+nwo9h/WcmqR4I+HqwRLfXKZuJBmFW/wAEh7N/TYHPyBxxk03aAooooI++0O2mUpLbROpJJDIpBJOSeR3JAOfpUNqXh5p08UMMlqPKg3eWqs67d5y3KsCckZ5q00UCnvfBeEX8NxbMq26uGlt5MsCM5IQ/BU4wfjvTVhiCqFUAKoAAHYAcAD6Yr7ooCiiigKKKKAooooCiio3V+oLW1x9ouYoi3YSOqk/gCc4+tBJUVTrbxR0l22i/QHn7yyKvH85lC/8AGrNpuqQ3C74Jo5V/ejdWH54PBoOuiobVOq7K3k8ue7hikAB2u4Bwexwa8LbrbT5HVEvoGd2CqokBLMxwAB8knFBYKKjdY162tdv2m4jh352+YwG7GM4z8ZH8ajf/AB9pv+ULf/eL/wB6CyUVW/8Ax9pv+ULf/eL/AN679I6ktLpitvcxSsoyRGwJA7ZOPqaCVoqD1TrGwtyVmvYEZTgrvBYEdwVGSDz2xUxbXCyIrowdHAZWUgqwPIII4IIoPSiuXUdQigjMs0ixxrjLuQFGTgZJ+SQK+rC9jmjWWJ1eN+VdTlSO3B/EUHRXzIwAJJwAOT8fWvqqJ41a61ppUhRtrzMIAcHOHBLYPsditzQZZRiCCCQRyCO4PyKnOh9BN9fwW+CVd8vj2ReWP09II/EioGnv+jfoOEuL1hyx8mPg/dGGcj2IJKD8UNA6oowqhVACgYAHYAcAAfFfVFfEsoUFmYKoGSScAD5J9hQfdFUnUPFjSomKm8DkHB8tHde2eHC7T39ia9tI8T9LuHCJeKrnsJFZM8gYDMAuTkYGc/woLhRX4DUH1J1fZ2BQXc/lGQEp6HbO3GfuqcfeHegnaKpP/wBWdI//ADh/upv/AI6+4PFTSnZUW9yzEKoEU2SScAfyfyaC50UUUBRRRQFFFFBQvF/rZtNtF8nH2mclYyedgUDdJgggkZUAH3bPOMVSvCLw/S8jOo6hmdpWPlrIxIYLlS8meWORgAn2z8Y5/wBJb+Ws/wChJ/WtM3wnmV9HsypyBHtP4qSpH5EEUEhc9G6e6CNrC22DOAIkG3JydpABGT8VV/DbopbC+1ApG6xExrA785QruYK3c4cgH+iKYtFAtfHuzjOlSSeWpkEkfr2jcOcfexnscfnUD+jjYRNbXMjRqziZQGIBI2rkYJ7YJJ4q3+Nv947v/Vf9aOqz+jZ/cdz/AJ8f8goLZ130e1/c2DFY2t7d3aZJCcsrBQAoCkH7p7ke1VXxe6JsLfSppoLSOOVGj2uuQRl1U+/IwTTdpe+PE4XRpQc5d41H47w3P5KaCneBPSlnd2Uz3NtHK6zlQzDkLsQ479sk/wAav/R/Rn2HUL2aNYktZ1iEUaE5XYuG3AjAyxJ4J71Wf0b/AO99x/6k/wDTSm1QJ7xm8No3ge9tIws6FpJlGf1qklnfH76klvbIz7gCo39HrrA5bTpW4wZLfPz3eMc89y4GPZ/pTzrMXiboT6PqqT2p2I586DGMIQfVHj90H2xjawHPNAwPEB21fU4tJhci3gPm3cic4I/Zz2yAcD+c/I9NNaxtEhjWOJAkaAKqqMAAewFUzwf6fFvYLO7b7i9xcSyHud43KucdgDk/zmar1QFJP9JPVSI7W12+lmMxb6qCgGMfDn3p2Vm79IqYNqkYGfRbID+JeRuPyYUCtrXXhfpf2fSbSPGCYhIwPfdJ+sIP1G7H5VkdEJIABJJwAO5PwBW1tJjKwRKwwyxqCPghQCKDrrOvi/1LLqGpLp0D/qUkWLaPuvMTtLNjJIUnbj22k+9aKrKtrIF6lyxwBqR/65oNHdKdKW1hCsUESggYaQgeZIfcu3c5Pt2HAHAqo+MfQ0FzZTXKRqlzbo0u9QBvVfU6yfvcAkHuD+JBZVcmryKtvMzEBVjcsTwAApJJPxigTn6PnWEjl7CZiwVPMgLHJULgNHkn7uCCoA4w30w1+r7ZZLC6RxlWgkB/2T2+tZ9/R+iJ1cEDhYZCfoPSM/xYD860R1J/cdz/AJmT/kNAgv0eLGOS/n8yNX2wHAYZAy6jseKa3WfSdvcy2kcRt4bmKdJ/uKJGhjzuVcYONzKfjIFJfwX026nupltL37K4hyz+Usm5dy+nDducHP0po6BoF9Brkcl3dNdq1o4Evl7FQ7l9GB6QT375PPxQM+iiigKKKKAooooKP4t9GHUrPEQH2mEl4s4G7PDR5PbcAPzVeQM0pvDjryTRpJLO9hkERfJXHrhbsWCn7yt6ff2yM550jXDqujW9yu24t4pgOwkRWx9RkcHk8j5oK9H4naUU3/b48Yzghg3H8wruz9MV1dI9aQai832ZZDFDtHmsu1XZs8IDzwACcgdxX0nQemggjT7bI+Y1P/AirBBCqKFRQqqMBVAAA+ABwBQLTx51qFdMltxPGJ3aPMO5fMK7g2dn3gvpBz9Kr36O+t28UE8MlxHHK8y7EdgrPuG0BAT6juGMDJ5HyKbt90/aTPvmtIJXxjfJEjNgdhuKk4ryh6WsUZXSxtldSGVlgjDKwOQVIXIIIyDQS9Kf9ILVoP7H/ZxPGZxMhMQYeYBhjkpnIGCOT8imxUZe9O2kzmSazt5JDjLvEjMccDLFSeBQKr9HjWbeO0lhkuIkme49Ebuod9yIBsUnLZII4p0VE2/S9kjK6WNsjqcqywxhlI7EELkH61LUBWdv0gtct7ma1FvcRzbI3LGNgyjcRgFlyM+k8Zz2+RWiahB0hp/+T7T/AHEX/toI3wz1m3m0+0jinjeSO2jDxq4LoVUKdyZyPUMcirbXBp2iW0BLQW0MTMMExxohI+CVAyK76ArMXj7d79Ydck+VFGh+mR5mB9P1mfzNadqH1PpWyuGLzWcEjsQS7RqXOBtGWxk4AA5PsPigyJ0//ddv/no/+YVtOq7F0JpysGWwtwykEERjII5BFWKgKQvjb0BMLhtQtEZ0fDSqmd8bjA8wAc7TwSR2IJ96fVFAseh/F+0nt1W8lEFyigPvB2ORxvRgMc99pwRz3AzUZ4l+JUU8DWOm7rme4BRjErEBCPUFwMuxXjgEAE85GKZ1709aTNvls7eR8Y3PEjNjJOMlSe5J/M102GmwwLthhjiX92NFUfwUCgo3g70E2mwNJPj7VOBuA58tRyI8+5ycsRxnA5xkzfiD1Hb2lpMs0qrJJDJ5aE4MhC4wv1ywH51aK85YFb7yK2O2QD/XQZl8DuoobO/kNxKscckJXe2cbgysBkdsgHvWmbW4WRFkRgyOoZWHYqwyCPoQa+PsMX+KT/ZH/avdVwMAYA9qD9ooooCiiigKKKKAopWeK/imbBza2qhrnbl3blYt3Ybfd8YbB4AK984rj0LofVb6IT6hqtzA0nqWGMlSvxvUEKpx+yBnnnnIoG/RSX6n6H1Sxha4sdWuZvLG54nZtxC9yoLFWwOdpHse/AqR8J/FX7awtbzaLk/ycgGFlwMkEdlfjPHB+nYg16KKKAopHfpA9XyRzQ2lvM8ZQebKY3KnLcIpIOeAC2P5y1f/AAl6jN7pkTu2ZY/1Uhzklk7MfqylT+JNBcqKKiOp9Fa6hEaXU9swbcJIG2scAja3ynqzjjkD4oJeisqaf1DqT38dm2qXI33CwFxK5xlwhYDPPfOK0npVoLG1Imu5JVjBd57hwWx3OW9lHsPb60ExRSKt9S1LXdQd7GeezsE9BkDsF9POdoIBlbcPSOwxk/Ld6X0RrSIo93Pcszbi87biOANq/C8ZxzyT80ExRSx8ZLC4htpr+31G5h8sRgwI5EZy6pkYIwfVn37VRvCn7dqssyy6veRpEqk7JW3NuJHDE8cA+x7j45DQ9FFFAUUUsPHnqk2tkkEUjJPcN3QkMsaEMxDDkZbav1Bb4oGfRSr8AuqnubWS3mkZ5rdshmJJMb8jLEkkh935FRTUoCiuHW7AzwPEs0kLOOJYjh1IIOVP5YP0JrNPWXUGo2GoTW66pcyCFlwzO3OQrjcuSD3wfY47e1BqSiqj4bdbR6nahxhZ48LNHkZDfvqP3G9vzHtUn1ToT3carHeXFqynO+BsZ+jj3GPqOaCbopLeEdhe3jyy3WqXf9q3AQwrKSrshDEOSTlCeCAORnnmm1runtcW7xJPJAzgYliOHXBB9J+uMH6E0HfRWVOreotSs72e2/sldkROVBaVgSvcMRn3BB/OmvH4camQD/4jueRn7r//ADUDUorPnVf9ntHPmm/kngYgeYT5ig+wdHB2E/I4PHPtTD8K/EddTV45UEd1EAzAH0yL2LoDyMNwRzjcvJzwCJ6R/t7W4Glxme681x7H1GQr+Bxj861tWQdDdtN1eLzfSba5CyHH7Iba5GfYrkg/UGteqwIyDkHsRQBFZD1uA2WsSLEAvkXWYwM4AV9yD2PAwK14TWTZYjqeusI+RPdHBX/Fhs7/AH7Rru/Kg1nXldXCxo0jsFRFLMx7KqjJJ+gAzXrS48cNZaOyS0h5nvpBEoBwduRu/iSqf6ZoKFZdLvq9lqepOpM8sm62BxkLFyVBHfKYjA+U/OuHwA6j8i/NszAR3S4GfaRclcfiCy/UlauGgL1HZ20VtDp1n5cS7RllyfclsTgbiSSeO5NJ/qPT7uwvszRiC43CdBGVKrliVKYJAAIIAz7UGwqKiul9aW8tIblO0qA4+G7Mv5MCPyqVoMh2l0kWtpLI22OO/Du3wqzZJ454ANXvWerhr+oxWPnm108t78PMw7A+wYnhVPAPPJwKpGnRK+uxq6hlbUFDKwyCDMAQQeCCPapjxa8PW06bzoRmzlbCckmJjz5bE844OD8D5HIaU0nTIraFIYIxHFGMKo9vx9ySeSTySSa7KWXhB4ji+jFtcuBeIOCePOUe4/ngdx+Y98M2govjd/eS6/1X/Wjpffo0/wAtef0I/wCtqYPjd/eS6/1X/Wjpffo0/wAtef0I/wCtqB90V53M6xozuwVEUszMcBVAyST7AAZrz0++jnjWWJw8bjKsOxHyKDopKHR117Vr93Oba1iNvCQTgSnIDj5wwdv9nuKYfiV1H9g06aYH9YR5cQz+2/AI/ojLf6NLToay1+xtRHbWFsY5D5u6Rh5jFwOW/XL7ADGB2oKD4day+masnm+gBzb3AY/dUttbJ/mMA3+jWsayd4naVfR3X2i/tooHuckCJgUYoFDHAdiDypPPOfxp/wDhL1J9u0yJ2JMsX6mXPcsgGGz77kKtn5JHtQXKkhc9KxajresQSYDeVGY5MZMb7Y8MPp7Ee4p30sOkP/M2q/5uP/ljoEnYXd5omo527JojtdG+7Ih7jPujYBBH0PtWpeluoYb+2S5gJ2PwQfvKw7qw+Qf48Hsarfip0Cupwbk9N3ED5TZwGHcxv9D7H2P0zlE9C9WT6PekSK/l7tlxbngnHGQDwHU8jtntnBoHF4I9tS/9a9M6lZ4DXCyR38i/de7Zlz8MMjj8DTToMreKcIfX7hDnDSxqcd8FEHFaoRcAD44rLfiX/wCYpv8APRf8sdaloIfrDT1uLC5hcDa8LjkZwQCVbHyrAEfUVj7T9RlgYvDI0bEbSVODjg4/DIH8K1t4h64tnp1xKxUN5ZSMH9qRwVUAdzyckD2BPGM1nvwo6E/snNL5m9YIk5kXA/WEjavPf07zx2wO2RkGz4peFS6gxubZ1jusAMGzslxgDJGSrBRjODnAHHeqrpHWWq6LbCG+sllhjIRCZkDoCMqm5S+VAHHHA4zjABRQd131dq2s2/lWNklvDMCrymdWbbna2D6So7g4Un4q2+GXhtHpimR2Et064Z8elB+7FkbsH3J74HA7UUUFz1S5aOCWRE8x0jZlTcF3lQSF3HgZIxn2zSK1C61KbV4tRk00MkAxHb/aI8ABSP5TPfexfO34HtRRQPXS7lpYIpHj8t3RWaPcG2FgCV3Dg4Jxn3xSP8YbO71C4VY9O2/ZmdBN58Z81MjGUO0ryM4JONxoooO3wjutRscWktlvgllUh/PjHk7uGIUFiw7HaMc5+aaHV+tTWkKyQWn2l2cKU81Y8Ahju3MCDyoGPr9KKKDOendMalHex3bWgZ0nWcr5sQDFXDkZ3nAJGK0Npj/2SsWW9sxEJdyPCZFk4HZg4AGexBHIIFFFAhNY8OtQsL4m0ywjYPDMrxq2D2yCw5HKnjBwfY09egddu7qFvtlqIZY9o3LIrCQkHLBR9zt2ye9FFBCeNEk8tmbO3tjKZ9paTeiqgRw3ZmBLErj4we/tS28O4tT0p5mTT1l81VBDTRjG0k8Yb60UUFi6k6s1q5t5IF02GJZUZHbzVZsMMegiRQDjPcHv/Fn9D2Rh060jK7WWCMMM5w20Fucn9ontxRRQJ/xAutS1Ge3J00LBbPu8r7Qh807hks2VwCq4HGRlueeHP0xqclzbLLLb+Q5JBi3h9uCQPWAAcgZ/OiigXHjalxdr9jisN4RllW485FwcEFfLODjB+fg+1VHw2Gp6VJKwsfOilUBo/PiT1KeGDZbsCwxjnP0oooHx1DqEkFtJLFD50iAbYt4TdkgffIIGASe3tSb0XVdSg1O6vzpasLlQpiFxGNm3aF9eTnhefSMk+3aiigeiNkA4xkdqV3jF4bLeI13aoBdoPWMgCZB85wN6jsfcDHPGCig5v0c4itpdqwwy3GCPghQDTWvJ/Ljd9pbYpbauNzYGcDJAycY5IH1oooMudQdLajc3k1yLTyzLK0gUTREqSc8NuGSPnAppL1/q4GP7ER8Dv9oT/wB1FFBF3nRGs6xIp1OWO1gQ5WKPa3sOUVWYZIyNzuSOeMGmr0v07BYW629um1F5JPLOx7u592OB+QAAAAA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-1" y="6424551"/>
            <a:ext cx="457201" cy="433449"/>
          </a:xfrm>
          <a:prstGeom prst="snip1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Snip Single Corner Rectangle 13"/>
          <p:cNvSpPr/>
          <p:nvPr/>
        </p:nvSpPr>
        <p:spPr>
          <a:xfrm>
            <a:off x="914401" y="6424551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Snip Single Corner Rectangle 14"/>
          <p:cNvSpPr/>
          <p:nvPr/>
        </p:nvSpPr>
        <p:spPr>
          <a:xfrm>
            <a:off x="1371602" y="6425540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0" y="3518566"/>
            <a:ext cx="2994594" cy="2375566"/>
          </a:xfrm>
          <a:prstGeom prst="rightArrow">
            <a:avLst>
              <a:gd name="adj1" fmla="val 100000"/>
              <a:gd name="adj2" fmla="val 19466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Snip Single Corner Rectangle 11"/>
          <p:cNvSpPr/>
          <p:nvPr/>
        </p:nvSpPr>
        <p:spPr>
          <a:xfrm>
            <a:off x="457200" y="6424550"/>
            <a:ext cx="457201" cy="434439"/>
          </a:xfrm>
          <a:prstGeom prst="snip1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74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data:image/jpeg;base64,/9j/4AAQSkZJRgABAQAAAQABAAD/2wCEAAkGBxQTERUUExEWFhMVGB8ZGBYXGRsfGBkbHCAgHB8aFxggHSggHxolGxgbITEiJSkrLi4uGiAzRDQsNygtLisBCgoKBQUFDgUFDisZExkrKysrKysrKysrKysrKysrKysrKysrKysrKysrKysrKysrKysrKysrKysrKysrKysrK//AABEIAMcA/gMBIgACEQEDEQH/xAAcAAACAwEBAQEAAAAAAAAAAAAABwUGCAQDAgH/xABLEAACAQMDAgUBBAUEEAUFAAABAgMABBEFEiEGMQcTIkFRYRQycYEII0JSkTNicrEVJDQ1Q1NVc4KDkpOhsrPRFjZ00tMXJVTB8f/EABQBAQAAAAAAAAAAAAAAAAAAAAD/xAAUEQEAAAAAAAAAAAAAAAAAAAAA/9oADAMBAAIRAxEAPwB40UUUBRRRQFFFFAUUUUBRRXLqOoxQJvmkWNMhdznCgntljwM9uaDqopAde+M0rtc2trGqx5aITh23nBxvQjAAIDY9+QfpUBrfV8T6VZQW0s0FzbJl9sjqjeoggYYkybwsg7ABjjGMAHb4k9WNYWgnieHd5gXbIGbfgFjGu37rkD7zcD8+Eb1X4tX92nlLIIYsk5hDI7DuA7b2OB29OM++aor3TncC7EOdz5Y+phn1N8n1Hk/JrxoLh0B1ZJbX0Uk97cJbhi8oVmbzMKcKyHIbcQq5PYHuMAib6X8Zr6CYG5f7TCxAdWUB1GTkxlcDdz+0CDgDjuFpRQN7qnxzuJGZbKJYoSm3dIMy7iOWGG2rg8Dv2ye+BXrbxe1NbgStcbk3ZaEKgQrnlF9JK8cA8n8aoVFBf7nxd1FpJXWXYJWB8sElEA2+mMH1LnbyQ37TYAJzVog8e5sR77VM+aTLsJH6rjaqEk+vOckgDAAAGchMUUGj7Lx0sWlZZIpY4xt2SY3ZztB3IOV27mJxuyEOMkgUyNJ1SK5hSaF90ci7lPYkds4PI/OsUV2wavOioqTOojYsm1iCrHuVI5H/APfmg2tRWZui/F69t5Y0uZzNb5AcyKXkVS25mVtwYtgkDcSAMccYrRuj6pFdQpPBIHikGVYe/scg8ggggg8gg0HZRRRQFFFFAUUUUBRRRQFFFFAUUUUBRRRQFFFcl/qKQ+Xv3frHEakKzAM3bcQDtBPGTxkge9BXfEfrI6ZBFL5BlDyhG5wFGCc5wctxwvvzzxSZ6y8Zrq5LR26rDbkMhBCu0gORlty4HpI9IHBzyfaE8R+uJb+4lzlIgdioCwUqhbDOpAzJljyQCBxgc5pVAUUUUBRRXrbQ73VQVBY4yxCqPxY8AfU0HlVp0DU9PSyljubMy3XmK8cm5wNmUVoztdSCF8xge2cZ7VCy6cMRhJVkldipiQOWVs7QA23Y2722k9xV78FLm1+2Rrc2yEozslyx4R2UbVkBIXbiN9pOcM4wMkEBCX+h28AgmmSVEfcZoC22VMrmMIjDd5bNuxJlhgDODxVTlADEA5GTg9sj5wea0t4z6npiwpDfIzyuHMJiGZIjj759a8Z2+knn8ASM86Npn2mVYldY+GZ5JWARVXJLHjIwPYZJPagjKK9JoSuMg4PKnBAYZI3Lkdsg/wAKkrLp2eUQ+WFZp/MKKHXdiIZYuCfSMA4JxnafigiaKKKArSnhf1jZpa2Np9okeecEBHIYxbQRsLYXCfqyFGCeRWa6+4ZWRgysVZSCrA4II5BBHIIPvQbgBorLfQ3ipd2LJG7edagndG3Ljc25mR853ZycE45PzkaA6N60t9SV2t1lATbkyJtGW5Kg5ILL74PuPmgslFFFAUUUUBRRRQFFFFAUUUUBRRRQcuqXflQyS4B8tGfDMFU7QTy7YVRx3JAFZQ6p67v7qV/MuXVN7Yijk/Vr6sgAqcOAezEn6GmL4z3txeXPlWMkjxW0L/adkirAuWCurNkZYAgMrE4HsPUSl7qd5Hy7Fm4Ge544/M/X3PPvQfl3cvI5eRiztyWPcn5P1rxr7mhZGKspVhwVYEEH6g9q+KAoor3sZVSRGkjEiBgWjJKhx7ruU5GR7ig8KkbDSJZI5JlCmOEZcllyPjKZ34J4BAxn34OJebTY44w6292LkIZgDEPJTbKAdyupLRLGOWJILMoI75bcvV2iXcNtNqMcDXU6BHCgsY+dpLuMbFGS3JyB84oFvYwPZX8M0cLQyJbrcMPLEyKHXmWNd4PlqrA9yVIb2HHDqWlTzK2oXds8cV2wZbiNQIUJfa7SRgFsEByPuknB5zzN+Ktlp6rCbLUXn2YQwNI0gRGDHdE54AymCuT95Tx7uWDqbSLiOPT0niaGe32qgcKoT0IsROQyysH4T73obsQMgsv/AKaxx6VNeX06SS+mS3kikdhKu3CREnuJDtA2jcOOe6haXmqk3Yme3iDIVzAVbyv1YC7WQtnHp5XIHccDinJoettod1eWN3OZLOCDz7UOV3Ell2xqMZLFmx3ABRmwAchbzzrqs0087QwXDGKOKKFdolkkfbuO5jgKuSzE/u0Fnn6g0OWyLXQuri+mQLI+P1kbgE7oizCNI9xwFTPAA24qF8ProwPIwEYljt51lScrEBGQuGWTaWaXc2ApB4BGVyK8Ot/DO801fNYrLAP8NGcBTuwoZTyGI2njIycZOM1Xtb6hnu1iFwwkeIFRKw/WspxhZH7uFwcE8+o8mglbvpWGKxhuJLwi4njaRLQQMZNoYgMzbwFjKrv3kDIyQGxVUqw6VLPd3Mk8hMixp5tz6wm63QorJwV4I2oFX5XGMcX3ofp0anbXCw2NrGslyS1yzASxwlg3lwRYkKPtLKDhVxjljkgFDRVo8S+n1sdRmgjAEY2sg3biFZQRu5yG78HHz2Iqr0BWkP0fEt1sH8qdnld900bDHlsOAFHuNuDuye47His3122GrTwHdDNJGdhjyjEehs5Xj9kkk4+ee9BtRHBAIIIPII7EfINQnUnV1pZI5nuIw6Lu8kOnnMPbZGWBOcVlmDrW+QQhbqQLbkmNVO1RuIJU7cZTjG08AZAwK9eqdfXULqGeXKOyIlwxyV3KSpdAN2FKBW2qvBLcHuQ1vY3aTRpLG26ORQ6NzyrDIPPPINe9VXoK9Qw+St5bT7ADGLdQgSLaoAdN7YbdnufcVaqAooooCiiigKKKKAooooPOSBWUqyqVbOVIBBz3yOxzVcToWxjZpLe3S3nZGRZI1GV3HduVDlN4IyCQcY+OKrPjT1VNZQwva3BWTzgGUbCuNpYeYCpPPGBkZGe9JuPxGvDdxXLSvujLEqHcxlm3Zby2YqB6jlV2jHA29wF58R+g9MsLKZzcSSXrMHQzS5lcsTkbVAypO5ixXPB9QpM3MgZyVQIpPCgkgD4ySSfzNNnx4s0leO8juBIfTE8XAaL0CQFlJ3DdvzjGBn5NKONsEEgEA9jnB+hwQcfgRQWjw3NgLz/7irNDsIRQHbMhKhQVT1EYLfnip3Wuk2W7WfR7W8aND5o8+3OxTncvlmQetMEYDAn05yc5qkWmplJDIAyspLxCNgFikJGGUMrdgBjGDwp3cVNah1jqV6W33FxJtXO2IlVUbh6nRAARkgZPOSvPGCE7154nDU7CKCS1C3CPuaQHK8DH6sEZG4k5GeMDk+1Ugxc6gPLW3QSSYQOPLt1HZSy7jtGADjLZP72eZeLQ7O5ULFMbW5Cjd9ulCIx93VhEQc8jaSuMD73OKxqOnPC3qGUJISQA+XIFOC0bEDcv1+tBZbWzs5LO7MskMNz5iNbCPlW3L6owS+4JyuS/CEHnO4BteFtnp2p6V5T2UAljCxT7UVXLKMJKHUbsspJ3cHdvH459s4lPLk7Qygov32BPIXggHAPJB5x81YNE6iudLe5iRNv2iEoyk+tN6Eowde0ibwSMd8ggHsHr4gaM0GoXMcYleG12ANKd+xCFKKSRjZlsKvxxzzVWuJyzs+ApZi2EAVQSc+lRwo+AO1SWloJgYjMsbtyXmkKxELt2AgA+oesDPGG9sVwEeVL+xJsb+lG+D+WVOP4UFo1Dr24vIPs184kiUtIhVURw4VgihhGRsyewUHnG4DtUVUkgAZJ4AHcn6UO2STgDJzgdh9B9KEYggg4I5BHcH6UDL1PrlLazfSzYwuUgNuZ1Zgdx9TEBow3Ex3Y7ErntivXww6dkvbWeZbl7eS3cAzxlvOeHy8NADuVduETG4nGBwo+9RklW6M8lxMftGx5BI7Z81hsxGQR32iTnPJI+MFneFWvSw2NyiWCyeUT9qleZVBXAREVSpBbaGGDheASeTQK+71KKWeNpIsxIqoVTajOqDGScEBj+eBwDgCoirr1rNpy314sSNNEUUQyxy9pQq73YkESBm3ZPv3HfNVBHZpNwbDk7t2QvPfO7IAOaCUt9Hi+yNcSXKgnKxwqrF2YZzuJAVQPSe5yG+QRUZexIrYR96exI2nHb1Lk4PGcZPcV+NdOUEZdjGpLBNx2hjwSF7AkAc/SvGgK+4lBYAnaCQCcZwPnA5OK+ntnCK5RgjZ2sQdrY77T2OPpXlQaR8GtN02JWa0vGmmYAuCzqE3ADZsIVWO5CQSu7A9qaVIfwa6MkgulmuI7mG4VnCZiBt2jHocPJ7MSTtwR2B9QNPigKKKKAooooCiiigK8L60WWJ4nBKSIyMASDtYYOCOQcHuK+55lRWd2CooLMzEBVUDJLE8AAc5NfasD2OaDIHXGyK7nt4I5oYY5NpikkZssmQGwfbHC5yduOearlPfxOh0i0vBPIonuixJs1MSRDK5LXBSEyZJIYbiSWbP3c0oYLcSXKtHD9p3frHghSRQNx5jAAyApIGV47c0EUSzsOSzHAHuT7Af1Crp0h4cXF4u4xusZdkMg/wRi2l98ZXLkglVCketSDgZqf0o6dbRwPcxvF5YMgja2lJmnKd5mfapRGJ2xrnHff6jU50p4pwwQfZLKxvLmQF2XdtLuWYuWcJux97nAP/wC6Cl9LeGrXs9xCsxQ20e5g0bb/ADGJ2xlTgA7V5IJGe24c03ujOibmwsIktWhhupsNdSTKZGHpOEj2sF9JOMHI5Y8+9G0PxBurCK8c6a7FrnfNNMTERJKo/VmIgkHIJADelSuR7m02njja+U/2i3mhuEXPlYyHJGQFbgj2+8BwR3oOCTou3vb5hqU93Jc+WzvJ5fkWqrGVXbF5g3MoJ+8npO4njNUHxQ6QtbSdmtp0ELJuSLertkGNSFO8tg73bLD/AAbDtg17TapYOrXd4qXN3Ozy+S0s4WNCw2xK8f3X5fhuBgdsjPL0T0lDqdz5YkjiUhnfyy3oLKfLhjWQ5cqVLMeeAfV70FJtblo5FkQ4dGDKeOGU5BweO4rs6g1hrud55ERZZDucoNqk4AyF9iSCxPuWJp8WPgdafZNshcXZiKlxIWjWU871G1cgEYwf2Sff1UidF0GW5u1tE2rM7FAHOAGUEkEgH90ig4BFxksB6cj3zzjBx2Pc844H1FWgaVahbxTBc7oIUKOxCOJcgEvARny23Z75UIP3uLT4EXjmS6ghtrZ7jyvNjlmyNuHjVkLhWbYQwYAD7yj5yIHqrXw7JDFHm8SaQXF04G+di+1VJY8R7QAVIC/zVGRQUueBkba6lW4OD3wRkfxBBqQtdBlktZLpNrRwuFkUHMiBhkSMntHn07vmrL1R0+I9HsLoxFZmkmimbIzkMQisucgqsZXAHGMHHFVXU9UaZkOAvlxJCNvGVRdmT8luSfxoOCpfp/S5p2ZU3LCNv2h8kIkZdfVJ9AfVjB+6Tj0mrX0t4Y389p9shXbINsluCVBfDEH7xG08K6k8EfiKo+oajLM7SSyM7uQWYnliBgE/UDigl+sZ7UTvDZKptkfKSlT5jZRFYMxPKbkLDju7H3qvUUUFp6R6etr6UQm7NtIQxHmorRnGOBIHU7iN55UDC9649b6UuLWMSzRnyXJWKZMNFIQeCrg8KyhmU49QHbuRCxRlmCjGSQBkgDJ+SeAPqauOntfXVyml3F75QH6hUlO6IEY2ooGVJJVQrZ+MHtkK7DrkwjiiL7oYZPMSJuYw2cnK+4POfxNWgS2MkpuLa2nj8wSR+Vv2okzp6PJlCkKD+sARs87R2yVqmraRLbyyRSBd8TFX2OrhSMA5Kk45YDn3yO4IDc8CdMt5bG+89TtlYQvyCGVgFXauCwdTIfUP8YPigvPhXrV9J9ptdSA+027KdxxuZZMkcKNpUEHDKffGBjm/15QW4X6tgAuQNzbe24gD5P05NetAUUUUBRRRQFFFFBz39lHNE8UqB45FKsp7EH2rGmr3T7nhy6QxyPsgMhdIsschT2J9iwHPetoyIGBB7EYOCQefgjkVkK+6caXUHtrELOC5EfkszqEzgFpCBwOMt93nPbFB89D9NNqF1Hbor43ZldSuEiyAzc+4z8nORwa1PDFaaZaYylvbRDuTgfiT3ZyfxJNLyxjGh6Z5XmINSlXGBsJCCWRhK2SAAscjcu23cAuT7p/rjqOO7kUQrN5SD79xK0k0jH7zvliqZP7KYH/AAG7pmlSdRT/a7sldMiZlt4FJVpCDgu59s+5B+gxgksSw0yy02GQxRRwRgNLJjvhRkkknJAHt2FJa76gltrCxmg1eCMxwqos4AdxDD1eYCzoZBhzuZFAb8qrdmsus6ooe5hDbVIabhWAIIixhTI299vyQPgAUFpvtPkub2bXZLGYWY8qaNH8jMkaBI23xuSeYwZFwMEDhuVarAtlZ2enPe6hYRT3t/M8qwbA7l5mLJFGxBKgKQSR2ye5wDK61pGqX+bCYW0Nqm1pZ41crNjDRxJExBADqC2G7AAMOQWLJaozrIyKXQEI5ALKGxuCnuM7RnHfAoM8r4Q308Kf2pFbSgSO7mbJlZmyiCNfRGAuBx+J/dHvpnhlrGmXUd1apBcOmcKJCBhlIIcMY8jnsG74rQtFBmHqzxW1KZniLNaEYR44/SQVyH3EguGLfBGBwd3eqfpmoKt7FPM8rr5qvMwZhK4JBkwwYNuILDduBOc5Fa41vpm0uwftFrFKcEbmUbwCMHa/3gce4PGAe4FZf8UOl107UHgj3eSVWSPccttYcgnAzhwwH0A5zmgjZ9YWC9afTWlgQHMW4gugI9Sk8grkkDOeMZya7rvrCW9uYH1SRriGEklFRFJU4JUbNmNxVRnPHfnsY/Wbu3cRw2kBVFAzJJjzpZD3ZjkhF7AIDgYySSSa87rT3tJ2SZQJoirBGUPG/IPJzgoV59wwoGp4q9XwXWjWqpbvG0zCRA4+6F8xWIf3OQO+CVkB+QKH4ddOLqGoQQbcRqN85z95VOTjtjdlU47Zz81xdTtb7Ifs8c0LOgeaBzmJWIG1oSSWKspJ9ZJAI5Ndnh/1HcWckhs7bzrqVdittZyid22xr3YkKcnONvbmgeHjd1HPY2MRtZvKkeZV4CklAjk4yDgbgvb8PnOf+kOnGv7lLdW2NIG2sVJBKjJBx2GOSfb8xV/bwm1a//tm7uEEz/szOxdRuGBhVKqMFiFHbAGBnh4dM9PQ2FsIIAxRdx9Ry5yS3fj5wKDHFzAyOyOMOhKsD7EHBH8RXnU71zeCbUruQR+Xunf0HuCGIO7BI3EjJwSMk+1ceqaWYgrq3mQPxHLtKq7KF3hVb1YVm25I/hnFBdOlejoysF40Ut5aCIyXCQmMSwujNwY2fLofLI7cgtjkVJ9ddBXV3dPf6dGstrMEeMxSLuUhUUjbnghw3C5A2ntjFc/gR1JbWlzMtzK0XmoAjM2Icjk+YO27AGGP1Hvzo2yZDGjRbTGyhkKY2lTyCuOMEHNBR+l+kVntRNeWpt7uZB5g8xpACoCpL5crSJ52xVOXDMDyTuJpMNdXGj3D2lw0vlRv5qeWEUyFCfLfMkbejzBuG4OoO8hSxDjUtQ+udMWt28MlxAJHgbdGSWG05B5wRuGQODkUHl0PrgvbC3uOcyJ6s4zvUlWzhVH3lPYAfSp2uaw0+KFSsMaxqWLkKMAsxyTj5JrpoCiiigKKKKAooooCoDqDTXjgkksYYVu1iMcRKDO3O7y1IK4GRkDOM4ODU/RQZS03pDULxmW4doY1V5GnuiQoEP6s+s5J2khcDgVyan0HcQ2pvCyG12hkkJKmQM20bIyN2T94ZA9PPHatQ3/TNpNs8y3QiNy6qBhdxOSWUYVst6iGBGcHvVe646BS9S3hSOKOGN03bRtdY0z6UIGMbWcBfl92eMEM79F9GXOpSlIAAq8vI+Qijj3xyeRwOafHRPhRDp92k4cylI+HYkN5rDaxVBhQm3d94sfWO2zLffhn0c+nXt+vl7YX8swsCSpQGTg7ufMHBbnHq9gRTFoCiiigKKKKApXeP/T0Uunm72gTWxUBx3KO4QoeOQGfIHtz8nLRqK6r02O4sriGVco8TA9sggZDDII3BgCD8gUGU+g7FJb2NZbd7iEkq8UbKHJdSiEEsoAEjJ6iQMkDuQDO+LPQA0uSNo5Wkgm3BA+N6FcZUkdx6uCAPj6mI8MtReDVrNkOC8yRN8FZCEYH8mz+IFTHjR1al/fAQsTBbqUU+zNkl2X2wcKM++3NBSLG0eeVIowWkkZUUfJOAB/VWtOg+jINMt/Liy0jcySN95m+nwo9h/WcmqR4I+HqwRLfXKZuJBmFW/wAEh7N/TYHPyBxxk03aAooooI++0O2mUpLbROpJJDIpBJOSeR3JAOfpUNqXh5p08UMMlqPKg3eWqs67d5y3KsCckZ5q00UCnvfBeEX8NxbMq26uGlt5MsCM5IQ/BU4wfjvTVhiCqFUAKoAAHYAcAD6Yr7ooCiiigKKKKAooooCiio3V+oLW1x9ouYoi3YSOqk/gCc4+tBJUVTrbxR0l22i/QHn7yyKvH85lC/8AGrNpuqQ3C74Jo5V/ejdWH54PBoOuiobVOq7K3k8ue7hikAB2u4Bwexwa8LbrbT5HVEvoGd2CqokBLMxwAB8knFBYKKjdY162tdv2m4jh352+YwG7GM4z8ZH8ajf/AB9pv+ULf/eL/wB6CyUVW/8Ax9pv+ULf/eL/AN679I6ktLpitvcxSsoyRGwJA7ZOPqaCVoqD1TrGwtyVmvYEZTgrvBYEdwVGSDz2xUxbXCyIrowdHAZWUgqwPIII4IIoPSiuXUdQigjMs0ixxrjLuQFGTgZJ+SQK+rC9jmjWWJ1eN+VdTlSO3B/EUHRXzIwAJJwAOT8fWvqqJ41a61ppUhRtrzMIAcHOHBLYPsditzQZZRiCCCQRyCO4PyKnOh9BN9fwW+CVd8vj2ReWP09II/EioGnv+jfoOEuL1hyx8mPg/dGGcj2IJKD8UNA6oowqhVACgYAHYAcAAfFfVFfEsoUFmYKoGSScAD5J9hQfdFUnUPFjSomKm8DkHB8tHde2eHC7T39ia9tI8T9LuHCJeKrnsJFZM8gYDMAuTkYGc/woLhRX4DUH1J1fZ2BQXc/lGQEp6HbO3GfuqcfeHegnaKpP/wBWdI//ADh/upv/AI6+4PFTSnZUW9yzEKoEU2SScAfyfyaC50UUUBRRRQFFFFBQvF/rZtNtF8nH2mclYyedgUDdJgggkZUAH3bPOMVSvCLw/S8jOo6hmdpWPlrIxIYLlS8meWORgAn2z8Y5/wBJb+Ws/wChJ/WtM3wnmV9HsypyBHtP4qSpH5EEUEhc9G6e6CNrC22DOAIkG3JydpABGT8VV/DbopbC+1ApG6xExrA785QruYK3c4cgH+iKYtFAtfHuzjOlSSeWpkEkfr2jcOcfexnscfnUD+jjYRNbXMjRqziZQGIBI2rkYJ7YJJ4q3+Nv947v/Vf9aOqz+jZ/cdz/AJ8f8goLZ130e1/c2DFY2t7d3aZJCcsrBQAoCkH7p7ke1VXxe6JsLfSppoLSOOVGj2uuQRl1U+/IwTTdpe+PE4XRpQc5d41H47w3P5KaCneBPSlnd2Uz3NtHK6zlQzDkLsQ479sk/wAav/R/Rn2HUL2aNYktZ1iEUaE5XYuG3AjAyxJ4J71Wf0b/AO99x/6k/wDTSm1QJ7xm8No3ge9tIws6FpJlGf1qklnfH76klvbIz7gCo39HrrA5bTpW4wZLfPz3eMc89y4GPZ/pTzrMXiboT6PqqT2p2I586DGMIQfVHj90H2xjawHPNAwPEB21fU4tJhci3gPm3cic4I/Zz2yAcD+c/I9NNaxtEhjWOJAkaAKqqMAAewFUzwf6fFvYLO7b7i9xcSyHud43KucdgDk/zmar1QFJP9JPVSI7W12+lmMxb6qCgGMfDn3p2Vm79IqYNqkYGfRbID+JeRuPyYUCtrXXhfpf2fSbSPGCYhIwPfdJ+sIP1G7H5VkdEJIABJJwAO5PwBW1tJjKwRKwwyxqCPghQCKDrrOvi/1LLqGpLp0D/qUkWLaPuvMTtLNjJIUnbj22k+9aKrKtrIF6lyxwBqR/65oNHdKdKW1hCsUESggYaQgeZIfcu3c5Pt2HAHAqo+MfQ0FzZTXKRqlzbo0u9QBvVfU6yfvcAkHuD+JBZVcmryKtvMzEBVjcsTwAApJJPxigTn6PnWEjl7CZiwVPMgLHJULgNHkn7uCCoA4w30w1+r7ZZLC6RxlWgkB/2T2+tZ9/R+iJ1cEDhYZCfoPSM/xYD860R1J/cdz/AJmT/kNAgv0eLGOS/n8yNX2wHAYZAy6jseKa3WfSdvcy2kcRt4bmKdJ/uKJGhjzuVcYONzKfjIFJfwX026nupltL37K4hyz+Usm5dy+nDducHP0po6BoF9Brkcl3dNdq1o4Evl7FQ7l9GB6QT375PPxQM+iiigKKKKAooooKP4t9GHUrPEQH2mEl4s4G7PDR5PbcAPzVeQM0pvDjryTRpJLO9hkERfJXHrhbsWCn7yt6ff2yM550jXDqujW9yu24t4pgOwkRWx9RkcHk8j5oK9H4naUU3/b48Yzghg3H8wruz9MV1dI9aQai832ZZDFDtHmsu1XZs8IDzwACcgdxX0nQemggjT7bI+Y1P/AirBBCqKFRQqqMBVAAA+ABwBQLTx51qFdMltxPGJ3aPMO5fMK7g2dn3gvpBz9Kr36O+t28UE8MlxHHK8y7EdgrPuG0BAT6juGMDJ5HyKbt90/aTPvmtIJXxjfJEjNgdhuKk4ryh6WsUZXSxtldSGVlgjDKwOQVIXIIIyDQS9Kf9ILVoP7H/ZxPGZxMhMQYeYBhjkpnIGCOT8imxUZe9O2kzmSazt5JDjLvEjMccDLFSeBQKr9HjWbeO0lhkuIkme49Ebuod9yIBsUnLZII4p0VE2/S9kjK6WNsjqcqywxhlI7EELkH61LUBWdv0gtct7ma1FvcRzbI3LGNgyjcRgFlyM+k8Zz2+RWiahB0hp/+T7T/AHEX/toI3wz1m3m0+0jinjeSO2jDxq4LoVUKdyZyPUMcirbXBp2iW0BLQW0MTMMExxohI+CVAyK76ArMXj7d79Ydck+VFGh+mR5mB9P1mfzNadqH1PpWyuGLzWcEjsQS7RqXOBtGWxk4AA5PsPigyJ0//ddv/no/+YVtOq7F0JpysGWwtwykEERjII5BFWKgKQvjb0BMLhtQtEZ0fDSqmd8bjA8wAc7TwSR2IJ96fVFAseh/F+0nt1W8lEFyigPvB2ORxvRgMc99pwRz3AzUZ4l+JUU8DWOm7rme4BRjErEBCPUFwMuxXjgEAE85GKZ1709aTNvls7eR8Y3PEjNjJOMlSe5J/M102GmwwLthhjiX92NFUfwUCgo3g70E2mwNJPj7VOBuA58tRyI8+5ycsRxnA5xkzfiD1Hb2lpMs0qrJJDJ5aE4MhC4wv1ywH51aK85YFb7yK2O2QD/XQZl8DuoobO/kNxKscckJXe2cbgysBkdsgHvWmbW4WRFkRgyOoZWHYqwyCPoQa+PsMX+KT/ZH/avdVwMAYA9qD9ooooCiiigKKKKAopWeK/imbBza2qhrnbl3blYt3Ybfd8YbB4AK984rj0LofVb6IT6hqtzA0nqWGMlSvxvUEKpx+yBnnnnIoG/RSX6n6H1Sxha4sdWuZvLG54nZtxC9yoLFWwOdpHse/AqR8J/FX7awtbzaLk/ycgGFlwMkEdlfjPHB+nYg16KKKAopHfpA9XyRzQ2lvM8ZQebKY3KnLcIpIOeAC2P5y1f/AAl6jN7pkTu2ZY/1Uhzklk7MfqylT+JNBcqKKiOp9Fa6hEaXU9swbcJIG2scAja3ynqzjjkD4oJeisqaf1DqT38dm2qXI33CwFxK5xlwhYDPPfOK0npVoLG1Imu5JVjBd57hwWx3OW9lHsPb60ExRSKt9S1LXdQd7GeezsE9BkDsF9POdoIBlbcPSOwxk/Ld6X0RrSIo93Pcszbi87biOANq/C8ZxzyT80ExRSx8ZLC4htpr+31G5h8sRgwI5EZy6pkYIwfVn37VRvCn7dqssyy6veRpEqk7JW3NuJHDE8cA+x7j45DQ9FFFAUUUsPHnqk2tkkEUjJPcN3QkMsaEMxDDkZbav1Bb4oGfRSr8AuqnubWS3mkZ5rdshmJJMb8jLEkkh935FRTUoCiuHW7AzwPEs0kLOOJYjh1IIOVP5YP0JrNPWXUGo2GoTW66pcyCFlwzO3OQrjcuSD3wfY47e1BqSiqj4bdbR6nahxhZ48LNHkZDfvqP3G9vzHtUn1ToT3carHeXFqynO+BsZ+jj3GPqOaCbopLeEdhe3jyy3WqXf9q3AQwrKSrshDEOSTlCeCAORnnmm1runtcW7xJPJAzgYliOHXBB9J+uMH6E0HfRWVOreotSs72e2/sldkROVBaVgSvcMRn3BB/OmvH4camQD/4jueRn7r//ADUDUorPnVf9ntHPmm/kngYgeYT5ig+wdHB2E/I4PHPtTD8K/EddTV45UEd1EAzAH0yL2LoDyMNwRzjcvJzwCJ6R/t7W4Glxme681x7H1GQr+Bxj861tWQdDdtN1eLzfSba5CyHH7Iba5GfYrkg/UGteqwIyDkHsRQBFZD1uA2WsSLEAvkXWYwM4AV9yD2PAwK14TWTZYjqeusI+RPdHBX/Fhs7/AH7Rru/Kg1nXldXCxo0jsFRFLMx7KqjJJ+gAzXrS48cNZaOyS0h5nvpBEoBwduRu/iSqf6ZoKFZdLvq9lqepOpM8sm62BxkLFyVBHfKYjA+U/OuHwA6j8i/NszAR3S4GfaRclcfiCy/UlauGgL1HZ20VtDp1n5cS7RllyfclsTgbiSSeO5NJ/qPT7uwvszRiC43CdBGVKrliVKYJAAIIAz7UGwqKiul9aW8tIblO0qA4+G7Mv5MCPyqVoMh2l0kWtpLI22OO/Du3wqzZJ454ANXvWerhr+oxWPnm108t78PMw7A+wYnhVPAPPJwKpGnRK+uxq6hlbUFDKwyCDMAQQeCCPapjxa8PW06bzoRmzlbCckmJjz5bE844OD8D5HIaU0nTIraFIYIxHFGMKo9vx9ySeSTySSa7KWXhB4ji+jFtcuBeIOCePOUe4/ngdx+Y98M2govjd/eS6/1X/Wjpffo0/wAtef0I/wCtqYPjd/eS6/1X/Wjpffo0/wAtef0I/wCtqB90V53M6xozuwVEUszMcBVAyST7AAZrz0++jnjWWJw8bjKsOxHyKDopKHR117Vr93Oba1iNvCQTgSnIDj5wwdv9nuKYfiV1H9g06aYH9YR5cQz+2/AI/ojLf6NLToay1+xtRHbWFsY5D5u6Rh5jFwOW/XL7ADGB2oKD4day+masnm+gBzb3AY/dUttbJ/mMA3+jWsayd4naVfR3X2i/tooHuckCJgUYoFDHAdiDypPPOfxp/wDhL1J9u0yJ2JMsX6mXPcsgGGz77kKtn5JHtQXKkhc9KxajresQSYDeVGY5MZMb7Y8MPp7Ee4p30sOkP/M2q/5uP/ljoEnYXd5omo527JojtdG+7Ih7jPujYBBH0PtWpeluoYb+2S5gJ2PwQfvKw7qw+Qf48Hsarfip0Cupwbk9N3ED5TZwGHcxv9D7H2P0zlE9C9WT6PekSK/l7tlxbngnHGQDwHU8jtntnBoHF4I9tS/9a9M6lZ4DXCyR38i/de7Zlz8MMjj8DTToMreKcIfX7hDnDSxqcd8FEHFaoRcAD44rLfiX/wCYpv8APRf8sdaloIfrDT1uLC5hcDa8LjkZwQCVbHyrAEfUVj7T9RlgYvDI0bEbSVODjg4/DIH8K1t4h64tnp1xKxUN5ZSMH9qRwVUAdzyckD2BPGM1nvwo6E/snNL5m9YIk5kXA/WEjavPf07zx2wO2RkGz4peFS6gxubZ1jusAMGzslxgDJGSrBRjODnAHHeqrpHWWq6LbCG+sllhjIRCZkDoCMqm5S+VAHHHA4zjABRQd131dq2s2/lWNklvDMCrymdWbbna2D6So7g4Un4q2+GXhtHpimR2Et064Z8elB+7FkbsH3J74HA7UUUFz1S5aOCWRE8x0jZlTcF3lQSF3HgZIxn2zSK1C61KbV4tRk00MkAxHb/aI8ABSP5TPfexfO34HtRRQPXS7lpYIpHj8t3RWaPcG2FgCV3Dg4Jxn3xSP8YbO71C4VY9O2/ZmdBN58Z81MjGUO0ryM4JONxoooO3wjutRscWktlvgllUh/PjHk7uGIUFiw7HaMc5+aaHV+tTWkKyQWn2l2cKU81Y8Ahju3MCDyoGPr9KKKDOendMalHex3bWgZ0nWcr5sQDFXDkZ3nAJGK0Npj/2SsWW9sxEJdyPCZFk4HZg4AGexBHIIFFFAhNY8OtQsL4m0ywjYPDMrxq2D2yCw5HKnjBwfY09egddu7qFvtlqIZY9o3LIrCQkHLBR9zt2ye9FFBCeNEk8tmbO3tjKZ9paTeiqgRw3ZmBLErj4we/tS28O4tT0p5mTT1l81VBDTRjG0k8Yb60UUFi6k6s1q5t5IF02GJZUZHbzVZsMMegiRQDjPcHv/Fn9D2Rh060jK7WWCMMM5w20Fucn9ontxRRQJ/xAutS1Ge3J00LBbPu8r7Qh807hks2VwCq4HGRlueeHP0xqclzbLLLb+Q5JBi3h9uCQPWAAcgZ/OiigXHjalxdr9jisN4RllW485FwcEFfLODjB+fg+1VHw2Gp6VJKwsfOilUBo/PiT1KeGDZbsCwxjnP0oooHx1DqEkFtJLFD50iAbYt4TdkgffIIGASe3tSb0XVdSg1O6vzpasLlQpiFxGNm3aF9eTnhefSMk+3aiigeiNkA4xkdqV3jF4bLeI13aoBdoPWMgCZB85wN6jsfcDHPGCig5v0c4itpdqwwy3GCPghQDTWvJ/Ljd9pbYpbauNzYGcDJAycY5IH1oooMudQdLajc3k1yLTyzLK0gUTREqSc8NuGSPnAppL1/q4GP7ER8Dv9oT/wB1FFBF3nRGs6xIp1OWO1gQ5WKPa3sOUVWYZIyNzuSOeMGmr0v07BYW629um1F5JPLOx7u592OB+QAAAAA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nip Single Corner Rectangle 13"/>
          <p:cNvSpPr/>
          <p:nvPr/>
        </p:nvSpPr>
        <p:spPr>
          <a:xfrm>
            <a:off x="914401" y="6424551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Snip Single Corner Rectangle 14"/>
          <p:cNvSpPr/>
          <p:nvPr/>
        </p:nvSpPr>
        <p:spPr>
          <a:xfrm>
            <a:off x="1371602" y="6425540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Snip Single Corner Rectangle 11"/>
          <p:cNvSpPr/>
          <p:nvPr/>
        </p:nvSpPr>
        <p:spPr>
          <a:xfrm>
            <a:off x="457200" y="6424550"/>
            <a:ext cx="457201" cy="434439"/>
          </a:xfrm>
          <a:prstGeom prst="snip1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4924061"/>
              </p:ext>
            </p:extLst>
          </p:nvPr>
        </p:nvGraphicFramePr>
        <p:xfrm>
          <a:off x="155574" y="160339"/>
          <a:ext cx="8842651" cy="600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nip Single Corner Rectangle 12"/>
          <p:cNvSpPr/>
          <p:nvPr/>
        </p:nvSpPr>
        <p:spPr>
          <a:xfrm>
            <a:off x="-1" y="6424551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-1" y="1143000"/>
            <a:ext cx="9144001" cy="449778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Policy Instrument 3:</a:t>
            </a:r>
            <a:br>
              <a:rPr lang="en-US" dirty="0" smtClean="0"/>
            </a:br>
            <a:r>
              <a:rPr lang="en-US" dirty="0" smtClean="0"/>
              <a:t>Residential Deconstruction Permits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05" y="1600200"/>
            <a:ext cx="5023263" cy="3541816"/>
          </a:xfrm>
        </p:spPr>
        <p:txBody>
          <a:bodyPr>
            <a:noAutofit/>
          </a:bodyPr>
          <a:lstStyle/>
          <a:p>
            <a:r>
              <a:rPr lang="en-US" dirty="0"/>
              <a:t>Deconstruction is permitted </a:t>
            </a:r>
            <a:r>
              <a:rPr lang="en-US" dirty="0" smtClean="0"/>
              <a:t>or required in </a:t>
            </a:r>
            <a:r>
              <a:rPr lang="en-US" dirty="0"/>
              <a:t>advance of issuing building permit</a:t>
            </a:r>
          </a:p>
          <a:p>
            <a:r>
              <a:rPr lang="en-US" dirty="0" smtClean="0"/>
              <a:t>Can be voluntary (incentive based) or mandated </a:t>
            </a:r>
            <a:endParaRPr lang="en-US" dirty="0"/>
          </a:p>
        </p:txBody>
      </p:sp>
      <p:sp>
        <p:nvSpPr>
          <p:cNvPr id="6" name="Snip Single Corner Rectangle 5"/>
          <p:cNvSpPr/>
          <p:nvPr/>
        </p:nvSpPr>
        <p:spPr>
          <a:xfrm>
            <a:off x="-1" y="6424551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nip Single Corner Rectangle 8"/>
          <p:cNvSpPr/>
          <p:nvPr/>
        </p:nvSpPr>
        <p:spPr>
          <a:xfrm>
            <a:off x="1371602" y="6425540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867">
            <a:off x="5029069" y="1810667"/>
            <a:ext cx="3822047" cy="3093469"/>
          </a:xfrm>
          <a:prstGeom prst="rect">
            <a:avLst/>
          </a:prstGeom>
        </p:spPr>
      </p:pic>
      <p:sp>
        <p:nvSpPr>
          <p:cNvPr id="11" name="Snip Single Corner Rectangle 10"/>
          <p:cNvSpPr/>
          <p:nvPr/>
        </p:nvSpPr>
        <p:spPr>
          <a:xfrm>
            <a:off x="914401" y="6424551"/>
            <a:ext cx="457201" cy="433449"/>
          </a:xfrm>
          <a:prstGeom prst="snip1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Snip Single Corner Rectangle 11"/>
          <p:cNvSpPr/>
          <p:nvPr/>
        </p:nvSpPr>
        <p:spPr>
          <a:xfrm>
            <a:off x="457200" y="6424550"/>
            <a:ext cx="457201" cy="43443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57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1" y="463827"/>
            <a:ext cx="6533321" cy="28227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Introduced March 2009</a:t>
            </a:r>
          </a:p>
          <a:p>
            <a:r>
              <a:rPr lang="en-US" sz="2400" dirty="0" smtClean="0"/>
              <a:t>Modest uptake: 14 permits since inception – 12 in first year (6 met goal); 2 recently</a:t>
            </a:r>
          </a:p>
          <a:p>
            <a:r>
              <a:rPr lang="en-US" sz="2400" dirty="0" smtClean="0"/>
              <a:t>In response to economic downturn, Land Use Code amendment in 2010/11 allowed residential buildings vacant more than one year to be demolished.</a:t>
            </a:r>
          </a:p>
        </p:txBody>
      </p:sp>
      <p:sp>
        <p:nvSpPr>
          <p:cNvPr id="4" name="Snip Single Corner Rectangle 3"/>
          <p:cNvSpPr/>
          <p:nvPr/>
        </p:nvSpPr>
        <p:spPr>
          <a:xfrm>
            <a:off x="-1" y="6424551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457200" y="6424550"/>
            <a:ext cx="457201" cy="43443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nip Single Corner Rectangle 5"/>
          <p:cNvSpPr/>
          <p:nvPr/>
        </p:nvSpPr>
        <p:spPr>
          <a:xfrm>
            <a:off x="914401" y="6424551"/>
            <a:ext cx="457201" cy="433449"/>
          </a:xfrm>
          <a:prstGeom prst="snip1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1371602" y="6425540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" y="577345"/>
            <a:ext cx="2743200" cy="2461591"/>
          </a:xfrm>
          <a:prstGeom prst="rightArrow">
            <a:avLst>
              <a:gd name="adj1" fmla="val 100000"/>
              <a:gd name="adj2" fmla="val 1946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eattl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2" y="727221"/>
            <a:ext cx="709553" cy="83155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0" y="3546828"/>
            <a:ext cx="2743201" cy="2368840"/>
          </a:xfrm>
          <a:prstGeom prst="rightArrow">
            <a:avLst>
              <a:gd name="adj1" fmla="val 100000"/>
              <a:gd name="adj2" fmla="val 19466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09" y="3299225"/>
            <a:ext cx="1742563" cy="1118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201" y="4019331"/>
            <a:ext cx="6533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Program launched February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12 permits since inception (7-8 recently as condition of building permit issuance)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Subsequently mandated for pre-1940 homes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83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452"/>
            <a:ext cx="8229600" cy="58596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Requirements</a:t>
            </a:r>
            <a:endParaRPr lang="en-US" sz="2400" b="1" dirty="0"/>
          </a:p>
        </p:txBody>
      </p:sp>
      <p:sp>
        <p:nvSpPr>
          <p:cNvPr id="6" name="Snip Single Corner Rectangle 5"/>
          <p:cNvSpPr/>
          <p:nvPr/>
        </p:nvSpPr>
        <p:spPr>
          <a:xfrm>
            <a:off x="-1" y="6424551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457200" y="6424550"/>
            <a:ext cx="457201" cy="43443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Snip Single Corner Rectangle 7"/>
          <p:cNvSpPr/>
          <p:nvPr/>
        </p:nvSpPr>
        <p:spPr>
          <a:xfrm>
            <a:off x="914401" y="6424551"/>
            <a:ext cx="457201" cy="433449"/>
          </a:xfrm>
          <a:prstGeom prst="snip1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Snip Single Corner Rectangle 8"/>
          <p:cNvSpPr/>
          <p:nvPr/>
        </p:nvSpPr>
        <p:spPr>
          <a:xfrm>
            <a:off x="1371602" y="6425540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828803" y="3439606"/>
            <a:ext cx="4376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/>
              <a:t>*Excluding </a:t>
            </a:r>
            <a:r>
              <a:rPr lang="en-US" sz="1600" dirty="0"/>
              <a:t>asphalt, brick, and concrete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1" y="3887585"/>
            <a:ext cx="1751613" cy="2267111"/>
          </a:xfrm>
          <a:prstGeom prst="rect">
            <a:avLst/>
          </a:prstGeom>
          <a:solidFill>
            <a:srgbClr val="CED3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Submit Recycling &amp; Reuse Plan (Sept 1, 2014) and $15,000 Deposit (March 1, 2015)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51611" y="3887585"/>
            <a:ext cx="5347464" cy="22671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083657012"/>
              </p:ext>
            </p:extLst>
          </p:nvPr>
        </p:nvGraphicFramePr>
        <p:xfrm>
          <a:off x="3347354" y="3817319"/>
          <a:ext cx="2155054" cy="154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1771229" y="5268036"/>
            <a:ext cx="5120889" cy="628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1600" dirty="0" smtClean="0"/>
              <a:t>Divert 75% of materials by weight, excluding hazardous wastes and materials banned from landfill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7113320" y="3887585"/>
            <a:ext cx="2030680" cy="2267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dirty="0" smtClean="0">
                <a:solidFill>
                  <a:schemeClr val="tx1"/>
                </a:solidFill>
              </a:rPr>
              <a:t>Compliance Report identifying actual </a:t>
            </a:r>
            <a:r>
              <a:rPr lang="en-US" dirty="0">
                <a:solidFill>
                  <a:schemeClr val="tx1"/>
                </a:solidFill>
              </a:rPr>
              <a:t>rates of salvaged and recycled </a:t>
            </a:r>
            <a:r>
              <a:rPr lang="en-US" dirty="0" smtClean="0">
                <a:solidFill>
                  <a:schemeClr val="tx1"/>
                </a:solidFill>
              </a:rPr>
              <a:t>materials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858164"/>
            <a:ext cx="9144001" cy="2649160"/>
            <a:chOff x="-1" y="1399309"/>
            <a:chExt cx="9144001" cy="3503321"/>
          </a:xfrm>
        </p:grpSpPr>
        <p:sp>
          <p:nvSpPr>
            <p:cNvPr id="23" name="Rectangle 22"/>
            <p:cNvSpPr/>
            <p:nvPr/>
          </p:nvSpPr>
          <p:spPr>
            <a:xfrm>
              <a:off x="-1" y="1579418"/>
              <a:ext cx="1751613" cy="3305166"/>
            </a:xfrm>
            <a:prstGeom prst="rect">
              <a:avLst/>
            </a:prstGeom>
            <a:solidFill>
              <a:srgbClr val="CED3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Submit Waste </a:t>
              </a:r>
              <a:r>
                <a:rPr lang="en-US" b="1" dirty="0">
                  <a:solidFill>
                    <a:schemeClr val="tx1"/>
                  </a:solidFill>
                </a:rPr>
                <a:t>Diversion Plan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97312" y="1579417"/>
              <a:ext cx="1845700" cy="33051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67620" y="1579417"/>
              <a:ext cx="1845700" cy="33051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51612" y="1579418"/>
              <a:ext cx="1845700" cy="33051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Seattle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1885719"/>
              <a:ext cx="982643" cy="1425759"/>
            </a:xfrm>
            <a:prstGeom prst="rect">
              <a:avLst/>
            </a:prstGeom>
          </p:spPr>
        </p:pic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1671511" y="3413199"/>
              <a:ext cx="1780382" cy="12528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/>
                <a:buNone/>
              </a:pPr>
              <a:r>
                <a:rPr lang="en-US" sz="1600" dirty="0" smtClean="0"/>
                <a:t>Reuse 20% of building </a:t>
              </a:r>
            </a:p>
            <a:p>
              <a:pPr marL="0" indent="0" algn="ctr">
                <a:spcBef>
                  <a:spcPts val="0"/>
                </a:spcBef>
                <a:buFont typeface="Arial"/>
                <a:buNone/>
              </a:pPr>
              <a:r>
                <a:rPr lang="en-US" sz="1600" dirty="0" smtClean="0"/>
                <a:t>materials by weight*</a:t>
              </a:r>
              <a:endParaRPr lang="en-US" sz="1600" dirty="0"/>
            </a:p>
          </p:txBody>
        </p:sp>
        <p:graphicFrame>
          <p:nvGraphicFramePr>
            <p:cNvPr id="34" name="Chart 33"/>
            <p:cNvGraphicFramePr/>
            <p:nvPr>
              <p:extLst>
                <p:ext uri="{D42A27DB-BD31-4B8C-83A1-F6EECF244321}">
                  <p14:modId xmlns:p14="http://schemas.microsoft.com/office/powerpoint/2010/main" val="301748253"/>
                </p:ext>
              </p:extLst>
            </p:nvPr>
          </p:nvGraphicFramePr>
          <p:xfrm>
            <a:off x="3347353" y="1430518"/>
            <a:ext cx="2155054" cy="22582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5" name="Chart 34"/>
            <p:cNvGraphicFramePr/>
            <p:nvPr>
              <p:extLst>
                <p:ext uri="{D42A27DB-BD31-4B8C-83A1-F6EECF244321}">
                  <p14:modId xmlns:p14="http://schemas.microsoft.com/office/powerpoint/2010/main" val="3365439218"/>
                </p:ext>
              </p:extLst>
            </p:nvPr>
          </p:nvGraphicFramePr>
          <p:xfrm>
            <a:off x="4934995" y="1399309"/>
            <a:ext cx="2463325" cy="22582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36" name="Chart 35"/>
            <p:cNvGraphicFramePr/>
            <p:nvPr>
              <p:extLst>
                <p:ext uri="{D42A27DB-BD31-4B8C-83A1-F6EECF244321}">
                  <p14:modId xmlns:p14="http://schemas.microsoft.com/office/powerpoint/2010/main" val="2726589141"/>
                </p:ext>
              </p:extLst>
            </p:nvPr>
          </p:nvGraphicFramePr>
          <p:xfrm>
            <a:off x="1579416" y="1432955"/>
            <a:ext cx="2155054" cy="22582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3496768" y="3368830"/>
              <a:ext cx="1894281" cy="1533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/>
                <a:buNone/>
              </a:pPr>
              <a:r>
                <a:rPr lang="en-US" sz="1600" dirty="0" smtClean="0"/>
                <a:t>Recycle or reuse 50% of building materials </a:t>
              </a:r>
            </a:p>
            <a:p>
              <a:pPr marL="0" indent="0" algn="ctr">
                <a:spcBef>
                  <a:spcPts val="0"/>
                </a:spcBef>
                <a:buFont typeface="Arial"/>
                <a:buNone/>
              </a:pPr>
              <a:r>
                <a:rPr lang="en-US" sz="1600" dirty="0" smtClean="0"/>
                <a:t>by weight*</a:t>
              </a:r>
              <a:endParaRPr lang="en-US" sz="1600" dirty="0"/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5281865" y="3324935"/>
              <a:ext cx="1780382" cy="125283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smtClean="0"/>
                <a:t>Recycle or reuse 100% of asphalt</a:t>
              </a:r>
              <a:r>
                <a:rPr lang="en-US" sz="1600" dirty="0"/>
                <a:t>, brick, and concrete</a:t>
              </a:r>
            </a:p>
            <a:p>
              <a:pPr marL="0" indent="0" algn="ctr">
                <a:spcBef>
                  <a:spcPts val="0"/>
                </a:spcBef>
                <a:buFont typeface="Arial"/>
                <a:buNone/>
              </a:pPr>
              <a:endParaRPr lang="en-US" sz="18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13320" y="1579418"/>
              <a:ext cx="2030680" cy="3305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</a:pPr>
              <a:r>
                <a:rPr lang="en-US" dirty="0">
                  <a:solidFill>
                    <a:schemeClr val="tx1"/>
                  </a:solidFill>
                </a:rPr>
                <a:t>Submit a Waste Diversion Report </a:t>
              </a:r>
              <a:r>
                <a:rPr lang="en-US" dirty="0" smtClean="0">
                  <a:solidFill>
                    <a:schemeClr val="tx1"/>
                  </a:solidFill>
                </a:rPr>
                <a:t>identifying actual </a:t>
              </a:r>
              <a:r>
                <a:rPr lang="en-US" dirty="0">
                  <a:solidFill>
                    <a:schemeClr val="tx1"/>
                  </a:solidFill>
                </a:rPr>
                <a:t>rates of salvaged and recycled </a:t>
              </a:r>
              <a:r>
                <a:rPr lang="en-US" dirty="0" smtClean="0">
                  <a:solidFill>
                    <a:schemeClr val="tx1"/>
                  </a:solidFill>
                </a:rPr>
                <a:t>materials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2095" y="3671619"/>
            <a:ext cx="1743607" cy="11217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3" y="6218479"/>
            <a:ext cx="572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*Incentive: 50% off tipping fees for first 15 </a:t>
            </a:r>
            <a:r>
              <a:rPr lang="en-US" sz="1600" dirty="0" err="1" smtClean="0"/>
              <a:t>tonnes</a:t>
            </a:r>
            <a:r>
              <a:rPr lang="en-US" sz="1600" dirty="0" smtClean="0"/>
              <a:t> (max. 2 loads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6" grpId="0" animBg="1"/>
      <p:bldGraphic spid="15" grpId="0">
        <p:bldAsOne/>
      </p:bldGraphic>
      <p:bldP spid="19" grpId="0"/>
      <p:bldP spid="2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-1" y="1143000"/>
            <a:ext cx="9144001" cy="449778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Policy Instrument 4:</a:t>
            </a:r>
            <a:br>
              <a:rPr lang="en-US" dirty="0" smtClean="0"/>
            </a:br>
            <a:r>
              <a:rPr lang="en-US" dirty="0" smtClean="0"/>
              <a:t>Refundable Deposit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05" y="1600200"/>
            <a:ext cx="5023263" cy="3541816"/>
          </a:xfrm>
        </p:spPr>
        <p:txBody>
          <a:bodyPr>
            <a:noAutofit/>
          </a:bodyPr>
          <a:lstStyle/>
          <a:p>
            <a:r>
              <a:rPr lang="en-US" dirty="0"/>
              <a:t>Contractor pays a deposit based on percentage of permit value, tonnage, square footage or a set </a:t>
            </a:r>
            <a:r>
              <a:rPr lang="en-US" dirty="0" smtClean="0"/>
              <a:t>amount.</a:t>
            </a:r>
          </a:p>
          <a:p>
            <a:r>
              <a:rPr lang="en-US" dirty="0" smtClean="0"/>
              <a:t>Deposit is refunded </a:t>
            </a:r>
            <a:r>
              <a:rPr lang="en-US" dirty="0"/>
              <a:t>upon submission of proof of compliance with diversion requirements. </a:t>
            </a:r>
          </a:p>
        </p:txBody>
      </p:sp>
      <p:pic>
        <p:nvPicPr>
          <p:cNvPr id="10" name="Picture 9" descr="TownhomeConstru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5172205" y="2035009"/>
            <a:ext cx="3810000" cy="2870200"/>
          </a:xfrm>
          <a:prstGeom prst="rect">
            <a:avLst/>
          </a:prstGeom>
        </p:spPr>
      </p:pic>
      <p:sp>
        <p:nvSpPr>
          <p:cNvPr id="11" name="Snip Single Corner Rectangle 10"/>
          <p:cNvSpPr/>
          <p:nvPr/>
        </p:nvSpPr>
        <p:spPr>
          <a:xfrm>
            <a:off x="-1" y="6424551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Snip Single Corner Rectangle 11"/>
          <p:cNvSpPr/>
          <p:nvPr/>
        </p:nvSpPr>
        <p:spPr>
          <a:xfrm>
            <a:off x="457200" y="6424550"/>
            <a:ext cx="457201" cy="43443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Snip Single Corner Rectangle 12"/>
          <p:cNvSpPr/>
          <p:nvPr/>
        </p:nvSpPr>
        <p:spPr>
          <a:xfrm>
            <a:off x="914401" y="6424551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Snip Single Corner Rectangle 13"/>
          <p:cNvSpPr/>
          <p:nvPr/>
        </p:nvSpPr>
        <p:spPr>
          <a:xfrm>
            <a:off x="1371602" y="6425540"/>
            <a:ext cx="457201" cy="433449"/>
          </a:xfrm>
          <a:prstGeom prst="snip1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-29287" y="1760497"/>
            <a:ext cx="3309781" cy="2969761"/>
          </a:xfrm>
          <a:prstGeom prst="rightArrow">
            <a:avLst>
              <a:gd name="adj1" fmla="val 100000"/>
              <a:gd name="adj2" fmla="val 19466"/>
            </a:avLst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-1" y="6424551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457200" y="6424550"/>
            <a:ext cx="457201" cy="43443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nip Single Corner Rectangle 5"/>
          <p:cNvSpPr/>
          <p:nvPr/>
        </p:nvSpPr>
        <p:spPr>
          <a:xfrm>
            <a:off x="914401" y="6424551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1371602" y="6425540"/>
            <a:ext cx="457201" cy="433449"/>
          </a:xfrm>
          <a:prstGeom prst="snip1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2" name="Picture 11" descr="logo_city of san jos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60497"/>
            <a:ext cx="1625605" cy="9541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62058" y="2266384"/>
            <a:ext cx="5546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C&amp;D Diversion Program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Part of voluntary two-component framework: facilities and permits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Recently overshadowed by State level mandatory 50% diversion requirement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970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" y="6424550"/>
            <a:ext cx="1828804" cy="434439"/>
            <a:chOff x="-1" y="6424550"/>
            <a:chExt cx="1828804" cy="434439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-1" y="6424551"/>
              <a:ext cx="457201" cy="433449"/>
            </a:xfrm>
            <a:prstGeom prst="snip1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" name="Snip Single Corner Rectangle 4"/>
            <p:cNvSpPr/>
            <p:nvPr/>
          </p:nvSpPr>
          <p:spPr>
            <a:xfrm>
              <a:off x="457200" y="6424550"/>
              <a:ext cx="457201" cy="434439"/>
            </a:xfrm>
            <a:prstGeom prst="snip1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" name="Snip Single Corner Rectangle 5"/>
            <p:cNvSpPr/>
            <p:nvPr/>
          </p:nvSpPr>
          <p:spPr>
            <a:xfrm>
              <a:off x="914401" y="6424551"/>
              <a:ext cx="457201" cy="433449"/>
            </a:xfrm>
            <a:prstGeom prst="snip1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" name="Snip Single Corner Rectangle 6"/>
            <p:cNvSpPr/>
            <p:nvPr/>
          </p:nvSpPr>
          <p:spPr>
            <a:xfrm>
              <a:off x="1371602" y="6425540"/>
              <a:ext cx="457201" cy="433449"/>
            </a:xfrm>
            <a:prstGeom prst="snip1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099465" y="978674"/>
            <a:ext cx="2563466" cy="920419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250451391"/>
              </p:ext>
            </p:extLst>
          </p:nvPr>
        </p:nvGraphicFramePr>
        <p:xfrm>
          <a:off x="410592" y="2143762"/>
          <a:ext cx="8281889" cy="198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090798"/>
              </p:ext>
            </p:extLst>
          </p:nvPr>
        </p:nvGraphicFramePr>
        <p:xfrm>
          <a:off x="462881" y="4369080"/>
          <a:ext cx="8229600" cy="141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477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21" grpId="0">
        <p:bldAsOne/>
      </p:bldGraphic>
      <p:bldGraphic spid="2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961231"/>
              </p:ext>
            </p:extLst>
          </p:nvPr>
        </p:nvGraphicFramePr>
        <p:xfrm>
          <a:off x="457200" y="1143000"/>
          <a:ext cx="8229600" cy="43445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82089"/>
                <a:gridCol w="1409906"/>
                <a:gridCol w="1980205"/>
                <a:gridCol w="2057400"/>
              </a:tblGrid>
              <a:tr h="731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Building Segment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Deposit Per Sq. Ft.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Minimum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Valuation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Maximum Sq. Ft. Subject to Deposit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731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Residential new construction (high rise)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$0.20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$115,000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125,000 detached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100,000 attached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71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Residential Alterations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$1.16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$2,000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731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Non-Residential Alterations (not subject to CALGreen)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$0.35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$5,000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71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Residential Demolition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$0.35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71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Non-Residential Demolition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$0.10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0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Trends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638975"/>
              </p:ext>
            </p:extLst>
          </p:nvPr>
        </p:nvGraphicFramePr>
        <p:xfrm>
          <a:off x="457200" y="1328200"/>
          <a:ext cx="8229600" cy="455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98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50867392"/>
              </p:ext>
            </p:extLst>
          </p:nvPr>
        </p:nvGraphicFramePr>
        <p:xfrm>
          <a:off x="576781" y="454383"/>
          <a:ext cx="8150656" cy="615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6781" y="477683"/>
            <a:ext cx="385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Total Non-Hazardous Waste Generated in Canada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9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3645" y="6469759"/>
            <a:ext cx="46603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StatsCan</a:t>
            </a:r>
            <a:r>
              <a:rPr lang="en-US" sz="1400" dirty="0" smtClean="0"/>
              <a:t> Waste Management Industry Survey 2010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96070" y="515970"/>
            <a:ext cx="414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Total Waste Generated by Province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937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8513" y="6504712"/>
            <a:ext cx="46603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StatsCan</a:t>
            </a:r>
            <a:r>
              <a:rPr lang="en-US" sz="1400" dirty="0" smtClean="0"/>
              <a:t> Waste Management Industry Survey 2010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0174" y="5724939"/>
            <a:ext cx="3975652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1025" y="674996"/>
            <a:ext cx="4108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Total Materials Diverted per Capita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347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3645" y="6528014"/>
            <a:ext cx="46603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StatsCan</a:t>
            </a:r>
            <a:r>
              <a:rPr lang="en-US" sz="1400" dirty="0" smtClean="0"/>
              <a:t> Waste Management Industry Survey 2010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96070" y="516835"/>
            <a:ext cx="414793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Estimated Percentage of C&amp;D Waste Diverted</a:t>
            </a:r>
          </a:p>
          <a:p>
            <a:r>
              <a:rPr lang="en-US" sz="1400" dirty="0" smtClean="0"/>
              <a:t>*Based on estimated 25% of all non-hazardous waste being C&amp;D waste.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516835" y="5963478"/>
            <a:ext cx="3966810" cy="7686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6835" y="5963478"/>
            <a:ext cx="3829878" cy="7686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58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oud north americ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98" r="-51598"/>
          <a:stretch>
            <a:fillRect/>
          </a:stretch>
        </p:blipFill>
        <p:spPr>
          <a:xfrm>
            <a:off x="-1114426" y="174626"/>
            <a:ext cx="11629975" cy="6396038"/>
          </a:xfrm>
        </p:spPr>
      </p:pic>
    </p:spTree>
    <p:extLst>
      <p:ext uri="{BB962C8B-B14F-4D97-AF65-F5344CB8AC3E}">
        <p14:creationId xmlns:p14="http://schemas.microsoft.com/office/powerpoint/2010/main" val="22124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Policies &amp; Strategies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94342" y="1855988"/>
            <a:ext cx="1957984" cy="2684760"/>
            <a:chOff x="175592" y="1855988"/>
            <a:chExt cx="1957984" cy="2684760"/>
          </a:xfrm>
        </p:grpSpPr>
        <p:sp>
          <p:nvSpPr>
            <p:cNvPr id="2" name="TextBox 1"/>
            <p:cNvSpPr txBox="1"/>
            <p:nvPr/>
          </p:nvSpPr>
          <p:spPr>
            <a:xfrm>
              <a:off x="263185" y="3894417"/>
              <a:ext cx="17827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Setting</a:t>
              </a:r>
            </a:p>
            <a:p>
              <a:pPr algn="ctr"/>
              <a:r>
                <a:rPr lang="en-US" dirty="0" smtClean="0"/>
                <a:t>Diversion Targets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175592" y="1855988"/>
              <a:ext cx="1957984" cy="18882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8717" y="2269721"/>
              <a:ext cx="1773724" cy="1420054"/>
              <a:chOff x="933450" y="1457881"/>
              <a:chExt cx="3290841" cy="2566116"/>
            </a:xfrm>
          </p:grpSpPr>
          <p:pic>
            <p:nvPicPr>
              <p:cNvPr id="6" name="Picture 5" descr="90%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20497">
                <a:off x="1950410" y="2371953"/>
                <a:ext cx="2202726" cy="1652044"/>
              </a:xfrm>
              <a:prstGeom prst="rect">
                <a:avLst/>
              </a:prstGeom>
            </p:spPr>
          </p:pic>
          <p:pic>
            <p:nvPicPr>
              <p:cNvPr id="5" name="Picture 4" descr="80%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4966">
                <a:off x="2064558" y="1457881"/>
                <a:ext cx="2159733" cy="949610"/>
              </a:xfrm>
              <a:prstGeom prst="rect">
                <a:avLst/>
              </a:prstGeom>
            </p:spPr>
          </p:pic>
          <p:pic>
            <p:nvPicPr>
              <p:cNvPr id="4" name="Picture 3" descr="75%.jpeg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52057">
                <a:off x="933450" y="1743075"/>
                <a:ext cx="1498600" cy="1473200"/>
              </a:xfrm>
              <a:prstGeom prst="rect">
                <a:avLst/>
              </a:prstGeom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4681427" y="1879632"/>
            <a:ext cx="1957984" cy="2637737"/>
            <a:chOff x="4562677" y="1879632"/>
            <a:chExt cx="1957984" cy="2637737"/>
          </a:xfrm>
        </p:grpSpPr>
        <p:grpSp>
          <p:nvGrpSpPr>
            <p:cNvPr id="27" name="Group 26"/>
            <p:cNvGrpSpPr/>
            <p:nvPr/>
          </p:nvGrpSpPr>
          <p:grpSpPr>
            <a:xfrm>
              <a:off x="4562677" y="1879632"/>
              <a:ext cx="1957984" cy="1888235"/>
              <a:chOff x="5226783" y="1283037"/>
              <a:chExt cx="1957984" cy="1888235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226783" y="1283037"/>
                <a:ext cx="1957984" cy="1888235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5569042" y="1435753"/>
                <a:ext cx="1283889" cy="1604689"/>
                <a:chOff x="5760967" y="1591400"/>
                <a:chExt cx="1804016" cy="2018338"/>
              </a:xfrm>
            </p:grpSpPr>
            <p:pic>
              <p:nvPicPr>
                <p:cNvPr id="3" name="Picture 2" descr="Industry education toolkit shot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736168">
                  <a:off x="5760967" y="1591400"/>
                  <a:ext cx="1313731" cy="2018338"/>
                </a:xfrm>
                <a:prstGeom prst="rect">
                  <a:avLst/>
                </a:prstGeom>
              </p:spPr>
            </p:pic>
            <p:pic>
              <p:nvPicPr>
                <p:cNvPr id="9" name="Picture 8" descr="Metro Vancouver CD toolkit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36234">
                  <a:off x="6739107" y="1694966"/>
                  <a:ext cx="825876" cy="1858019"/>
                </a:xfrm>
                <a:prstGeom prst="rect">
                  <a:avLst/>
                </a:prstGeom>
              </p:spPr>
            </p:pic>
          </p:grpSp>
        </p:grpSp>
        <p:sp>
          <p:nvSpPr>
            <p:cNvPr id="10" name="TextBox 9"/>
            <p:cNvSpPr txBox="1"/>
            <p:nvPr/>
          </p:nvSpPr>
          <p:spPr>
            <a:xfrm>
              <a:off x="4607221" y="4150316"/>
              <a:ext cx="1868896" cy="367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Industry Education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38964" y="1879632"/>
            <a:ext cx="1957984" cy="2747672"/>
            <a:chOff x="2320214" y="1879632"/>
            <a:chExt cx="1957984" cy="2747672"/>
          </a:xfrm>
        </p:grpSpPr>
        <p:sp>
          <p:nvSpPr>
            <p:cNvPr id="12" name="TextBox 11"/>
            <p:cNvSpPr txBox="1"/>
            <p:nvPr/>
          </p:nvSpPr>
          <p:spPr>
            <a:xfrm>
              <a:off x="2565672" y="3980973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Material</a:t>
              </a:r>
            </a:p>
            <a:p>
              <a:pPr algn="ctr"/>
              <a:r>
                <a:rPr lang="en-US" dirty="0" smtClean="0"/>
                <a:t>Disposal Bans</a:t>
              </a:r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320214" y="1879632"/>
              <a:ext cx="1957984" cy="1888235"/>
              <a:chOff x="1800074" y="3800063"/>
              <a:chExt cx="1957984" cy="1888235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800074" y="3800063"/>
                <a:ext cx="1957984" cy="1888235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 descr="ban1.jpg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2984" y="3854735"/>
                <a:ext cx="1714500" cy="1714500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6847566" y="1855987"/>
            <a:ext cx="1957984" cy="2714040"/>
            <a:chOff x="6728816" y="1855987"/>
            <a:chExt cx="1957984" cy="2714040"/>
          </a:xfrm>
        </p:grpSpPr>
        <p:sp>
          <p:nvSpPr>
            <p:cNvPr id="16" name="TextBox 15"/>
            <p:cNvSpPr txBox="1"/>
            <p:nvPr/>
          </p:nvSpPr>
          <p:spPr>
            <a:xfrm>
              <a:off x="6997421" y="3923696"/>
              <a:ext cx="14207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Increase/Tier</a:t>
              </a:r>
            </a:p>
            <a:p>
              <a:r>
                <a:rPr lang="en-US" dirty="0" smtClean="0"/>
                <a:t>Tipping Fees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6728816" y="1855987"/>
              <a:ext cx="1957984" cy="18882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fees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35724">
              <a:off x="7030753" y="1904961"/>
              <a:ext cx="1516922" cy="1525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8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-1" y="1143000"/>
            <a:ext cx="9144001" cy="449778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CED3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Policy Instrument 1: </a:t>
            </a:r>
            <a:br>
              <a:rPr lang="en-US" dirty="0" smtClean="0"/>
            </a:br>
            <a:r>
              <a:rPr lang="en-US" dirty="0" smtClean="0"/>
              <a:t>Mandatory Waste Management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4" y="1650670"/>
            <a:ext cx="4229760" cy="3718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Projects are required to submit waste management plans identifying how specific materials are to be handled and how diversion rates</a:t>
            </a:r>
            <a:r>
              <a:rPr lang="en-US" dirty="0"/>
              <a:t> </a:t>
            </a:r>
            <a:r>
              <a:rPr lang="en-US" dirty="0" smtClean="0"/>
              <a:t>are to be met.</a:t>
            </a:r>
          </a:p>
        </p:txBody>
      </p:sp>
      <p:pic>
        <p:nvPicPr>
          <p:cNvPr id="5" name="Picture 4" descr="WM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2369" r="6179"/>
          <a:stretch/>
        </p:blipFill>
        <p:spPr>
          <a:xfrm rot="636747">
            <a:off x="4610225" y="1664837"/>
            <a:ext cx="4106811" cy="335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nip Single Corner Rectangle 6"/>
          <p:cNvSpPr/>
          <p:nvPr/>
        </p:nvSpPr>
        <p:spPr>
          <a:xfrm>
            <a:off x="-1" y="6424551"/>
            <a:ext cx="457201" cy="433449"/>
          </a:xfrm>
          <a:prstGeom prst="snip1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Snip Single Corner Rectangle 7"/>
          <p:cNvSpPr/>
          <p:nvPr/>
        </p:nvSpPr>
        <p:spPr>
          <a:xfrm>
            <a:off x="457200" y="6424550"/>
            <a:ext cx="457201" cy="43443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Snip Single Corner Rectangle 8"/>
          <p:cNvSpPr/>
          <p:nvPr/>
        </p:nvSpPr>
        <p:spPr>
          <a:xfrm>
            <a:off x="914401" y="6424551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Snip Single Corner Rectangle 9"/>
          <p:cNvSpPr/>
          <p:nvPr/>
        </p:nvSpPr>
        <p:spPr>
          <a:xfrm>
            <a:off x="1371602" y="6425540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14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-1" y="1143000"/>
            <a:ext cx="9144001" cy="449778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7FA3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Policy Instrument 2:</a:t>
            </a:r>
            <a:br>
              <a:rPr lang="en-US" dirty="0" smtClean="0"/>
            </a:br>
            <a:r>
              <a:rPr lang="en-US" dirty="0" smtClean="0"/>
              <a:t>Mandate Tracking and Reporting of Waste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05" y="1600200"/>
            <a:ext cx="5023263" cy="3541816"/>
          </a:xfrm>
        </p:spPr>
        <p:txBody>
          <a:bodyPr>
            <a:noAutofit/>
          </a:bodyPr>
          <a:lstStyle/>
          <a:p>
            <a:r>
              <a:rPr lang="en-US" dirty="0" smtClean="0"/>
              <a:t>Follow through on mandatory waste management plans</a:t>
            </a:r>
          </a:p>
          <a:p>
            <a:r>
              <a:rPr lang="en-US" dirty="0" smtClean="0"/>
              <a:t>Contractors track materials and report final diversion rates</a:t>
            </a:r>
          </a:p>
          <a:p>
            <a:r>
              <a:rPr lang="en-US" dirty="0" smtClean="0"/>
              <a:t>Compare actual rates against estimated diversion rates in WMP</a:t>
            </a:r>
            <a:endParaRPr lang="en-US" dirty="0"/>
          </a:p>
        </p:txBody>
      </p:sp>
      <p:pic>
        <p:nvPicPr>
          <p:cNvPr id="4" name="Picture 3" descr="Screen Shot 2013-11-22 at 1.17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827">
            <a:off x="5270805" y="1486889"/>
            <a:ext cx="35179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nip Single Corner Rectangle 5"/>
          <p:cNvSpPr/>
          <p:nvPr/>
        </p:nvSpPr>
        <p:spPr>
          <a:xfrm>
            <a:off x="-1" y="6424551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457200" y="6424550"/>
            <a:ext cx="457201" cy="434439"/>
          </a:xfrm>
          <a:prstGeom prst="snip1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Snip Single Corner Rectangle 7"/>
          <p:cNvSpPr/>
          <p:nvPr/>
        </p:nvSpPr>
        <p:spPr>
          <a:xfrm>
            <a:off x="914401" y="6424551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Snip Single Corner Rectangle 8"/>
          <p:cNvSpPr/>
          <p:nvPr/>
        </p:nvSpPr>
        <p:spPr>
          <a:xfrm>
            <a:off x="1371602" y="6425540"/>
            <a:ext cx="457201" cy="433449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48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4273</TotalTime>
  <Words>1162</Words>
  <Application>Microsoft Office PowerPoint</Application>
  <PresentationFormat>On-screen Show (4:3)</PresentationFormat>
  <Paragraphs>206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Policies &amp; Strategies</vt:lpstr>
      <vt:lpstr>Policy Instrument 1:  Mandatory Waste Management Plans</vt:lpstr>
      <vt:lpstr>Policy Instrument 2: Mandate Tracking and Reporting of Waste Data</vt:lpstr>
      <vt:lpstr>PowerPoint Presentation</vt:lpstr>
      <vt:lpstr>PowerPoint Presentation</vt:lpstr>
      <vt:lpstr>Policy Instrument 3: Residential Deconstruction Permits</vt:lpstr>
      <vt:lpstr>PowerPoint Presentation</vt:lpstr>
      <vt:lpstr>PowerPoint Presentation</vt:lpstr>
      <vt:lpstr>Policy Instrument 4: Refundable Deposit</vt:lpstr>
      <vt:lpstr>PowerPoint Presentation</vt:lpstr>
      <vt:lpstr>PowerPoint Presentation</vt:lpstr>
      <vt:lpstr>PowerPoint Presentation</vt:lpstr>
      <vt:lpstr>Emerging Trends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 Yaron</dc:creator>
  <cp:lastModifiedBy>Lori Bryan</cp:lastModifiedBy>
  <cp:revision>91</cp:revision>
  <cp:lastPrinted>2015-01-29T17:54:41Z</cp:lastPrinted>
  <dcterms:created xsi:type="dcterms:W3CDTF">2013-11-22T20:12:06Z</dcterms:created>
  <dcterms:modified xsi:type="dcterms:W3CDTF">2015-01-29T22:27:50Z</dcterms:modified>
</cp:coreProperties>
</file>