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301" r:id="rId4"/>
    <p:sldId id="264" r:id="rId5"/>
    <p:sldId id="302" r:id="rId6"/>
    <p:sldId id="282" r:id="rId7"/>
    <p:sldId id="305" r:id="rId8"/>
    <p:sldId id="303" r:id="rId9"/>
    <p:sldId id="304" r:id="rId10"/>
    <p:sldId id="260" r:id="rId11"/>
    <p:sldId id="278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275" r:id="rId20"/>
    <p:sldId id="314" r:id="rId21"/>
    <p:sldId id="289" r:id="rId22"/>
    <p:sldId id="283" r:id="rId23"/>
    <p:sldId id="267" r:id="rId24"/>
    <p:sldId id="273" r:id="rId25"/>
    <p:sldId id="274" r:id="rId26"/>
    <p:sldId id="276" r:id="rId27"/>
    <p:sldId id="280" r:id="rId28"/>
    <p:sldId id="288" r:id="rId29"/>
    <p:sldId id="313" r:id="rId30"/>
    <p:sldId id="269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885" autoAdjust="0"/>
  </p:normalViewPr>
  <p:slideViewPr>
    <p:cSldViewPr>
      <p:cViewPr>
        <p:scale>
          <a:sx n="57" d="100"/>
          <a:sy n="57" d="100"/>
        </p:scale>
        <p:origin x="-189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500DBB1-7F00-4C3F-A36F-050804629B45}" type="datetimeFigureOut">
              <a:rPr lang="en-CA"/>
              <a:pPr>
                <a:defRPr/>
              </a:pPr>
              <a:t>11/04/2014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1F38FBA-D41F-4E66-92D0-F32B75C41A2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6800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536095A-ECCF-4F9D-9BC0-A7C258656C1B}" type="datetimeFigureOut">
              <a:rPr lang="en-CA"/>
              <a:pPr>
                <a:defRPr/>
              </a:pPr>
              <a:t>11/04/2014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1F70B69-6CA5-4CC5-9617-BBE14514263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00137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B2211D-9AA3-4FFF-BAFE-4A61D553E318}" type="slidenum">
              <a:rPr lang="en-CA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CA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ea typeface="+mn-ea"/>
              <a:cs typeface="+mn-cs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E542B6-A74E-4836-8216-1F047B3C5B64}" type="slidenum">
              <a:rPr lang="en-CA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CA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FF6622EC-B9BA-4923-8B89-DACF6A7A9049}" type="slidenum">
              <a:rPr lang="en-CA" sz="1200">
                <a:latin typeface="Calibri" pitchFamily="-72" charset="0"/>
              </a:rPr>
              <a:pPr algn="r"/>
              <a:t>12</a:t>
            </a:fld>
            <a:endParaRPr lang="en-CA" sz="1200">
              <a:latin typeface="Calibri" pitchFamily="-72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993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27550B3B-5DB0-4971-ACC8-E643C961B1DB}" type="slidenum">
              <a:rPr lang="en-CA" sz="1200">
                <a:latin typeface="Calibri" pitchFamily="-72" charset="0"/>
              </a:rPr>
              <a:pPr algn="r"/>
              <a:t>13</a:t>
            </a:fld>
            <a:endParaRPr lang="en-CA" sz="1200">
              <a:latin typeface="Calibri" pitchFamily="-72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1013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2D12F477-D910-4774-B37F-D8651C88DD6C}" type="slidenum">
              <a:rPr lang="en-CA" sz="1200">
                <a:latin typeface="Calibri" pitchFamily="-72" charset="0"/>
              </a:rPr>
              <a:pPr algn="r"/>
              <a:t>14</a:t>
            </a:fld>
            <a:endParaRPr lang="en-CA" sz="1200">
              <a:latin typeface="Calibri" pitchFamily="-72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CA" dirty="0" smtClean="0"/>
          </a:p>
          <a:p>
            <a:pPr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DB9CE73D-ECE4-4BEE-A5AA-A850370E39E9}" type="slidenum">
              <a:rPr lang="en-CA" sz="1200">
                <a:latin typeface="Calibri" pitchFamily="-72" charset="0"/>
              </a:rPr>
              <a:pPr algn="r"/>
              <a:t>15</a:t>
            </a:fld>
            <a:endParaRPr lang="en-CA" sz="1200">
              <a:latin typeface="Calibri" pitchFamily="-72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1054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2421C3CB-1CE8-4F41-8022-79EAB58BDD32}" type="slidenum">
              <a:rPr lang="en-CA" sz="1200">
                <a:latin typeface="Calibri" pitchFamily="-72" charset="0"/>
              </a:rPr>
              <a:pPr algn="r"/>
              <a:t>16</a:t>
            </a:fld>
            <a:endParaRPr lang="en-CA" sz="1200">
              <a:latin typeface="Calibri" pitchFamily="-72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1075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2D50245B-5B88-43AD-9C1A-7BD7B87A8F70}" type="slidenum">
              <a:rPr lang="en-CA" sz="1200">
                <a:latin typeface="Calibri" pitchFamily="-72" charset="0"/>
              </a:rPr>
              <a:pPr algn="r"/>
              <a:t>17</a:t>
            </a:fld>
            <a:endParaRPr lang="en-CA" sz="1200">
              <a:latin typeface="Calibri" pitchFamily="-72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1095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37448B22-B915-493D-B386-A67FC02071CD}" type="slidenum">
              <a:rPr lang="en-CA" sz="1200">
                <a:latin typeface="Calibri" pitchFamily="-72" charset="0"/>
              </a:rPr>
              <a:pPr algn="r"/>
              <a:t>18</a:t>
            </a:fld>
            <a:endParaRPr lang="en-CA" sz="1200">
              <a:latin typeface="Calibri" pitchFamily="-72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i="1" dirty="0" smtClean="0"/>
          </a:p>
          <a:p>
            <a:pPr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859F93-9692-4365-B85A-121ECBE77D7E}" type="slidenum">
              <a:rPr lang="en-CA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CA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747C09-DF6E-4C74-A3D8-A3542115AF2B}" type="slidenum">
              <a:rPr lang="en-CA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CA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F70B69-6CA5-4CC5-9617-BBE145142635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8E2E9B-F24C-4811-8507-9239F02C9B9E}" type="slidenum">
              <a:rPr lang="en-CA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CA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28ABAB-7C86-48D4-9BE5-ABB1420BBF33}" type="slidenum">
              <a:rPr lang="en-CA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CA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1C4D4C-A4E1-4756-99AA-A0D9D18ED679}" type="slidenum">
              <a:rPr lang="en-CA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CA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CE061B-1CCD-4E58-B826-25B5F6AFCADE}" type="slidenum">
              <a:rPr lang="en-CA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CA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DE6F43-8868-47D9-8053-8DBCABF5E12C}" type="slidenum">
              <a:rPr lang="en-CA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CA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C22CB7-7F64-40E8-8A04-1BE34B14F0C2}" type="slidenum">
              <a:rPr lang="en-CA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CA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dirty="0">
              <a:ea typeface="+mn-ea"/>
              <a:cs typeface="+mn-cs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6A6AB4-155C-43D2-90D1-747C8BEBB822}" type="slidenum">
              <a:rPr lang="en-CA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CA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D94C90-AB02-4CE4-AED6-6575437454C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 smtClean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ea typeface="+mn-ea"/>
              <a:cs typeface="+mn-cs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4E7EDE-6691-4DB9-B0EF-281902DC43DD}" type="slidenum">
              <a:rPr lang="en-CA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CA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dirty="0" smtClean="0"/>
          </a:p>
          <a:p>
            <a:pPr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870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DD3F13E8-CCE2-4FE9-AAAF-F83A3AFF1162}" type="slidenum">
              <a:rPr lang="en-CA" sz="1200">
                <a:latin typeface="Calibri" pitchFamily="-72" charset="0"/>
              </a:rPr>
              <a:pPr algn="r"/>
              <a:t>3</a:t>
            </a:fld>
            <a:endParaRPr lang="en-CA" sz="1200">
              <a:latin typeface="Calibri" pitchFamily="-72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F472C7-0240-44B9-ACF5-B8384B6725AD}" type="slidenum">
              <a:rPr lang="en-CA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CA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B5492C-498B-494A-A0DF-54DD79A92722}" type="slidenum">
              <a:rPr lang="en-CA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CA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890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D209B4A-0926-4CE1-8DEF-4CBA424A2552}" type="slidenum">
              <a:rPr lang="en-CA" sz="1200">
                <a:latin typeface="Calibri" pitchFamily="-72" charset="0"/>
              </a:rPr>
              <a:pPr algn="r"/>
              <a:t>5</a:t>
            </a:fld>
            <a:endParaRPr lang="en-CA" sz="1200">
              <a:latin typeface="Calibri" pitchFamily="-72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="1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A610A0-2290-4811-9B05-D65D3CE92682}" type="slidenum">
              <a:rPr lang="en-CA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CA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="1" smtClean="0"/>
          </a:p>
        </p:txBody>
      </p:sp>
      <p:sp>
        <p:nvSpPr>
          <p:cNvPr id="952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07C7EC6-A143-4336-A303-A9519ECB1EC4}" type="slidenum">
              <a:rPr lang="en-CA" sz="1200">
                <a:latin typeface="Calibri" pitchFamily="-72" charset="0"/>
              </a:rPr>
              <a:pPr algn="r"/>
              <a:t>7</a:t>
            </a:fld>
            <a:endParaRPr lang="en-CA" sz="1200">
              <a:latin typeface="Calibri" pitchFamily="-72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911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0221750-86F8-4DB0-9A72-183C3E93FD67}" type="slidenum">
              <a:rPr lang="en-CA" sz="1200">
                <a:latin typeface="Calibri" pitchFamily="-72" charset="0"/>
              </a:rPr>
              <a:pPr algn="r"/>
              <a:t>8</a:t>
            </a:fld>
            <a:endParaRPr lang="en-CA" sz="1200">
              <a:latin typeface="Calibri" pitchFamily="-72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2AD7E360-4324-4496-9E2F-D36D8A996675}" type="slidenum">
              <a:rPr lang="en-CA" sz="1200">
                <a:latin typeface="Calibri" pitchFamily="-72" charset="0"/>
              </a:rPr>
              <a:pPr algn="r"/>
              <a:t>9</a:t>
            </a:fld>
            <a:endParaRPr lang="en-CA" sz="1200">
              <a:latin typeface="Calibri" pitchFamily="-7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:\FOR MICHELLE\Templates_JPEGS_pngs\MV_template_Lead PP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9144000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B849D-F18B-46CB-B4F3-948AD8E40D2A}" type="datetimeFigureOut">
              <a:rPr lang="en-US"/>
              <a:pPr>
                <a:defRPr/>
              </a:pPr>
              <a:t>4/11/2014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7A9B3-DA71-4770-BA59-D6533B2C119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73753-C8E3-4F2A-8847-03790D72A927}" type="datetimeFigureOut">
              <a:rPr lang="en-US"/>
              <a:pPr>
                <a:defRPr/>
              </a:pPr>
              <a:t>4/11/2014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1E84C-AD6E-4B0F-B6EE-00CCB20C437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A608F-302D-44E0-93BB-869EC39D908E}" type="datetimeFigureOut">
              <a:rPr lang="en-US"/>
              <a:pPr>
                <a:defRPr/>
              </a:pPr>
              <a:t>4/11/2014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53926-65B6-4277-B5AF-F2B72C58965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2213D-8EF1-4117-AD29-1686715914BD}" type="datetimeFigureOut">
              <a:rPr lang="en-US"/>
              <a:pPr>
                <a:defRPr/>
              </a:pPr>
              <a:t>4/11/2014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A644-62F2-4C12-AE95-41819AAB97B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26786-B1E4-4FB2-A68F-C6E11A5D9A3F}" type="datetimeFigureOut">
              <a:rPr lang="en-US"/>
              <a:pPr>
                <a:defRPr/>
              </a:pPr>
              <a:t>4/11/2014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735A7-99A1-47FF-8392-A906C09A7C2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BF555-3661-4344-B900-A930A9848372}" type="datetimeFigureOut">
              <a:rPr lang="en-US"/>
              <a:pPr>
                <a:defRPr/>
              </a:pPr>
              <a:t>4/11/2014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DAF3E-798B-4D2D-B7C6-C99C59DC8B6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A9CA8-76E3-4264-AD4A-16DFC752F31B}" type="datetimeFigureOut">
              <a:rPr lang="en-US"/>
              <a:pPr>
                <a:defRPr/>
              </a:pPr>
              <a:t>4/11/2014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76762-E25B-4623-80E5-8A906D9F03A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53341-84DF-4BD4-943C-17EB24B21001}" type="datetimeFigureOut">
              <a:rPr lang="en-US"/>
              <a:pPr>
                <a:defRPr/>
              </a:pPr>
              <a:t>4/11/2014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EF1D0-03BF-452C-B074-6B5693BB8D4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212D0-AC49-4C9D-AD52-F6BECFEC0C03}" type="datetimeFigureOut">
              <a:rPr lang="en-US"/>
              <a:pPr>
                <a:defRPr/>
              </a:pPr>
              <a:t>4/11/2014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B43ED-5A1B-47B2-8024-447A5B897B0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6689E-E3E9-4B5D-939B-4DD327850AEF}" type="datetimeFigureOut">
              <a:rPr lang="en-US"/>
              <a:pPr>
                <a:defRPr/>
              </a:pPr>
              <a:t>4/11/2014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AB6BD-47B3-4455-9772-63DF7325FF1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3195A-1888-4B0B-AEDA-63DE8E034B6C}" type="datetimeFigureOut">
              <a:rPr lang="en-US"/>
              <a:pPr>
                <a:defRPr/>
              </a:pPr>
              <a:t>4/11/2014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7BE8D-BE94-4683-BF40-2D6638F702A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70EABCD-4876-4C6A-A886-813C1D82B8B9}" type="datetimeFigureOut">
              <a:rPr lang="en-US"/>
              <a:pPr>
                <a:defRPr/>
              </a:pPr>
              <a:t>4/11/2014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DBA234-4171-4A26-98B0-95CAE1A7E2F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pic>
        <p:nvPicPr>
          <p:cNvPr id="1031" name="Picture 2" descr="N:\FOR MICHELLE\Templates_JPEGS_pngs\MV_template_blank PPT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2563" y="5638800"/>
            <a:ext cx="8961437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-72" charset="0"/>
        <a:buChar char="•"/>
        <a:defRPr sz="3200" kern="1200">
          <a:solidFill>
            <a:srgbClr val="404040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-72" charset="0"/>
        <a:buChar char="–"/>
        <a:defRPr sz="2800" kern="1200">
          <a:solidFill>
            <a:srgbClr val="404040"/>
          </a:solidFill>
          <a:latin typeface="+mn-lt"/>
          <a:ea typeface="ＭＳ Ｐゴシック" pitchFamily="-72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-72" charset="0"/>
        <a:buChar char="•"/>
        <a:defRPr sz="2400" kern="1200">
          <a:solidFill>
            <a:srgbClr val="404040"/>
          </a:solidFill>
          <a:latin typeface="+mn-lt"/>
          <a:ea typeface="ＭＳ Ｐゴシック" pitchFamily="-72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-72" charset="0"/>
        <a:buChar char="–"/>
        <a:defRPr sz="2000" kern="1200">
          <a:solidFill>
            <a:srgbClr val="404040"/>
          </a:solidFill>
          <a:latin typeface="+mn-lt"/>
          <a:ea typeface="ＭＳ Ｐゴシック" pitchFamily="-72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-72" charset="0"/>
        <a:buChar char="»"/>
        <a:defRPr sz="2000" kern="1200">
          <a:solidFill>
            <a:srgbClr val="404040"/>
          </a:solidFill>
          <a:latin typeface="+mn-lt"/>
          <a:ea typeface="ＭＳ Ｐゴシック" pitchFamily="-7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Organics Disposal Ban </a:t>
            </a:r>
            <a:br>
              <a:rPr lang="en-US" sz="4000" dirty="0" smtClean="0"/>
            </a:br>
            <a:r>
              <a:rPr lang="en-US" sz="4000" dirty="0" smtClean="0"/>
              <a:t>Workshop 2 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Communications Discussion</a:t>
            </a:r>
            <a:r>
              <a:rPr lang="en-CA" sz="4000" dirty="0" smtClean="0"/>
              <a:t/>
            </a:r>
            <a:br>
              <a:rPr lang="en-CA" sz="4000" dirty="0" smtClean="0"/>
            </a:br>
            <a:endParaRPr lang="en-CA" sz="4000" dirty="0" smtClean="0"/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04040"/>
                </a:solidFill>
              </a:rPr>
              <a:t>David Hocking </a:t>
            </a:r>
          </a:p>
          <a:p>
            <a:r>
              <a:rPr lang="en-US" dirty="0" smtClean="0">
                <a:solidFill>
                  <a:srgbClr val="404040"/>
                </a:solidFill>
              </a:rPr>
              <a:t>Corporate Communications Manager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5029200" cy="2438400"/>
          </a:xfrm>
        </p:spPr>
        <p:txBody>
          <a:bodyPr/>
          <a:lstStyle/>
          <a:p>
            <a:pPr algn="ctr">
              <a:buFont typeface="Arial" pitchFamily="-72" charset="0"/>
              <a:buNone/>
            </a:pPr>
            <a:r>
              <a:rPr lang="en-CA" sz="4000" i="1" smtClean="0"/>
              <a:t>The one word we hear, </a:t>
            </a:r>
          </a:p>
          <a:p>
            <a:pPr algn="ctr">
              <a:buFont typeface="Arial" pitchFamily="-72" charset="0"/>
              <a:buNone/>
            </a:pPr>
            <a:r>
              <a:rPr lang="en-CA" sz="4000" i="1" smtClean="0"/>
              <a:t>over, and over is… </a:t>
            </a:r>
          </a:p>
        </p:txBody>
      </p:sp>
      <p:pic>
        <p:nvPicPr>
          <p:cNvPr id="18434" name="Picture 2" descr="darts targ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00200"/>
            <a:ext cx="38290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 descr="http://www.clker.com/cliparts/7/I/r/7/k/w/arrow-md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7566551" flipV="1">
            <a:off x="3444379" y="2716796"/>
            <a:ext cx="2619375" cy="2312759"/>
          </a:xfrm>
          <a:prstGeom prst="rect">
            <a:avLst/>
          </a:prstGeom>
          <a:noFill/>
        </p:spPr>
      </p:pic>
      <p:pic>
        <p:nvPicPr>
          <p:cNvPr id="10" name="Picture 4" descr="http://www.clker.com/cliparts/7/I/r/7/k/w/arrow-md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8490250" flipV="1">
            <a:off x="3330742" y="2240289"/>
            <a:ext cx="2619375" cy="2312759"/>
          </a:xfrm>
          <a:prstGeom prst="rect">
            <a:avLst/>
          </a:prstGeom>
          <a:noFill/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04800" y="381000"/>
            <a:ext cx="5943600" cy="152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CONSISTENCY</a:t>
            </a:r>
            <a:r>
              <a:rPr lang="en-CA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dirty="0" smtClean="0"/>
              <a:t>Online, decision tree tool launching this spring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dirty="0" smtClean="0"/>
              <a:t>Built for property managers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dirty="0" smtClean="0"/>
              <a:t>Municipality-specific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dirty="0" smtClean="0"/>
              <a:t>Tools for clear communication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-396875" y="0"/>
            <a:ext cx="59055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0"/>
            <a:ext cx="5257800" cy="1295400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Multi-family Unit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Tool Kit</a:t>
            </a:r>
            <a:endParaRPr lang="en-CA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67544" y="1556792"/>
            <a:ext cx="7488832" cy="1080120"/>
          </a:xfrm>
        </p:spPr>
        <p:txBody>
          <a:bodyPr rtlCol="0" anchor="b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rPr>
              <a:t>Pilot projects to improve recycling at our housing sites identified two consistent barriers.</a:t>
            </a:r>
            <a:endParaRPr lang="en-CA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96875" y="0"/>
            <a:ext cx="59055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0"/>
            <a:ext cx="5257800" cy="1295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Tools to </a:t>
            </a:r>
            <a:r>
              <a:rPr lang="en-US" sz="4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Help</a:t>
            </a:r>
            <a:endParaRPr lang="en-CA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626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140968"/>
            <a:ext cx="8181273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323528" y="1340769"/>
            <a:ext cx="4104456" cy="2808312"/>
          </a:xfrm>
        </p:spPr>
        <p:txBody>
          <a:bodyPr/>
          <a:lstStyle/>
          <a:p>
            <a:pPr marL="0" indent="0">
              <a:buFont typeface="Arial" pitchFamily="-72" charset="0"/>
              <a:buNone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Font typeface="Arial" pitchFamily="-72" charset="0"/>
              <a:buNone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This guide helps identify how many recycling bins you may need for each material stream.</a:t>
            </a:r>
            <a:endParaRPr lang="en-CA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96875" y="0"/>
            <a:ext cx="59055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0"/>
            <a:ext cx="52578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Step 1: Capacity</a:t>
            </a:r>
            <a:endParaRPr lang="en-CA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76672"/>
            <a:ext cx="4637026" cy="6006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395536" y="1412777"/>
            <a:ext cx="7488832" cy="936103"/>
          </a:xfrm>
        </p:spPr>
        <p:txBody>
          <a:bodyPr/>
          <a:lstStyle/>
          <a:p>
            <a:pPr marL="0" indent="0">
              <a:buFont typeface="Arial" pitchFamily="-72" charset="0"/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 to the experts – survey residents for their ideas on how to improve recycling.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-396875" y="0"/>
            <a:ext cx="59055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0"/>
            <a:ext cx="52578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Step 2: Community</a:t>
            </a:r>
            <a:endParaRPr lang="en-CA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03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6726" y="2276872"/>
            <a:ext cx="5753746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5"/>
          <p:cNvSpPr txBox="1">
            <a:spLocks/>
          </p:cNvSpPr>
          <p:nvPr/>
        </p:nvSpPr>
        <p:spPr bwMode="auto">
          <a:xfrm>
            <a:off x="395536" y="2420888"/>
            <a:ext cx="259228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72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pitchFamily="-72" charset="-128"/>
                <a:cs typeface="ＭＳ Ｐゴシック" pitchFamily="-72" charset="-128"/>
              </a:rPr>
              <a:t>This engages your residents and helps foster commitment.</a:t>
            </a:r>
            <a:endParaRPr kumimoji="0" lang="en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467544" y="1621904"/>
            <a:ext cx="7488832" cy="1519064"/>
          </a:xfrm>
        </p:spPr>
        <p:txBody>
          <a:bodyPr/>
          <a:lstStyle/>
          <a:p>
            <a:pPr marL="0" indent="0">
              <a:buFont typeface="Arial" pitchFamily="-72" charset="0"/>
              <a:buNone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Filters help building managers find the right resources for their complex</a:t>
            </a:r>
            <a:endParaRPr lang="en-CA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404" name="Picture 7"/>
          <p:cNvPicPr>
            <a:picLocks noChangeAspect="1" noChangeArrowheads="1"/>
          </p:cNvPicPr>
          <p:nvPr/>
        </p:nvPicPr>
        <p:blipFill>
          <a:blip r:embed="rId3" cstate="print"/>
          <a:srcRect t="41643"/>
          <a:stretch>
            <a:fillRect/>
          </a:stretch>
        </p:blipFill>
        <p:spPr bwMode="auto">
          <a:xfrm>
            <a:off x="251520" y="2996952"/>
            <a:ext cx="8632089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-396875" y="0"/>
            <a:ext cx="59055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0"/>
            <a:ext cx="5257800" cy="1268760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Step 3: Education and Outreach</a:t>
            </a:r>
            <a:endParaRPr lang="en-CA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323528" y="1340768"/>
            <a:ext cx="8568952" cy="1224136"/>
          </a:xfrm>
        </p:spPr>
        <p:txBody>
          <a:bodyPr/>
          <a:lstStyle/>
          <a:p>
            <a:pPr marL="0" indent="0">
              <a:buFont typeface="Arial" pitchFamily="-72" charset="0"/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Handouts for residents to use within their households – where recycling happens, and corresponding posters to go above recycling bins</a:t>
            </a:r>
            <a:r>
              <a:rPr lang="en-US" sz="2400" dirty="0" smtClean="0"/>
              <a:t>.</a:t>
            </a:r>
            <a:endParaRPr lang="en-CA" sz="2400" dirty="0" smtClean="0"/>
          </a:p>
        </p:txBody>
      </p:sp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3" cstate="print"/>
          <a:srcRect r="1942"/>
          <a:stretch>
            <a:fillRect/>
          </a:stretch>
        </p:blipFill>
        <p:spPr bwMode="auto">
          <a:xfrm>
            <a:off x="1187624" y="2492896"/>
            <a:ext cx="7488832" cy="4020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-396875" y="0"/>
            <a:ext cx="59055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0"/>
            <a:ext cx="5257800" cy="1268760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Step 3: Find the right materials</a:t>
            </a:r>
            <a:endParaRPr lang="en-CA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323528" y="1556792"/>
            <a:ext cx="2736304" cy="4137323"/>
          </a:xfrm>
        </p:spPr>
        <p:txBody>
          <a:bodyPr/>
          <a:lstStyle/>
          <a:p>
            <a:pPr marL="0" indent="0">
              <a:buFont typeface="Arial" pitchFamily="-72" charset="0"/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Surveys and observations will identify other barriers.</a:t>
            </a:r>
          </a:p>
          <a:p>
            <a:pPr marL="0" indent="0">
              <a:buFont typeface="Arial" pitchFamily="-72" charset="0"/>
              <a:buNone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Font typeface="Arial" pitchFamily="-72" charset="0"/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These resources helped at our housing sites.</a:t>
            </a:r>
            <a:endParaRPr lang="en-CA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6500" name="Picture 7"/>
          <p:cNvPicPr>
            <a:picLocks noChangeAspect="1" noChangeArrowheads="1"/>
          </p:cNvPicPr>
          <p:nvPr/>
        </p:nvPicPr>
        <p:blipFill>
          <a:blip r:embed="rId3" cstate="print"/>
          <a:srcRect t="7472"/>
          <a:stretch>
            <a:fillRect/>
          </a:stretch>
        </p:blipFill>
        <p:spPr bwMode="auto">
          <a:xfrm>
            <a:off x="3059832" y="1448515"/>
            <a:ext cx="5713782" cy="5004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-396875" y="0"/>
            <a:ext cx="59055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0"/>
            <a:ext cx="5257800" cy="1268760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Overcoming other barriers</a:t>
            </a:r>
            <a:endParaRPr lang="en-CA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57200" y="1844824"/>
            <a:ext cx="3008313" cy="4464495"/>
          </a:xfrm>
        </p:spPr>
        <p:txBody>
          <a:bodyPr/>
          <a:lstStyle/>
          <a:p>
            <a:pPr marL="0" indent="0">
              <a:buFont typeface="Arial" pitchFamily="-72" charset="0"/>
              <a:buNone/>
            </a:pPr>
            <a:r>
              <a:rPr lang="en-US" sz="2400" dirty="0" smtClean="0"/>
              <a:t>How to get food scraps to the bins without creating a mess?</a:t>
            </a:r>
          </a:p>
          <a:p>
            <a:pPr marL="0" indent="0">
              <a:buFont typeface="Arial" pitchFamily="-72" charset="0"/>
              <a:buNone/>
            </a:pPr>
            <a:r>
              <a:rPr lang="en-US" sz="2400" dirty="0" smtClean="0"/>
              <a:t>How to prevent contamination in the food scraps bins?</a:t>
            </a:r>
          </a:p>
          <a:p>
            <a:pPr marL="0" indent="0">
              <a:buFont typeface="Arial" pitchFamily="-72" charset="0"/>
              <a:buNone/>
            </a:pPr>
            <a:r>
              <a:rPr lang="en-US" sz="2400" dirty="0" smtClean="0"/>
              <a:t>These resources will help.</a:t>
            </a:r>
            <a:endParaRPr lang="en-CA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-396875" y="0"/>
            <a:ext cx="59055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0"/>
            <a:ext cx="52578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Food Scraps Recycling</a:t>
            </a:r>
            <a:endParaRPr lang="en-CA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85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4266" y="934160"/>
            <a:ext cx="4934198" cy="5663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334000"/>
            <a:ext cx="91440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33400" y="46038"/>
            <a:ext cx="9982200" cy="673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525962"/>
          </a:xfrm>
        </p:spPr>
        <p:txBody>
          <a:bodyPr/>
          <a:lstStyle/>
          <a:p>
            <a:r>
              <a:rPr lang="en-CA" dirty="0" smtClean="0"/>
              <a:t>A web of services and messages</a:t>
            </a:r>
          </a:p>
          <a:p>
            <a:r>
              <a:rPr lang="en-CA" dirty="0" smtClean="0"/>
              <a:t>We all need each other to deliver part of the solution</a:t>
            </a:r>
          </a:p>
          <a:p>
            <a:r>
              <a:rPr lang="en-CA" dirty="0" smtClean="0"/>
              <a:t>We all need generators to separate without contamination </a:t>
            </a:r>
          </a:p>
          <a:p>
            <a:endParaRPr lang="en-US" dirty="0" smtClean="0"/>
          </a:p>
          <a:p>
            <a:pPr>
              <a:buFont typeface="Arial" pitchFamily="-72" charset="0"/>
              <a:buNone/>
            </a:pPr>
            <a:endParaRPr lang="en-CA" dirty="0" smtClean="0"/>
          </a:p>
          <a:p>
            <a:endParaRPr lang="en-CA" dirty="0" smtClean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9530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0"/>
            <a:ext cx="5257800" cy="1295400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>
                <a:solidFill>
                  <a:schemeClr val="bg1"/>
                </a:solidFill>
                <a:latin typeface="Calibri" pitchFamily="-72" charset="0"/>
              </a:rPr>
              <a:t>We’re all in this together</a:t>
            </a:r>
            <a:endParaRPr lang="en-CA" sz="4100">
              <a:solidFill>
                <a:schemeClr val="bg1"/>
              </a:solidFill>
              <a:latin typeface="Calibri" pitchFamily="-7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96875" y="0"/>
            <a:ext cx="59055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0"/>
            <a:ext cx="5257800" cy="1340768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4400" dirty="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Opportunity: Don’t reinvent the wheel</a:t>
            </a:r>
            <a:endParaRPr lang="en-CA" sz="44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4325345" cy="425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03"/>
          <a:stretch>
            <a:fillRect/>
          </a:stretch>
        </p:blipFill>
        <p:spPr>
          <a:xfrm>
            <a:off x="-324544" y="2060848"/>
            <a:ext cx="5256584" cy="4248472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7991475" cy="609600"/>
          </a:xfrm>
        </p:spPr>
        <p:txBody>
          <a:bodyPr/>
          <a:lstStyle/>
          <a:p>
            <a:pPr>
              <a:buNone/>
            </a:pP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 the same scheme everywhere</a:t>
            </a:r>
            <a:endParaRPr lang="en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image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914400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-396875" y="0"/>
            <a:ext cx="59055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0"/>
            <a:ext cx="5257800" cy="1219200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44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Painting walls makes decisions easier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334000"/>
            <a:ext cx="91440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396875" y="0"/>
            <a:ext cx="59055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0"/>
            <a:ext cx="5257800" cy="1219200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Icons – Recycling and Compost</a:t>
            </a:r>
            <a:endParaRPr lang="en-CA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789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89050"/>
            <a:ext cx="4267200" cy="562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3" descr="http://www.metrovancouver.org/services/solidwaste/Resources/WasteIcons/OfficePap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1524000"/>
            <a:ext cx="36099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96875" y="0"/>
            <a:ext cx="59055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0"/>
            <a:ext cx="5257800" cy="1295400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Banned Materials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Commercial Bin Sticker</a:t>
            </a:r>
            <a:endParaRPr lang="en-CA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1447800"/>
            <a:ext cx="93853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96875" y="0"/>
            <a:ext cx="59055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0"/>
            <a:ext cx="5257800" cy="1295400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Yes/No Kitchen Catcher Stickers</a:t>
            </a:r>
            <a:endParaRPr lang="en-CA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 cstate="print"/>
          <a:srcRect t="1471"/>
          <a:stretch>
            <a:fillRect/>
          </a:stretch>
        </p:blipFill>
        <p:spPr bwMode="auto">
          <a:xfrm>
            <a:off x="-304800" y="1447800"/>
            <a:ext cx="9906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334000"/>
            <a:ext cx="91440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396875" y="0"/>
            <a:ext cx="59055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0"/>
            <a:ext cx="52578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Stomp it!</a:t>
            </a:r>
            <a:endParaRPr lang="en-CA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3" cstate="print"/>
          <a:srcRect t="6459" b="7359"/>
          <a:stretch>
            <a:fillRect/>
          </a:stretch>
        </p:blipFill>
        <p:spPr bwMode="auto">
          <a:xfrm>
            <a:off x="1989138" y="1295400"/>
            <a:ext cx="5326062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96875" y="0"/>
            <a:ext cx="59055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0"/>
            <a:ext cx="5257800" cy="1295400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Disposal Ban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Reminder Notice</a:t>
            </a:r>
            <a:endParaRPr lang="en-CA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 l="3499" t="2729" r="3456" b="2408"/>
          <a:stretch>
            <a:fillRect/>
          </a:stretch>
        </p:blipFill>
        <p:spPr bwMode="auto">
          <a:xfrm>
            <a:off x="4067944" y="260648"/>
            <a:ext cx="4752528" cy="6264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Profile the issue, top of mind</a:t>
            </a:r>
          </a:p>
          <a:p>
            <a:r>
              <a:rPr lang="en-US" dirty="0" smtClean="0"/>
              <a:t>Model desired </a:t>
            </a:r>
            <a:r>
              <a:rPr lang="en-US" dirty="0" err="1" smtClean="0"/>
              <a:t>behaviour</a:t>
            </a:r>
            <a:endParaRPr lang="en-US" dirty="0" smtClean="0"/>
          </a:p>
          <a:p>
            <a:r>
              <a:rPr lang="en-US" dirty="0" smtClean="0"/>
              <a:t>Start a conversation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-396875" y="0"/>
            <a:ext cx="59055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0"/>
            <a:ext cx="52578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Role of Advertising</a:t>
            </a:r>
            <a:endParaRPr lang="en-CA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0338" y="0"/>
            <a:ext cx="4884738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0"/>
            <a:ext cx="4767263" cy="69199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from website</a:t>
            </a:r>
          </a:p>
          <a:p>
            <a:r>
              <a:rPr lang="en-US" dirty="0" smtClean="0"/>
              <a:t>As is, or alter (EPS format)</a:t>
            </a:r>
          </a:p>
          <a:p>
            <a:r>
              <a:rPr lang="en-US" dirty="0" smtClean="0"/>
              <a:t>Hard copy on request</a:t>
            </a:r>
          </a:p>
          <a:p>
            <a:endParaRPr lang="en-US" dirty="0" smtClean="0"/>
          </a:p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-396875" y="0"/>
            <a:ext cx="59055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0"/>
            <a:ext cx="5334000" cy="1219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How can I get them…</a:t>
            </a:r>
            <a:endParaRPr lang="en-CA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46238"/>
            <a:ext cx="8229600" cy="4525962"/>
          </a:xfrm>
        </p:spPr>
        <p:txBody>
          <a:bodyPr/>
          <a:lstStyle/>
          <a:p>
            <a:r>
              <a:rPr lang="en-CA" smtClean="0"/>
              <a:t>People who haven’t been separating organics, need to start doing it</a:t>
            </a:r>
          </a:p>
          <a:p>
            <a:r>
              <a:rPr lang="en-CA" smtClean="0"/>
              <a:t>How can communications help?</a:t>
            </a:r>
          </a:p>
          <a:p>
            <a:r>
              <a:rPr lang="en-CA" smtClean="0"/>
              <a:t>If people just knew…</a:t>
            </a:r>
          </a:p>
          <a:p>
            <a:endParaRPr lang="en-CA" smtClean="0"/>
          </a:p>
          <a:p>
            <a:endParaRPr lang="en-CA" smtClean="0"/>
          </a:p>
          <a:p>
            <a:endParaRPr lang="en-US" smtClean="0"/>
          </a:p>
          <a:p>
            <a:endParaRPr lang="en-CA" smtClean="0"/>
          </a:p>
          <a:p>
            <a:endParaRPr lang="en-CA" smtClean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9530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0"/>
            <a:ext cx="5257800" cy="1295400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dirty="0">
                <a:solidFill>
                  <a:schemeClr val="bg1"/>
                </a:solidFill>
                <a:latin typeface="Calibri" pitchFamily="-72" charset="0"/>
              </a:rPr>
              <a:t>Behaviour change</a:t>
            </a:r>
            <a:endParaRPr lang="en-CA" sz="4100" dirty="0">
              <a:solidFill>
                <a:schemeClr val="bg1"/>
              </a:solidFill>
              <a:latin typeface="Calibri" pitchFamily="-7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To meet needs of the audiences you work with.</a:t>
            </a:r>
          </a:p>
          <a:p>
            <a:r>
              <a:rPr lang="en-US" dirty="0" smtClean="0"/>
              <a:t>What’s missing?</a:t>
            </a:r>
          </a:p>
          <a:p>
            <a:r>
              <a:rPr lang="en-US" dirty="0" smtClean="0"/>
              <a:t>What needs altering?</a:t>
            </a:r>
          </a:p>
          <a:p>
            <a:r>
              <a:rPr lang="en-US" dirty="0" smtClean="0"/>
              <a:t>What should be dropped?</a:t>
            </a:r>
          </a:p>
          <a:p>
            <a:r>
              <a:rPr lang="en-US" dirty="0" smtClean="0"/>
              <a:t>What’s most important?</a:t>
            </a:r>
          </a:p>
        </p:txBody>
      </p:sp>
      <p:sp>
        <p:nvSpPr>
          <p:cNvPr id="4" name="Rectangle 3"/>
          <p:cNvSpPr/>
          <p:nvPr/>
        </p:nvSpPr>
        <p:spPr>
          <a:xfrm>
            <a:off x="-396875" y="0"/>
            <a:ext cx="59055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371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5257800" cy="1143000"/>
          </a:xfrm>
        </p:spPr>
        <p:txBody>
          <a:bodyPr/>
          <a:lstStyle/>
          <a:p>
            <a:pPr algn="l"/>
            <a:r>
              <a:rPr lang="en-US" smtClean="0">
                <a:solidFill>
                  <a:schemeClr val="bg1"/>
                </a:solidFill>
              </a:rPr>
              <a:t>Discussion today</a:t>
            </a:r>
            <a:endParaRPr lang="en-CA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Space and access</a:t>
            </a:r>
          </a:p>
          <a:p>
            <a:r>
              <a:rPr lang="en-US" smtClean="0"/>
              <a:t>Dark, uninviting or unsafe recycling rooms</a:t>
            </a:r>
          </a:p>
          <a:p>
            <a:r>
              <a:rPr lang="en-US" smtClean="0"/>
              <a:t>Disconnected tenants</a:t>
            </a:r>
          </a:p>
          <a:p>
            <a:r>
              <a:rPr lang="en-US" smtClean="0"/>
              <a:t>Poor and inflexible contracts that don’t meet recycling needs adequately</a:t>
            </a:r>
          </a:p>
          <a:p>
            <a:r>
              <a:rPr lang="en-US" smtClean="0"/>
              <a:t>Lack of enough bins to collect recycling, combined with too infrequent collection</a:t>
            </a:r>
            <a:endParaRPr lang="en-CA" smtClean="0"/>
          </a:p>
        </p:txBody>
      </p:sp>
      <p:sp>
        <p:nvSpPr>
          <p:cNvPr id="4" name="Rectangle 3"/>
          <p:cNvSpPr/>
          <p:nvPr/>
        </p:nvSpPr>
        <p:spPr>
          <a:xfrm>
            <a:off x="-396875" y="0"/>
            <a:ext cx="6035675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5867400" cy="13716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Communications</a:t>
            </a:r>
            <a:r>
              <a:rPr lang="en-US" sz="4000" i="1" dirty="0" smtClean="0">
                <a:solidFill>
                  <a:schemeClr val="bg1"/>
                </a:solidFill>
              </a:rPr>
              <a:t> can’t</a:t>
            </a:r>
            <a:r>
              <a:rPr lang="en-US" sz="4000" dirty="0" smtClean="0">
                <a:solidFill>
                  <a:schemeClr val="bg1"/>
                </a:solidFill>
              </a:rPr>
              <a:t> solve</a:t>
            </a:r>
            <a:endParaRPr lang="en-CA" sz="4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 smtClean="0"/>
              <a:t>I’m the only one who cares</a:t>
            </a:r>
          </a:p>
          <a:p>
            <a:r>
              <a:rPr lang="en-US" dirty="0" smtClean="0"/>
              <a:t>I don’t see others doing it</a:t>
            </a:r>
          </a:p>
          <a:p>
            <a:r>
              <a:rPr lang="en-US" dirty="0" smtClean="0"/>
              <a:t>Autopilot habit</a:t>
            </a:r>
          </a:p>
          <a:p>
            <a:r>
              <a:rPr lang="en-US" dirty="0" smtClean="0"/>
              <a:t>I don’t know how </a:t>
            </a:r>
            <a:endParaRPr lang="en-CA" dirty="0" smtClean="0"/>
          </a:p>
        </p:txBody>
      </p:sp>
      <p:sp>
        <p:nvSpPr>
          <p:cNvPr id="4" name="Rectangle 3"/>
          <p:cNvSpPr/>
          <p:nvPr/>
        </p:nvSpPr>
        <p:spPr>
          <a:xfrm>
            <a:off x="-396875" y="0"/>
            <a:ext cx="7417147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068" name="Title 1"/>
          <p:cNvSpPr>
            <a:spLocks noGrp="1"/>
          </p:cNvSpPr>
          <p:nvPr>
            <p:ph type="title" idx="4294967295"/>
          </p:nvPr>
        </p:nvSpPr>
        <p:spPr>
          <a:xfrm>
            <a:off x="76200" y="-76200"/>
            <a:ext cx="6944072" cy="13716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Communications</a:t>
            </a:r>
            <a:r>
              <a:rPr lang="en-US" sz="4000" i="1" dirty="0" smtClean="0">
                <a:solidFill>
                  <a:schemeClr val="bg1"/>
                </a:solidFill>
              </a:rPr>
              <a:t> can</a:t>
            </a:r>
            <a:r>
              <a:rPr lang="en-US" sz="4000" dirty="0" smtClean="0">
                <a:solidFill>
                  <a:schemeClr val="bg1"/>
                </a:solidFill>
              </a:rPr>
              <a:t> address barriers to behaviour change</a:t>
            </a:r>
            <a:endParaRPr lang="en-CA" sz="4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334000"/>
            <a:ext cx="91440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333375" y="1600200"/>
            <a:ext cx="8458200" cy="5029200"/>
          </a:xfrm>
        </p:spPr>
        <p:txBody>
          <a:bodyPr/>
          <a:lstStyle/>
          <a:p>
            <a:pPr>
              <a:buFont typeface="Arial" pitchFamily="-72" charset="0"/>
              <a:buNone/>
            </a:pPr>
            <a:r>
              <a:rPr lang="en-US" smtClean="0"/>
              <a:t>Why Canadians don’t act more sustainably…</a:t>
            </a:r>
          </a:p>
          <a:p>
            <a:pPr>
              <a:buFontTx/>
              <a:buNone/>
            </a:pPr>
            <a:endParaRPr lang="en-US" smtClean="0"/>
          </a:p>
          <a:p>
            <a:endParaRPr lang="en-CA" smtClean="0"/>
          </a:p>
        </p:txBody>
      </p:sp>
      <p:graphicFrame>
        <p:nvGraphicFramePr>
          <p:cNvPr id="29724" name="Group 1052"/>
          <p:cNvGraphicFramePr>
            <a:graphicFrameLocks noGrp="1"/>
          </p:cNvGraphicFramePr>
          <p:nvPr/>
        </p:nvGraphicFramePr>
        <p:xfrm>
          <a:off x="381000" y="2564904"/>
          <a:ext cx="8534400" cy="3503613"/>
        </p:xfrm>
        <a:graphic>
          <a:graphicData uri="http://schemas.openxmlformats.org/drawingml/2006/table">
            <a:tbl>
              <a:tblPr/>
              <a:tblGrid>
                <a:gridCol w="2665413"/>
                <a:gridCol w="2665412"/>
                <a:gridCol w="3203575"/>
              </a:tblGrid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marL="118820" marR="118820" marT="59410" marB="594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Canadians</a:t>
                      </a:r>
                      <a:endParaRPr kumimoji="0" lang="en-CA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marL="118820" marR="118820" marT="59410" marB="594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marL="118820" marR="118820" marT="59410" marB="594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Costs too much</a:t>
                      </a:r>
                      <a:endParaRPr kumimoji="0" lang="en-CA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marL="118820" marR="118820" marT="59410" marB="594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43%</a:t>
                      </a:r>
                      <a:endParaRPr kumimoji="0" lang="en-CA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marL="118820" marR="118820" marT="59410" marB="594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marL="118820" marR="118820" marT="59410" marB="594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187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Poorly designed cities and work places</a:t>
                      </a:r>
                      <a:endParaRPr kumimoji="0" lang="en-CA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marL="118820" marR="118820" marT="59410" marB="594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marL="118820" marR="118820" marT="59410" marB="594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marL="118820" marR="118820" marT="59410" marB="594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327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Not really concerned</a:t>
                      </a:r>
                      <a:endParaRPr kumimoji="0" lang="en-CA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marL="118820" marR="118820" marT="59410" marB="594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31%</a:t>
                      </a:r>
                      <a:endParaRPr kumimoji="0" lang="en-CA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marL="118820" marR="118820" marT="59410" marB="594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marL="118820" marR="118820" marT="59410" marB="594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-396875" y="0"/>
            <a:ext cx="59055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0"/>
            <a:ext cx="52578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Me vs. Others</a:t>
            </a:r>
            <a:endParaRPr lang="en-CA" sz="4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334000"/>
            <a:ext cx="91440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211" name="Content Placeholder 2"/>
          <p:cNvSpPr>
            <a:spLocks noGrp="1"/>
          </p:cNvSpPr>
          <p:nvPr>
            <p:ph idx="4294967295"/>
          </p:nvPr>
        </p:nvSpPr>
        <p:spPr>
          <a:xfrm>
            <a:off x="333375" y="1600200"/>
            <a:ext cx="8458200" cy="5029200"/>
          </a:xfrm>
        </p:spPr>
        <p:txBody>
          <a:bodyPr/>
          <a:lstStyle/>
          <a:p>
            <a:pPr>
              <a:buFont typeface="Arial" pitchFamily="-72" charset="0"/>
              <a:buNone/>
            </a:pPr>
            <a:r>
              <a:rPr lang="en-US" smtClean="0"/>
              <a:t>Why Canadians/you personally don’t act more sustainably…</a:t>
            </a:r>
          </a:p>
          <a:p>
            <a:pPr>
              <a:buFontTx/>
              <a:buNone/>
            </a:pPr>
            <a:endParaRPr lang="en-US" smtClean="0"/>
          </a:p>
          <a:p>
            <a:endParaRPr lang="en-CA" smtClean="0"/>
          </a:p>
        </p:txBody>
      </p:sp>
      <p:graphicFrame>
        <p:nvGraphicFramePr>
          <p:cNvPr id="94212" name="Group 4"/>
          <p:cNvGraphicFramePr>
            <a:graphicFrameLocks noGrp="1"/>
          </p:cNvGraphicFramePr>
          <p:nvPr/>
        </p:nvGraphicFramePr>
        <p:xfrm>
          <a:off x="381000" y="2895600"/>
          <a:ext cx="8229600" cy="3503613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marL="118820" marR="118820" marT="59410" marB="594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Canadians</a:t>
                      </a:r>
                      <a:endParaRPr kumimoji="0" lang="en-CA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marL="118820" marR="118820" marT="59410" marB="594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Me</a:t>
                      </a:r>
                      <a:endParaRPr kumimoji="0" lang="en-CA" sz="2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marL="118820" marR="118820" marT="59410" marB="594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Costs too much</a:t>
                      </a:r>
                      <a:endParaRPr kumimoji="0" lang="en-CA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marL="118820" marR="118820" marT="59410" marB="594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43%</a:t>
                      </a:r>
                      <a:endParaRPr kumimoji="0" lang="en-CA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marL="118820" marR="118820" marT="59410" marB="594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marL="118820" marR="118820" marT="59410" marB="594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187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Poorly designed cities and work places</a:t>
                      </a:r>
                      <a:endParaRPr kumimoji="0" lang="en-CA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marL="118820" marR="118820" marT="59410" marB="594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marL="118820" marR="118820" marT="59410" marB="594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37%</a:t>
                      </a:r>
                      <a:endParaRPr kumimoji="0" lang="en-CA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marL="118820" marR="118820" marT="59410" marB="594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327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Not really concerned</a:t>
                      </a:r>
                      <a:endParaRPr kumimoji="0" lang="en-CA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marL="118820" marR="118820" marT="59410" marB="594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31%</a:t>
                      </a:r>
                      <a:endParaRPr kumimoji="0" lang="en-CA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marL="118820" marR="118820" marT="59410" marB="594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7%</a:t>
                      </a:r>
                      <a:endParaRPr kumimoji="0" lang="en-CA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marL="118820" marR="118820" marT="59410" marB="594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-396875" y="0"/>
            <a:ext cx="59055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0"/>
            <a:ext cx="52578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 vs. Others</a:t>
            </a:r>
            <a:endParaRPr lang="en-CA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 smtClean="0"/>
              <a:t>I’m the only one who cares</a:t>
            </a:r>
          </a:p>
          <a:p>
            <a:r>
              <a:rPr lang="en-US" dirty="0" smtClean="0"/>
              <a:t>I don’t see others doing it</a:t>
            </a:r>
          </a:p>
          <a:p>
            <a:r>
              <a:rPr lang="en-US" dirty="0" smtClean="0"/>
              <a:t>Autopilot habit</a:t>
            </a:r>
          </a:p>
          <a:p>
            <a:r>
              <a:rPr lang="en-US" dirty="0" smtClean="0"/>
              <a:t>I don’t know how </a:t>
            </a:r>
            <a:endParaRPr lang="en-CA" dirty="0" smtClean="0"/>
          </a:p>
        </p:txBody>
      </p:sp>
      <p:sp>
        <p:nvSpPr>
          <p:cNvPr id="4" name="Rectangle 3"/>
          <p:cNvSpPr/>
          <p:nvPr/>
        </p:nvSpPr>
        <p:spPr>
          <a:xfrm>
            <a:off x="-396875" y="0"/>
            <a:ext cx="6985099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116" name="Title 1"/>
          <p:cNvSpPr>
            <a:spLocks noGrp="1"/>
          </p:cNvSpPr>
          <p:nvPr>
            <p:ph type="title" idx="4294967295"/>
          </p:nvPr>
        </p:nvSpPr>
        <p:spPr>
          <a:xfrm>
            <a:off x="76200" y="-76200"/>
            <a:ext cx="6872064" cy="13716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Communications </a:t>
            </a:r>
            <a:r>
              <a:rPr lang="en-US" sz="4000" i="1" dirty="0" smtClean="0">
                <a:solidFill>
                  <a:schemeClr val="bg1"/>
                </a:solidFill>
              </a:rPr>
              <a:t>can</a:t>
            </a:r>
            <a:r>
              <a:rPr lang="en-US" sz="4000" dirty="0" smtClean="0">
                <a:solidFill>
                  <a:schemeClr val="bg1"/>
                </a:solidFill>
              </a:rPr>
              <a:t> address barriers to behaviour change</a:t>
            </a:r>
            <a:endParaRPr lang="en-CA" sz="4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mtClean="0"/>
              <a:t>Build community</a:t>
            </a:r>
          </a:p>
          <a:p>
            <a:r>
              <a:rPr lang="en-US" smtClean="0"/>
              <a:t>Model desired behaviour</a:t>
            </a:r>
          </a:p>
          <a:p>
            <a:r>
              <a:rPr lang="en-US" smtClean="0"/>
              <a:t>Make it simple</a:t>
            </a:r>
          </a:p>
          <a:p>
            <a:r>
              <a:rPr lang="en-US" smtClean="0"/>
              <a:t>And… </a:t>
            </a:r>
            <a:endParaRPr lang="en-CA" smtClean="0"/>
          </a:p>
        </p:txBody>
      </p:sp>
      <p:sp>
        <p:nvSpPr>
          <p:cNvPr id="4" name="Rectangle 3"/>
          <p:cNvSpPr/>
          <p:nvPr/>
        </p:nvSpPr>
        <p:spPr>
          <a:xfrm>
            <a:off x="-396875" y="0"/>
            <a:ext cx="6625059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64" name="Title 1"/>
          <p:cNvSpPr>
            <a:spLocks noGrp="1"/>
          </p:cNvSpPr>
          <p:nvPr>
            <p:ph type="title" idx="4294967295"/>
          </p:nvPr>
        </p:nvSpPr>
        <p:spPr>
          <a:xfrm>
            <a:off x="76200" y="-76200"/>
            <a:ext cx="6151984" cy="13716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Behaviour change: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Communications</a:t>
            </a:r>
            <a:r>
              <a:rPr lang="en-US" sz="4000" i="1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principles</a:t>
            </a:r>
            <a:endParaRPr lang="en-CA" sz="4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553</Words>
  <Application>Microsoft Office PowerPoint</Application>
  <PresentationFormat>On-screen Show (4:3)</PresentationFormat>
  <Paragraphs>139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Organics Disposal Ban  Workshop 2   Communications Discussion </vt:lpstr>
      <vt:lpstr>PowerPoint Presentation</vt:lpstr>
      <vt:lpstr>PowerPoint Presentation</vt:lpstr>
      <vt:lpstr>Communications can’t solve</vt:lpstr>
      <vt:lpstr>Communications can address barriers to behaviour change</vt:lpstr>
      <vt:lpstr>PowerPoint Presentation</vt:lpstr>
      <vt:lpstr>PowerPoint Presentation</vt:lpstr>
      <vt:lpstr>Communications can address barriers to behaviour change</vt:lpstr>
      <vt:lpstr>Behaviour change: Communications principles</vt:lpstr>
      <vt:lpstr>PowerPoint Presentation</vt:lpstr>
      <vt:lpstr>PowerPoint Presentation</vt:lpstr>
      <vt:lpstr>Pilot projects to improve recycling at our housing sites identified two consistent barriers.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 today</vt:lpstr>
    </vt:vector>
  </TitlesOfParts>
  <Company>Metro Vancouver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miwong</dc:creator>
  <cp:lastModifiedBy>Owner</cp:lastModifiedBy>
  <cp:revision>111</cp:revision>
  <dcterms:created xsi:type="dcterms:W3CDTF">2013-03-21T21:57:49Z</dcterms:created>
  <dcterms:modified xsi:type="dcterms:W3CDTF">2014-04-11T22:04:13Z</dcterms:modified>
</cp:coreProperties>
</file>