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06" r:id="rId5"/>
    <p:sldMasterId id="2147483718" r:id="rId6"/>
  </p:sldMasterIdLst>
  <p:notesMasterIdLst>
    <p:notesMasterId r:id="rId40"/>
  </p:notesMasterIdLst>
  <p:sldIdLst>
    <p:sldId id="257" r:id="rId7"/>
    <p:sldId id="258" r:id="rId8"/>
    <p:sldId id="276" r:id="rId9"/>
    <p:sldId id="277" r:id="rId10"/>
    <p:sldId id="274" r:id="rId11"/>
    <p:sldId id="264" r:id="rId12"/>
    <p:sldId id="259" r:id="rId13"/>
    <p:sldId id="262" r:id="rId14"/>
    <p:sldId id="275" r:id="rId15"/>
    <p:sldId id="261" r:id="rId16"/>
    <p:sldId id="263" r:id="rId17"/>
    <p:sldId id="269" r:id="rId18"/>
    <p:sldId id="266" r:id="rId19"/>
    <p:sldId id="271" r:id="rId20"/>
    <p:sldId id="26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Tipping Fee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8737151248164504E-3"/>
                  <c:y val="-2.4217964220553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r>
                      <a:rPr lang="en-US" smtClean="0"/>
                      <a:t>125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1991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1999</c:v>
                </c:pt>
                <c:pt idx="5">
                  <c:v>2001</c:v>
                </c:pt>
                <c:pt idx="6">
                  <c:v>2003</c:v>
                </c:pt>
                <c:pt idx="7">
                  <c:v>2005</c:v>
                </c:pt>
                <c:pt idx="8">
                  <c:v>2007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Sheet1!$B$2:$B$15</c:f>
              <c:numCache>
                <c:formatCode>"$"#,##0_);[Red]\("$"#,##0\)</c:formatCode>
                <c:ptCount val="14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65</c:v>
                </c:pt>
                <c:pt idx="4">
                  <c:v>75</c:v>
                </c:pt>
                <c:pt idx="5">
                  <c:v>90</c:v>
                </c:pt>
                <c:pt idx="6">
                  <c:v>95</c:v>
                </c:pt>
                <c:pt idx="7">
                  <c:v>95</c:v>
                </c:pt>
                <c:pt idx="8">
                  <c:v>95</c:v>
                </c:pt>
                <c:pt idx="9">
                  <c:v>105</c:v>
                </c:pt>
                <c:pt idx="10">
                  <c:v>107</c:v>
                </c:pt>
                <c:pt idx="11">
                  <c:v>110</c:v>
                </c:pt>
                <c:pt idx="12">
                  <c:v>115</c:v>
                </c:pt>
                <c:pt idx="13">
                  <c:v>120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5940328"/>
        <c:axId val="245944248"/>
        <c:axId val="0"/>
      </c:bar3DChart>
      <c:catAx>
        <c:axId val="24594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5944248"/>
        <c:crosses val="autoZero"/>
        <c:auto val="1"/>
        <c:lblAlgn val="ctr"/>
        <c:lblOffset val="100"/>
        <c:noMultiLvlLbl val="0"/>
      </c:catAx>
      <c:valAx>
        <c:axId val="245944248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245940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Sheet1!$A$1:$A$11</c:f>
              <c:strCache>
                <c:ptCount val="11"/>
                <c:pt idx="0">
                  <c:v>Dim'l Lumber</c:v>
                </c:pt>
                <c:pt idx="1">
                  <c:v>Composite Wood</c:v>
                </c:pt>
                <c:pt idx="2">
                  <c:v>Dim'l  Lumber Painted 5%</c:v>
                </c:pt>
                <c:pt idx="3">
                  <c:v>Pallets </c:v>
                </c:pt>
                <c:pt idx="4">
                  <c:v>Stumps</c:v>
                </c:pt>
                <c:pt idx="5">
                  <c:v>Branches,Green Waste</c:v>
                </c:pt>
                <c:pt idx="6">
                  <c:v>Bulky Items</c:v>
                </c:pt>
                <c:pt idx="7">
                  <c:v>Plastic </c:v>
                </c:pt>
                <c:pt idx="8">
                  <c:v>Metal</c:v>
                </c:pt>
                <c:pt idx="9">
                  <c:v>Flooring</c:v>
                </c:pt>
                <c:pt idx="10">
                  <c:v>MSW</c:v>
                </c:pt>
              </c:strCache>
            </c:strRef>
          </c:cat>
          <c:val>
            <c:numRef>
              <c:f>Sheet1!$B$1:$B$11</c:f>
              <c:numCache>
                <c:formatCode>0%</c:formatCode>
                <c:ptCount val="11"/>
                <c:pt idx="0">
                  <c:v>0.35</c:v>
                </c:pt>
                <c:pt idx="1">
                  <c:v>0.45</c:v>
                </c:pt>
                <c:pt idx="3">
                  <c:v>0.05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73256687984425"/>
          <c:y val="6.8202116412703809E-2"/>
          <c:w val="0.85753556040236756"/>
          <c:h val="0.90595070152444412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val>
            <c:numRef>
              <c:f>Sheet1!$A$2:$E$2</c:f>
              <c:numCache>
                <c:formatCode>#,##0</c:formatCode>
                <c:ptCount val="5"/>
                <c:pt idx="0">
                  <c:v>23500</c:v>
                </c:pt>
                <c:pt idx="1">
                  <c:v>20189</c:v>
                </c:pt>
                <c:pt idx="2">
                  <c:v>16348</c:v>
                </c:pt>
                <c:pt idx="3">
                  <c:v>16137</c:v>
                </c:pt>
                <c:pt idx="4">
                  <c:v>14898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42201280"/>
        <c:axId val="242201672"/>
      </c:barChart>
      <c:dateAx>
        <c:axId val="242201280"/>
        <c:scaling>
          <c:orientation val="minMax"/>
        </c:scaling>
        <c:delete val="1"/>
        <c:axPos val="b"/>
        <c:majorTickMark val="none"/>
        <c:minorTickMark val="none"/>
        <c:tickLblPos val="nextTo"/>
        <c:crossAx val="242201672"/>
        <c:crosses val="autoZero"/>
        <c:auto val="0"/>
        <c:lblOffset val="100"/>
        <c:baseTimeUnit val="days"/>
      </c:dateAx>
      <c:valAx>
        <c:axId val="24220167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1" baseline="0"/>
            </a:pPr>
            <a:endParaRPr lang="en-US"/>
          </a:p>
        </c:txPr>
        <c:crossAx val="242201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ED09B-8DCC-49CC-8AC8-8E7745193F30}" type="doc">
      <dgm:prSet loTypeId="urn:microsoft.com/office/officeart/2005/8/layout/target3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A4A4D4-E877-4F71-B30F-406E3BEDE7F0}">
      <dgm:prSet phldrT="[Text]"/>
      <dgm:spPr/>
      <dgm:t>
        <a:bodyPr/>
        <a:lstStyle/>
        <a:p>
          <a:r>
            <a:rPr lang="en-CA" dirty="0" smtClean="0"/>
            <a:t>WSML Regulation</a:t>
          </a:r>
          <a:endParaRPr lang="en-US" dirty="0"/>
        </a:p>
      </dgm:t>
    </dgm:pt>
    <dgm:pt modelId="{F311853F-740A-4259-BF92-07E9EBC853A4}" type="parTrans" cxnId="{71DE1F2E-D6A1-42AA-A09F-5CD8BA625ECC}">
      <dgm:prSet/>
      <dgm:spPr/>
      <dgm:t>
        <a:bodyPr/>
        <a:lstStyle/>
        <a:p>
          <a:endParaRPr lang="en-US"/>
        </a:p>
      </dgm:t>
    </dgm:pt>
    <dgm:pt modelId="{C2637F6D-4539-47BC-B942-4200A2500C3D}" type="sibTrans" cxnId="{71DE1F2E-D6A1-42AA-A09F-5CD8BA625ECC}">
      <dgm:prSet/>
      <dgm:spPr/>
      <dgm:t>
        <a:bodyPr/>
        <a:lstStyle/>
        <a:p>
          <a:endParaRPr lang="en-US"/>
        </a:p>
      </dgm:t>
    </dgm:pt>
    <dgm:pt modelId="{AB571595-C01E-444B-9F85-577BA06F58D3}">
      <dgm:prSet phldrT="[Text]"/>
      <dgm:spPr/>
      <dgm:t>
        <a:bodyPr/>
        <a:lstStyle/>
        <a:p>
          <a:r>
            <a:rPr lang="en-CA" dirty="0" smtClean="0"/>
            <a:t>Private Sector</a:t>
          </a:r>
          <a:endParaRPr lang="en-US" dirty="0"/>
        </a:p>
      </dgm:t>
    </dgm:pt>
    <dgm:pt modelId="{022A34D7-18BF-4536-AB68-548623158EFE}" type="parTrans" cxnId="{97FEABFA-F1BF-468A-8501-4FA7C84BDDD5}">
      <dgm:prSet/>
      <dgm:spPr/>
      <dgm:t>
        <a:bodyPr/>
        <a:lstStyle/>
        <a:p>
          <a:endParaRPr lang="en-US"/>
        </a:p>
      </dgm:t>
    </dgm:pt>
    <dgm:pt modelId="{318A4C4B-4DF0-462A-9C24-CB21C21418F6}" type="sibTrans" cxnId="{97FEABFA-F1BF-468A-8501-4FA7C84BDDD5}">
      <dgm:prSet/>
      <dgm:spPr/>
      <dgm:t>
        <a:bodyPr/>
        <a:lstStyle/>
        <a:p>
          <a:endParaRPr lang="en-US"/>
        </a:p>
      </dgm:t>
    </dgm:pt>
    <dgm:pt modelId="{C2F497D2-80BC-40E4-B967-A136F8D32421}">
      <dgm:prSet phldrT="[Text]"/>
      <dgm:spPr/>
      <dgm:t>
        <a:bodyPr/>
        <a:lstStyle/>
        <a:p>
          <a:r>
            <a:rPr lang="en-CA" dirty="0" smtClean="0"/>
            <a:t>Level Playing Field</a:t>
          </a:r>
          <a:endParaRPr lang="en-US" dirty="0"/>
        </a:p>
      </dgm:t>
    </dgm:pt>
    <dgm:pt modelId="{3D3AC7AF-CF8B-439A-B5B7-6A8A7B5EF5DC}" type="parTrans" cxnId="{5633C5FF-F0BF-4C70-88C9-99916C49F42F}">
      <dgm:prSet/>
      <dgm:spPr/>
      <dgm:t>
        <a:bodyPr/>
        <a:lstStyle/>
        <a:p>
          <a:endParaRPr lang="en-US"/>
        </a:p>
      </dgm:t>
    </dgm:pt>
    <dgm:pt modelId="{FFEE2F20-F61D-4D7A-B0B0-5F2F6B9F1CA5}" type="sibTrans" cxnId="{5633C5FF-F0BF-4C70-88C9-99916C49F42F}">
      <dgm:prSet/>
      <dgm:spPr/>
      <dgm:t>
        <a:bodyPr/>
        <a:lstStyle/>
        <a:p>
          <a:endParaRPr lang="en-US"/>
        </a:p>
      </dgm:t>
    </dgm:pt>
    <dgm:pt modelId="{1CCD814B-206C-405C-8435-AAA8697A1301}">
      <dgm:prSet phldrT="[Text]"/>
      <dgm:spPr/>
      <dgm:t>
        <a:bodyPr/>
        <a:lstStyle/>
        <a:p>
          <a:r>
            <a:rPr lang="en-CA" dirty="0" smtClean="0"/>
            <a:t>Disposal  Bans</a:t>
          </a:r>
          <a:endParaRPr lang="en-US" dirty="0"/>
        </a:p>
      </dgm:t>
    </dgm:pt>
    <dgm:pt modelId="{70576338-1E11-4A27-A041-E1276100666C}" type="parTrans" cxnId="{D3A898C6-372A-40B5-BC5A-50ABDED43732}">
      <dgm:prSet/>
      <dgm:spPr/>
      <dgm:t>
        <a:bodyPr/>
        <a:lstStyle/>
        <a:p>
          <a:endParaRPr lang="en-US"/>
        </a:p>
      </dgm:t>
    </dgm:pt>
    <dgm:pt modelId="{7B268903-9F25-47C8-AA35-88095F0A6798}" type="sibTrans" cxnId="{D3A898C6-372A-40B5-BC5A-50ABDED43732}">
      <dgm:prSet/>
      <dgm:spPr/>
      <dgm:t>
        <a:bodyPr/>
        <a:lstStyle/>
        <a:p>
          <a:endParaRPr lang="en-US"/>
        </a:p>
      </dgm:t>
    </dgm:pt>
    <dgm:pt modelId="{97B07493-B64F-46B7-8A8F-B59B4D82712C}">
      <dgm:prSet phldrT="[Text]"/>
      <dgm:spPr/>
      <dgm:t>
        <a:bodyPr/>
        <a:lstStyle/>
        <a:p>
          <a:r>
            <a:rPr lang="en-CA" dirty="0" smtClean="0"/>
            <a:t>Commercial Organics</a:t>
          </a:r>
          <a:endParaRPr lang="en-US" dirty="0"/>
        </a:p>
      </dgm:t>
    </dgm:pt>
    <dgm:pt modelId="{79D0186A-7EEC-49B7-9D10-6C6E79F09DC1}" type="parTrans" cxnId="{18737ED9-C6AE-4267-A2EE-47D1873AEC85}">
      <dgm:prSet/>
      <dgm:spPr/>
      <dgm:t>
        <a:bodyPr/>
        <a:lstStyle/>
        <a:p>
          <a:endParaRPr lang="en-US"/>
        </a:p>
      </dgm:t>
    </dgm:pt>
    <dgm:pt modelId="{6781350D-6991-4E92-99B9-E2E727D7BD3C}" type="sibTrans" cxnId="{18737ED9-C6AE-4267-A2EE-47D1873AEC85}">
      <dgm:prSet/>
      <dgm:spPr/>
      <dgm:t>
        <a:bodyPr/>
        <a:lstStyle/>
        <a:p>
          <a:endParaRPr lang="en-US"/>
        </a:p>
      </dgm:t>
    </dgm:pt>
    <dgm:pt modelId="{C0D4FE1B-B90F-4190-89E4-4C54E3F15172}">
      <dgm:prSet phldrT="[Text]"/>
      <dgm:spPr/>
      <dgm:t>
        <a:bodyPr/>
        <a:lstStyle/>
        <a:p>
          <a:r>
            <a:rPr lang="en-CA" dirty="0" smtClean="0"/>
            <a:t>C/D Waste</a:t>
          </a:r>
          <a:endParaRPr lang="en-US" dirty="0"/>
        </a:p>
      </dgm:t>
    </dgm:pt>
    <dgm:pt modelId="{AD1E12D7-534B-4D8F-BDD7-89E74C0B9110}" type="parTrans" cxnId="{D6A41CF3-D08B-44D0-ACE5-75209E6EAE45}">
      <dgm:prSet/>
      <dgm:spPr/>
      <dgm:t>
        <a:bodyPr/>
        <a:lstStyle/>
        <a:p>
          <a:endParaRPr lang="en-US"/>
        </a:p>
      </dgm:t>
    </dgm:pt>
    <dgm:pt modelId="{CF1D0C3D-1438-4806-AF24-5B9248E0AA41}" type="sibTrans" cxnId="{D6A41CF3-D08B-44D0-ACE5-75209E6EAE45}">
      <dgm:prSet/>
      <dgm:spPr/>
      <dgm:t>
        <a:bodyPr/>
        <a:lstStyle/>
        <a:p>
          <a:endParaRPr lang="en-US"/>
        </a:p>
      </dgm:t>
    </dgm:pt>
    <dgm:pt modelId="{D77A7AC5-4BA3-4CBC-8B83-6FA2B5CA68B1}">
      <dgm:prSet phldrT="[Text]"/>
      <dgm:spPr/>
      <dgm:t>
        <a:bodyPr/>
        <a:lstStyle/>
        <a:p>
          <a:r>
            <a:rPr lang="en-CA" dirty="0" smtClean="0"/>
            <a:t>SF Organics Collection</a:t>
          </a:r>
          <a:endParaRPr lang="en-US" dirty="0"/>
        </a:p>
      </dgm:t>
    </dgm:pt>
    <dgm:pt modelId="{7F00FEB5-D2C0-4D2F-A5D8-58F7DFB5D01C}" type="parTrans" cxnId="{5F894974-FA9A-429D-B434-ECF734D3A319}">
      <dgm:prSet/>
      <dgm:spPr/>
      <dgm:t>
        <a:bodyPr/>
        <a:lstStyle/>
        <a:p>
          <a:endParaRPr lang="en-US"/>
        </a:p>
      </dgm:t>
    </dgm:pt>
    <dgm:pt modelId="{A967B053-6018-4AF7-BC8C-A1D0532F3421}" type="sibTrans" cxnId="{5F894974-FA9A-429D-B434-ECF734D3A319}">
      <dgm:prSet/>
      <dgm:spPr/>
      <dgm:t>
        <a:bodyPr/>
        <a:lstStyle/>
        <a:p>
          <a:endParaRPr lang="en-US"/>
        </a:p>
      </dgm:t>
    </dgm:pt>
    <dgm:pt modelId="{8689BF3F-AD3C-41C9-9B55-B0E17E6A58C0}">
      <dgm:prSet phldrT="[Text]"/>
      <dgm:spPr/>
      <dgm:t>
        <a:bodyPr/>
        <a:lstStyle/>
        <a:p>
          <a:r>
            <a:rPr lang="en-CA" dirty="0" smtClean="0"/>
            <a:t>Pilot Study</a:t>
          </a:r>
          <a:endParaRPr lang="en-US" dirty="0"/>
        </a:p>
      </dgm:t>
    </dgm:pt>
    <dgm:pt modelId="{507EA855-A325-45A6-98EE-2393FD599CC8}" type="parTrans" cxnId="{A28CE965-277A-4DBE-8B06-96FAAB93A68A}">
      <dgm:prSet/>
      <dgm:spPr/>
      <dgm:t>
        <a:bodyPr/>
        <a:lstStyle/>
        <a:p>
          <a:endParaRPr lang="en-US"/>
        </a:p>
      </dgm:t>
    </dgm:pt>
    <dgm:pt modelId="{ADAAE5C4-4AF3-4340-BC2A-232433CF2169}" type="sibTrans" cxnId="{A28CE965-277A-4DBE-8B06-96FAAB93A68A}">
      <dgm:prSet/>
      <dgm:spPr/>
      <dgm:t>
        <a:bodyPr/>
        <a:lstStyle/>
        <a:p>
          <a:endParaRPr lang="en-US"/>
        </a:p>
      </dgm:t>
    </dgm:pt>
    <dgm:pt modelId="{BA64F8A5-1D12-4D65-AE7D-7FC7F764D901}">
      <dgm:prSet phldrT="[Text]"/>
      <dgm:spPr/>
      <dgm:t>
        <a:bodyPr/>
        <a:lstStyle/>
        <a:p>
          <a:r>
            <a:rPr lang="en-CA" dirty="0" smtClean="0"/>
            <a:t>Full Scale</a:t>
          </a:r>
          <a:endParaRPr lang="en-US" dirty="0"/>
        </a:p>
      </dgm:t>
    </dgm:pt>
    <dgm:pt modelId="{EAF90510-9088-41A4-B729-65394298BB3A}" type="parTrans" cxnId="{07F3D1BA-E8FF-47DA-B606-66AA26C35E4E}">
      <dgm:prSet/>
      <dgm:spPr/>
      <dgm:t>
        <a:bodyPr/>
        <a:lstStyle/>
        <a:p>
          <a:endParaRPr lang="en-US"/>
        </a:p>
      </dgm:t>
    </dgm:pt>
    <dgm:pt modelId="{AFBD2ED2-1A78-4001-83ED-E7D935B94EE1}" type="sibTrans" cxnId="{07F3D1BA-E8FF-47DA-B606-66AA26C35E4E}">
      <dgm:prSet/>
      <dgm:spPr/>
      <dgm:t>
        <a:bodyPr/>
        <a:lstStyle/>
        <a:p>
          <a:endParaRPr lang="en-US"/>
        </a:p>
      </dgm:t>
    </dgm:pt>
    <dgm:pt modelId="{55E17C35-AC28-441F-8C4D-3632A9E356C1}" type="pres">
      <dgm:prSet presAssocID="{29FED09B-8DCC-49CC-8AC8-8E7745193F3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FFC15-533A-4162-9123-D3D8C553CF07}" type="pres">
      <dgm:prSet presAssocID="{FFA4A4D4-E877-4F71-B30F-406E3BEDE7F0}" presName="circle1" presStyleLbl="node1" presStyleIdx="0" presStyleCnt="3"/>
      <dgm:spPr/>
      <dgm:t>
        <a:bodyPr/>
        <a:lstStyle/>
        <a:p>
          <a:endParaRPr lang="en-US"/>
        </a:p>
      </dgm:t>
    </dgm:pt>
    <dgm:pt modelId="{2BA4E1D1-7224-4F9E-8EBB-57F4DCB45287}" type="pres">
      <dgm:prSet presAssocID="{FFA4A4D4-E877-4F71-B30F-406E3BEDE7F0}" presName="space" presStyleCnt="0"/>
      <dgm:spPr/>
      <dgm:t>
        <a:bodyPr/>
        <a:lstStyle/>
        <a:p>
          <a:endParaRPr lang="en-US"/>
        </a:p>
      </dgm:t>
    </dgm:pt>
    <dgm:pt modelId="{A05B4AA6-2CA7-4DA4-A695-A559F7D84120}" type="pres">
      <dgm:prSet presAssocID="{FFA4A4D4-E877-4F71-B30F-406E3BEDE7F0}" presName="rect1" presStyleLbl="alignAcc1" presStyleIdx="0" presStyleCnt="3"/>
      <dgm:spPr/>
      <dgm:t>
        <a:bodyPr/>
        <a:lstStyle/>
        <a:p>
          <a:endParaRPr lang="en-US"/>
        </a:p>
      </dgm:t>
    </dgm:pt>
    <dgm:pt modelId="{4B0A80ED-986E-428B-A5F1-048D3B994AF9}" type="pres">
      <dgm:prSet presAssocID="{1CCD814B-206C-405C-8435-AAA8697A1301}" presName="vertSpace2" presStyleLbl="node1" presStyleIdx="0" presStyleCnt="3"/>
      <dgm:spPr/>
      <dgm:t>
        <a:bodyPr/>
        <a:lstStyle/>
        <a:p>
          <a:endParaRPr lang="en-US"/>
        </a:p>
      </dgm:t>
    </dgm:pt>
    <dgm:pt modelId="{5C7A8C26-78B2-4D06-9BC1-2F8973EFC567}" type="pres">
      <dgm:prSet presAssocID="{1CCD814B-206C-405C-8435-AAA8697A1301}" presName="circle2" presStyleLbl="node1" presStyleIdx="1" presStyleCnt="3"/>
      <dgm:spPr/>
      <dgm:t>
        <a:bodyPr/>
        <a:lstStyle/>
        <a:p>
          <a:endParaRPr lang="en-US"/>
        </a:p>
      </dgm:t>
    </dgm:pt>
    <dgm:pt modelId="{04B5844A-0E6F-4BA6-B544-D9CFD4068555}" type="pres">
      <dgm:prSet presAssocID="{1CCD814B-206C-405C-8435-AAA8697A1301}" presName="rect2" presStyleLbl="alignAcc1" presStyleIdx="1" presStyleCnt="3" custLinFactNeighborX="0" custLinFactNeighborY="947"/>
      <dgm:spPr/>
      <dgm:t>
        <a:bodyPr/>
        <a:lstStyle/>
        <a:p>
          <a:endParaRPr lang="en-US"/>
        </a:p>
      </dgm:t>
    </dgm:pt>
    <dgm:pt modelId="{26D3FB2E-092F-4C61-A4DB-EC3D76C40E3E}" type="pres">
      <dgm:prSet presAssocID="{D77A7AC5-4BA3-4CBC-8B83-6FA2B5CA68B1}" presName="vertSpace3" presStyleLbl="node1" presStyleIdx="1" presStyleCnt="3"/>
      <dgm:spPr/>
      <dgm:t>
        <a:bodyPr/>
        <a:lstStyle/>
        <a:p>
          <a:endParaRPr lang="en-US"/>
        </a:p>
      </dgm:t>
    </dgm:pt>
    <dgm:pt modelId="{D56FCE08-DDC0-4D32-8F48-7BBDC957EC37}" type="pres">
      <dgm:prSet presAssocID="{D77A7AC5-4BA3-4CBC-8B83-6FA2B5CA68B1}" presName="circle3" presStyleLbl="node1" presStyleIdx="2" presStyleCnt="3"/>
      <dgm:spPr/>
      <dgm:t>
        <a:bodyPr/>
        <a:lstStyle/>
        <a:p>
          <a:endParaRPr lang="en-US"/>
        </a:p>
      </dgm:t>
    </dgm:pt>
    <dgm:pt modelId="{3617B0D8-4919-4D3E-8A6F-4BCD65F615C1}" type="pres">
      <dgm:prSet presAssocID="{D77A7AC5-4BA3-4CBC-8B83-6FA2B5CA68B1}" presName="rect3" presStyleLbl="alignAcc1" presStyleIdx="2" presStyleCnt="3"/>
      <dgm:spPr/>
      <dgm:t>
        <a:bodyPr/>
        <a:lstStyle/>
        <a:p>
          <a:endParaRPr lang="en-US"/>
        </a:p>
      </dgm:t>
    </dgm:pt>
    <dgm:pt modelId="{931F90B3-4267-4BD2-A8DA-BE3C6077DA60}" type="pres">
      <dgm:prSet presAssocID="{FFA4A4D4-E877-4F71-B30F-406E3BEDE7F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98CA9-1411-4C29-B9FD-5105F50A5DC9}" type="pres">
      <dgm:prSet presAssocID="{FFA4A4D4-E877-4F71-B30F-406E3BEDE7F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E3D05-DCB6-477F-9B9B-6A6EF6860BC6}" type="pres">
      <dgm:prSet presAssocID="{1CCD814B-206C-405C-8435-AAA8697A130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CF651-6751-4E44-A086-D89C319EB918}" type="pres">
      <dgm:prSet presAssocID="{1CCD814B-206C-405C-8435-AAA8697A130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6EB68-8A56-4173-BAD7-840E04EB932D}" type="pres">
      <dgm:prSet presAssocID="{D77A7AC5-4BA3-4CBC-8B83-6FA2B5CA68B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6C657-3A4B-4121-A709-276F6B985190}" type="pres">
      <dgm:prSet presAssocID="{D77A7AC5-4BA3-4CBC-8B83-6FA2B5CA68B1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39618-E056-47E3-BF23-2751D9D52440}" type="presOf" srcId="{FFA4A4D4-E877-4F71-B30F-406E3BEDE7F0}" destId="{931F90B3-4267-4BD2-A8DA-BE3C6077DA60}" srcOrd="1" destOrd="0" presId="urn:microsoft.com/office/officeart/2005/8/layout/target3"/>
    <dgm:cxn modelId="{9E51694D-A656-4CD4-A26A-EBED187F07AD}" type="presOf" srcId="{1CCD814B-206C-405C-8435-AAA8697A1301}" destId="{04B5844A-0E6F-4BA6-B544-D9CFD4068555}" srcOrd="0" destOrd="0" presId="urn:microsoft.com/office/officeart/2005/8/layout/target3"/>
    <dgm:cxn modelId="{64ECCDB6-5732-4BAE-A416-CCB5CDC1A2AC}" type="presOf" srcId="{BA64F8A5-1D12-4D65-AE7D-7FC7F764D901}" destId="{E966C657-3A4B-4121-A709-276F6B985190}" srcOrd="0" destOrd="1" presId="urn:microsoft.com/office/officeart/2005/8/layout/target3"/>
    <dgm:cxn modelId="{6285157F-1ABD-4DAF-B507-62E694AD886D}" type="presOf" srcId="{FFA4A4D4-E877-4F71-B30F-406E3BEDE7F0}" destId="{A05B4AA6-2CA7-4DA4-A695-A559F7D84120}" srcOrd="0" destOrd="0" presId="urn:microsoft.com/office/officeart/2005/8/layout/target3"/>
    <dgm:cxn modelId="{B731FD66-91EE-4B9A-88AC-D424E81D8D13}" type="presOf" srcId="{C2F497D2-80BC-40E4-B967-A136F8D32421}" destId="{9EF98CA9-1411-4C29-B9FD-5105F50A5DC9}" srcOrd="0" destOrd="1" presId="urn:microsoft.com/office/officeart/2005/8/layout/target3"/>
    <dgm:cxn modelId="{BF641ECE-85ED-414F-831F-7CAC3F1A653F}" type="presOf" srcId="{D77A7AC5-4BA3-4CBC-8B83-6FA2B5CA68B1}" destId="{3BA6EB68-8A56-4173-BAD7-840E04EB932D}" srcOrd="1" destOrd="0" presId="urn:microsoft.com/office/officeart/2005/8/layout/target3"/>
    <dgm:cxn modelId="{58AEF475-B7E9-4638-A8EE-8E1358621651}" type="presOf" srcId="{1CCD814B-206C-405C-8435-AAA8697A1301}" destId="{1C5E3D05-DCB6-477F-9B9B-6A6EF6860BC6}" srcOrd="1" destOrd="0" presId="urn:microsoft.com/office/officeart/2005/8/layout/target3"/>
    <dgm:cxn modelId="{71DE1F2E-D6A1-42AA-A09F-5CD8BA625ECC}" srcId="{29FED09B-8DCC-49CC-8AC8-8E7745193F30}" destId="{FFA4A4D4-E877-4F71-B30F-406E3BEDE7F0}" srcOrd="0" destOrd="0" parTransId="{F311853F-740A-4259-BF92-07E9EBC853A4}" sibTransId="{C2637F6D-4539-47BC-B942-4200A2500C3D}"/>
    <dgm:cxn modelId="{5F894974-FA9A-429D-B434-ECF734D3A319}" srcId="{29FED09B-8DCC-49CC-8AC8-8E7745193F30}" destId="{D77A7AC5-4BA3-4CBC-8B83-6FA2B5CA68B1}" srcOrd="2" destOrd="0" parTransId="{7F00FEB5-D2C0-4D2F-A5D8-58F7DFB5D01C}" sibTransId="{A967B053-6018-4AF7-BC8C-A1D0532F3421}"/>
    <dgm:cxn modelId="{A80F8262-0F71-4ABF-8C13-B9701F7239E4}" type="presOf" srcId="{97B07493-B64F-46B7-8A8F-B59B4D82712C}" destId="{396CF651-6751-4E44-A086-D89C319EB918}" srcOrd="0" destOrd="0" presId="urn:microsoft.com/office/officeart/2005/8/layout/target3"/>
    <dgm:cxn modelId="{97FEABFA-F1BF-468A-8501-4FA7C84BDDD5}" srcId="{FFA4A4D4-E877-4F71-B30F-406E3BEDE7F0}" destId="{AB571595-C01E-444B-9F85-577BA06F58D3}" srcOrd="0" destOrd="0" parTransId="{022A34D7-18BF-4536-AB68-548623158EFE}" sibTransId="{318A4C4B-4DF0-462A-9C24-CB21C21418F6}"/>
    <dgm:cxn modelId="{A28CE965-277A-4DBE-8B06-96FAAB93A68A}" srcId="{D77A7AC5-4BA3-4CBC-8B83-6FA2B5CA68B1}" destId="{8689BF3F-AD3C-41C9-9B55-B0E17E6A58C0}" srcOrd="0" destOrd="0" parTransId="{507EA855-A325-45A6-98EE-2393FD599CC8}" sibTransId="{ADAAE5C4-4AF3-4340-BC2A-232433CF2169}"/>
    <dgm:cxn modelId="{18737ED9-C6AE-4267-A2EE-47D1873AEC85}" srcId="{1CCD814B-206C-405C-8435-AAA8697A1301}" destId="{97B07493-B64F-46B7-8A8F-B59B4D82712C}" srcOrd="0" destOrd="0" parTransId="{79D0186A-7EEC-49B7-9D10-6C6E79F09DC1}" sibTransId="{6781350D-6991-4E92-99B9-E2E727D7BD3C}"/>
    <dgm:cxn modelId="{49BEF677-6746-485B-8A1C-421D0CB9593E}" type="presOf" srcId="{D77A7AC5-4BA3-4CBC-8B83-6FA2B5CA68B1}" destId="{3617B0D8-4919-4D3E-8A6F-4BCD65F615C1}" srcOrd="0" destOrd="0" presId="urn:microsoft.com/office/officeart/2005/8/layout/target3"/>
    <dgm:cxn modelId="{5633C5FF-F0BF-4C70-88C9-99916C49F42F}" srcId="{FFA4A4D4-E877-4F71-B30F-406E3BEDE7F0}" destId="{C2F497D2-80BC-40E4-B967-A136F8D32421}" srcOrd="1" destOrd="0" parTransId="{3D3AC7AF-CF8B-439A-B5B7-6A8A7B5EF5DC}" sibTransId="{FFEE2F20-F61D-4D7A-B0B0-5F2F6B9F1CA5}"/>
    <dgm:cxn modelId="{1E59DD37-AE92-4CE4-92DC-C4428B5DB15D}" type="presOf" srcId="{29FED09B-8DCC-49CC-8AC8-8E7745193F30}" destId="{55E17C35-AC28-441F-8C4D-3632A9E356C1}" srcOrd="0" destOrd="0" presId="urn:microsoft.com/office/officeart/2005/8/layout/target3"/>
    <dgm:cxn modelId="{6CC21520-6458-45CE-961D-2C3C8D3ED48B}" type="presOf" srcId="{8689BF3F-AD3C-41C9-9B55-B0E17E6A58C0}" destId="{E966C657-3A4B-4121-A709-276F6B985190}" srcOrd="0" destOrd="0" presId="urn:microsoft.com/office/officeart/2005/8/layout/target3"/>
    <dgm:cxn modelId="{D6A41CF3-D08B-44D0-ACE5-75209E6EAE45}" srcId="{1CCD814B-206C-405C-8435-AAA8697A1301}" destId="{C0D4FE1B-B90F-4190-89E4-4C54E3F15172}" srcOrd="1" destOrd="0" parTransId="{AD1E12D7-534B-4D8F-BDD7-89E74C0B9110}" sibTransId="{CF1D0C3D-1438-4806-AF24-5B9248E0AA41}"/>
    <dgm:cxn modelId="{54699091-4CA3-44E7-B4C1-4000C173A2C4}" type="presOf" srcId="{AB571595-C01E-444B-9F85-577BA06F58D3}" destId="{9EF98CA9-1411-4C29-B9FD-5105F50A5DC9}" srcOrd="0" destOrd="0" presId="urn:microsoft.com/office/officeart/2005/8/layout/target3"/>
    <dgm:cxn modelId="{910BF181-5395-48B5-B5EA-F3088FE45E9F}" type="presOf" srcId="{C0D4FE1B-B90F-4190-89E4-4C54E3F15172}" destId="{396CF651-6751-4E44-A086-D89C319EB918}" srcOrd="0" destOrd="1" presId="urn:microsoft.com/office/officeart/2005/8/layout/target3"/>
    <dgm:cxn modelId="{07F3D1BA-E8FF-47DA-B606-66AA26C35E4E}" srcId="{D77A7AC5-4BA3-4CBC-8B83-6FA2B5CA68B1}" destId="{BA64F8A5-1D12-4D65-AE7D-7FC7F764D901}" srcOrd="1" destOrd="0" parTransId="{EAF90510-9088-41A4-B729-65394298BB3A}" sibTransId="{AFBD2ED2-1A78-4001-83ED-E7D935B94EE1}"/>
    <dgm:cxn modelId="{D3A898C6-372A-40B5-BC5A-50ABDED43732}" srcId="{29FED09B-8DCC-49CC-8AC8-8E7745193F30}" destId="{1CCD814B-206C-405C-8435-AAA8697A1301}" srcOrd="1" destOrd="0" parTransId="{70576338-1E11-4A27-A041-E1276100666C}" sibTransId="{7B268903-9F25-47C8-AA35-88095F0A6798}"/>
    <dgm:cxn modelId="{3CEBA62E-7FDA-4C7A-BF1F-36D5389D34E4}" type="presParOf" srcId="{55E17C35-AC28-441F-8C4D-3632A9E356C1}" destId="{6F0FFC15-533A-4162-9123-D3D8C553CF07}" srcOrd="0" destOrd="0" presId="urn:microsoft.com/office/officeart/2005/8/layout/target3"/>
    <dgm:cxn modelId="{932C8E6C-A842-426D-98B7-31420AED6E6E}" type="presParOf" srcId="{55E17C35-AC28-441F-8C4D-3632A9E356C1}" destId="{2BA4E1D1-7224-4F9E-8EBB-57F4DCB45287}" srcOrd="1" destOrd="0" presId="urn:microsoft.com/office/officeart/2005/8/layout/target3"/>
    <dgm:cxn modelId="{1DACCAF4-5513-4A20-BC54-4CE08B0575BA}" type="presParOf" srcId="{55E17C35-AC28-441F-8C4D-3632A9E356C1}" destId="{A05B4AA6-2CA7-4DA4-A695-A559F7D84120}" srcOrd="2" destOrd="0" presId="urn:microsoft.com/office/officeart/2005/8/layout/target3"/>
    <dgm:cxn modelId="{04C7BDD3-B85A-453D-AFF8-1E18C70705CB}" type="presParOf" srcId="{55E17C35-AC28-441F-8C4D-3632A9E356C1}" destId="{4B0A80ED-986E-428B-A5F1-048D3B994AF9}" srcOrd="3" destOrd="0" presId="urn:microsoft.com/office/officeart/2005/8/layout/target3"/>
    <dgm:cxn modelId="{BB94515B-B30F-4592-9F95-44EBB15AAD4B}" type="presParOf" srcId="{55E17C35-AC28-441F-8C4D-3632A9E356C1}" destId="{5C7A8C26-78B2-4D06-9BC1-2F8973EFC567}" srcOrd="4" destOrd="0" presId="urn:microsoft.com/office/officeart/2005/8/layout/target3"/>
    <dgm:cxn modelId="{79A0B56A-8F8A-4B73-94E7-EEBE0582F00E}" type="presParOf" srcId="{55E17C35-AC28-441F-8C4D-3632A9E356C1}" destId="{04B5844A-0E6F-4BA6-B544-D9CFD4068555}" srcOrd="5" destOrd="0" presId="urn:microsoft.com/office/officeart/2005/8/layout/target3"/>
    <dgm:cxn modelId="{2CC520CE-FF8B-442E-977E-FEFDCF4F865B}" type="presParOf" srcId="{55E17C35-AC28-441F-8C4D-3632A9E356C1}" destId="{26D3FB2E-092F-4C61-A4DB-EC3D76C40E3E}" srcOrd="6" destOrd="0" presId="urn:microsoft.com/office/officeart/2005/8/layout/target3"/>
    <dgm:cxn modelId="{16EE2441-BEA9-4099-9E1A-A7BDD7B63095}" type="presParOf" srcId="{55E17C35-AC28-441F-8C4D-3632A9E356C1}" destId="{D56FCE08-DDC0-4D32-8F48-7BBDC957EC37}" srcOrd="7" destOrd="0" presId="urn:microsoft.com/office/officeart/2005/8/layout/target3"/>
    <dgm:cxn modelId="{00B9F040-612B-408B-B921-6B027DB711F3}" type="presParOf" srcId="{55E17C35-AC28-441F-8C4D-3632A9E356C1}" destId="{3617B0D8-4919-4D3E-8A6F-4BCD65F615C1}" srcOrd="8" destOrd="0" presId="urn:microsoft.com/office/officeart/2005/8/layout/target3"/>
    <dgm:cxn modelId="{01651BFF-47BF-43D4-AB2C-7BA30E57B4D3}" type="presParOf" srcId="{55E17C35-AC28-441F-8C4D-3632A9E356C1}" destId="{931F90B3-4267-4BD2-A8DA-BE3C6077DA60}" srcOrd="9" destOrd="0" presId="urn:microsoft.com/office/officeart/2005/8/layout/target3"/>
    <dgm:cxn modelId="{9431B459-5E47-40BC-8F5C-F9F676FB51E3}" type="presParOf" srcId="{55E17C35-AC28-441F-8C4D-3632A9E356C1}" destId="{9EF98CA9-1411-4C29-B9FD-5105F50A5DC9}" srcOrd="10" destOrd="0" presId="urn:microsoft.com/office/officeart/2005/8/layout/target3"/>
    <dgm:cxn modelId="{D9EC511A-2A75-4C73-901C-F0EEF0B1A1E8}" type="presParOf" srcId="{55E17C35-AC28-441F-8C4D-3632A9E356C1}" destId="{1C5E3D05-DCB6-477F-9B9B-6A6EF6860BC6}" srcOrd="11" destOrd="0" presId="urn:microsoft.com/office/officeart/2005/8/layout/target3"/>
    <dgm:cxn modelId="{772AB661-97CC-4698-B460-63AC2C322CE6}" type="presParOf" srcId="{55E17C35-AC28-441F-8C4D-3632A9E356C1}" destId="{396CF651-6751-4E44-A086-D89C319EB918}" srcOrd="12" destOrd="0" presId="urn:microsoft.com/office/officeart/2005/8/layout/target3"/>
    <dgm:cxn modelId="{2EEAEEBD-5F0E-4E7A-9AED-EACC881840B0}" type="presParOf" srcId="{55E17C35-AC28-441F-8C4D-3632A9E356C1}" destId="{3BA6EB68-8A56-4173-BAD7-840E04EB932D}" srcOrd="13" destOrd="0" presId="urn:microsoft.com/office/officeart/2005/8/layout/target3"/>
    <dgm:cxn modelId="{B22ADBD9-EE05-4F27-81FE-16185A0C9476}" type="presParOf" srcId="{55E17C35-AC28-441F-8C4D-3632A9E356C1}" destId="{E966C657-3A4B-4121-A709-276F6B98519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2B19A-A3CF-427C-B4D1-16F8C36D6A8F}" type="doc">
      <dgm:prSet loTypeId="urn:microsoft.com/office/officeart/2005/8/layout/cycle4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6771F1-735D-418E-8192-AFF558660C94}">
      <dgm:prSet phldrT="[Text]"/>
      <dgm:spPr/>
      <dgm:t>
        <a:bodyPr/>
        <a:lstStyle/>
        <a:p>
          <a:r>
            <a:rPr lang="en-US" dirty="0" smtClean="0"/>
            <a:t>Source</a:t>
          </a:r>
          <a:endParaRPr lang="en-US" dirty="0"/>
        </a:p>
      </dgm:t>
    </dgm:pt>
    <dgm:pt modelId="{A1AE382D-F659-4048-9173-D2F2C2CF5050}" type="parTrans" cxnId="{39084DD2-6B7D-42EE-8B37-135833714E95}">
      <dgm:prSet/>
      <dgm:spPr/>
      <dgm:t>
        <a:bodyPr/>
        <a:lstStyle/>
        <a:p>
          <a:endParaRPr lang="en-US"/>
        </a:p>
      </dgm:t>
    </dgm:pt>
    <dgm:pt modelId="{94A37837-3578-4654-8721-2B8C0D5D7A96}" type="sibTrans" cxnId="{39084DD2-6B7D-42EE-8B37-135833714E95}">
      <dgm:prSet/>
      <dgm:spPr/>
      <dgm:t>
        <a:bodyPr/>
        <a:lstStyle/>
        <a:p>
          <a:endParaRPr lang="en-US"/>
        </a:p>
      </dgm:t>
    </dgm:pt>
    <dgm:pt modelId="{FAD503A1-F338-43AB-AA35-1E30610D8879}">
      <dgm:prSet phldrT="[Text]"/>
      <dgm:spPr/>
      <dgm:t>
        <a:bodyPr/>
        <a:lstStyle/>
        <a:p>
          <a:r>
            <a:rPr lang="en-US" dirty="0" smtClean="0"/>
            <a:t>SF Residential</a:t>
          </a:r>
          <a:endParaRPr lang="en-US" dirty="0"/>
        </a:p>
      </dgm:t>
    </dgm:pt>
    <dgm:pt modelId="{826254CB-BCE4-4380-8278-A72A79A24FB0}" type="parTrans" cxnId="{F0F11B23-EC75-4016-AA83-06FE5CA7EF01}">
      <dgm:prSet/>
      <dgm:spPr/>
      <dgm:t>
        <a:bodyPr/>
        <a:lstStyle/>
        <a:p>
          <a:endParaRPr lang="en-US"/>
        </a:p>
      </dgm:t>
    </dgm:pt>
    <dgm:pt modelId="{327A7B68-A246-4D9D-B8D6-B71557AC4E4B}" type="sibTrans" cxnId="{F0F11B23-EC75-4016-AA83-06FE5CA7EF01}">
      <dgm:prSet/>
      <dgm:spPr/>
      <dgm:t>
        <a:bodyPr/>
        <a:lstStyle/>
        <a:p>
          <a:endParaRPr lang="en-US"/>
        </a:p>
      </dgm:t>
    </dgm:pt>
    <dgm:pt modelId="{4B0AE48F-3CBD-476C-A8C4-AA80A343C136}">
      <dgm:prSet phldrT="[Text]"/>
      <dgm:spPr/>
      <dgm:t>
        <a:bodyPr/>
        <a:lstStyle/>
        <a:p>
          <a:r>
            <a:rPr lang="en-US" dirty="0" smtClean="0"/>
            <a:t>Collection</a:t>
          </a:r>
          <a:endParaRPr lang="en-US" dirty="0"/>
        </a:p>
      </dgm:t>
    </dgm:pt>
    <dgm:pt modelId="{C92DAD60-D733-45E0-825B-600D245AE6B3}" type="parTrans" cxnId="{B2582461-D8E9-4B2D-91C9-0BBDDD2E36F2}">
      <dgm:prSet/>
      <dgm:spPr/>
      <dgm:t>
        <a:bodyPr/>
        <a:lstStyle/>
        <a:p>
          <a:endParaRPr lang="en-US"/>
        </a:p>
      </dgm:t>
    </dgm:pt>
    <dgm:pt modelId="{E954CA3C-0F09-48B9-BBFF-78BB152BD6D6}" type="sibTrans" cxnId="{B2582461-D8E9-4B2D-91C9-0BBDDD2E36F2}">
      <dgm:prSet/>
      <dgm:spPr/>
      <dgm:t>
        <a:bodyPr/>
        <a:lstStyle/>
        <a:p>
          <a:endParaRPr lang="en-US"/>
        </a:p>
      </dgm:t>
    </dgm:pt>
    <dgm:pt modelId="{9D6492B6-66FD-42B0-90E3-1ACFDBCD386F}">
      <dgm:prSet phldrT="[Text]"/>
      <dgm:spPr/>
      <dgm:t>
        <a:bodyPr/>
        <a:lstStyle/>
        <a:p>
          <a:r>
            <a:rPr lang="en-US" dirty="0" smtClean="0"/>
            <a:t>Municipal</a:t>
          </a:r>
          <a:endParaRPr lang="en-US" dirty="0"/>
        </a:p>
      </dgm:t>
    </dgm:pt>
    <dgm:pt modelId="{DDE21E7D-A125-40F9-9A9B-D9CA789D2ACF}" type="parTrans" cxnId="{583C7317-3988-4353-A0BB-5B73891503D4}">
      <dgm:prSet/>
      <dgm:spPr/>
      <dgm:t>
        <a:bodyPr/>
        <a:lstStyle/>
        <a:p>
          <a:endParaRPr lang="en-US"/>
        </a:p>
      </dgm:t>
    </dgm:pt>
    <dgm:pt modelId="{AAEAA0C2-0AD6-4A26-8AFC-3452511C4AFF}" type="sibTrans" cxnId="{583C7317-3988-4353-A0BB-5B73891503D4}">
      <dgm:prSet/>
      <dgm:spPr/>
      <dgm:t>
        <a:bodyPr/>
        <a:lstStyle/>
        <a:p>
          <a:endParaRPr lang="en-US"/>
        </a:p>
      </dgm:t>
    </dgm:pt>
    <dgm:pt modelId="{169A9CE2-518D-45E2-944D-CF9FCC19BFE3}">
      <dgm:prSet phldrT="[Text]"/>
      <dgm:spPr/>
      <dgm:t>
        <a:bodyPr/>
        <a:lstStyle/>
        <a:p>
          <a:r>
            <a:rPr lang="en-US" dirty="0" smtClean="0"/>
            <a:t>Transfer Facilities</a:t>
          </a:r>
          <a:endParaRPr lang="en-US" dirty="0"/>
        </a:p>
      </dgm:t>
    </dgm:pt>
    <dgm:pt modelId="{A12E1561-5D1D-4F7D-9ABC-D0B8241571BB}" type="parTrans" cxnId="{7F00D7C6-796C-4B05-996A-B4C711EC319F}">
      <dgm:prSet/>
      <dgm:spPr/>
      <dgm:t>
        <a:bodyPr/>
        <a:lstStyle/>
        <a:p>
          <a:endParaRPr lang="en-US"/>
        </a:p>
      </dgm:t>
    </dgm:pt>
    <dgm:pt modelId="{ECB78406-11C0-43B6-B3E2-BCCB9437D810}" type="sibTrans" cxnId="{7F00D7C6-796C-4B05-996A-B4C711EC319F}">
      <dgm:prSet/>
      <dgm:spPr/>
      <dgm:t>
        <a:bodyPr/>
        <a:lstStyle/>
        <a:p>
          <a:endParaRPr lang="en-US"/>
        </a:p>
      </dgm:t>
    </dgm:pt>
    <dgm:pt modelId="{2D1A99C8-DC76-4B7A-B6F0-055584714958}">
      <dgm:prSet phldrT="[Text]"/>
      <dgm:spPr/>
      <dgm:t>
        <a:bodyPr/>
        <a:lstStyle/>
        <a:p>
          <a:r>
            <a:rPr lang="en-US" dirty="0" smtClean="0"/>
            <a:t>Public</a:t>
          </a:r>
          <a:endParaRPr lang="en-US" dirty="0"/>
        </a:p>
      </dgm:t>
    </dgm:pt>
    <dgm:pt modelId="{F10C17E6-FF3B-4809-B6D7-BA31847A869D}" type="parTrans" cxnId="{A333E7A0-D6B8-469E-9A5B-3BCB8A8CBB99}">
      <dgm:prSet/>
      <dgm:spPr/>
      <dgm:t>
        <a:bodyPr/>
        <a:lstStyle/>
        <a:p>
          <a:endParaRPr lang="en-US"/>
        </a:p>
      </dgm:t>
    </dgm:pt>
    <dgm:pt modelId="{ABD3E4DC-5DCE-4CB4-9379-E57CF9B28A1A}" type="sibTrans" cxnId="{A333E7A0-D6B8-469E-9A5B-3BCB8A8CBB99}">
      <dgm:prSet/>
      <dgm:spPr/>
      <dgm:t>
        <a:bodyPr/>
        <a:lstStyle/>
        <a:p>
          <a:endParaRPr lang="en-US"/>
        </a:p>
      </dgm:t>
    </dgm:pt>
    <dgm:pt modelId="{185BD056-A7A7-482B-BEA8-F377814D680F}">
      <dgm:prSet phldrT="[Text]"/>
      <dgm:spPr/>
      <dgm:t>
        <a:bodyPr/>
        <a:lstStyle/>
        <a:p>
          <a:r>
            <a:rPr lang="en-US" dirty="0" smtClean="0"/>
            <a:t>Disposal or Diversion Facilities</a:t>
          </a:r>
          <a:endParaRPr lang="en-US" dirty="0"/>
        </a:p>
      </dgm:t>
    </dgm:pt>
    <dgm:pt modelId="{B3387874-7B56-4FDC-9EBE-59D1759E14A3}" type="parTrans" cxnId="{561D7078-5D28-474F-82A9-1448AF77BABC}">
      <dgm:prSet/>
      <dgm:spPr/>
      <dgm:t>
        <a:bodyPr/>
        <a:lstStyle/>
        <a:p>
          <a:endParaRPr lang="en-US"/>
        </a:p>
      </dgm:t>
    </dgm:pt>
    <dgm:pt modelId="{ED4E70C1-AC7A-4217-914D-695C090C2F07}" type="sibTrans" cxnId="{561D7078-5D28-474F-82A9-1448AF77BABC}">
      <dgm:prSet/>
      <dgm:spPr/>
      <dgm:t>
        <a:bodyPr/>
        <a:lstStyle/>
        <a:p>
          <a:endParaRPr lang="en-US"/>
        </a:p>
      </dgm:t>
    </dgm:pt>
    <dgm:pt modelId="{E6A77238-FCCA-4461-87CC-4C6FD187D3CD}">
      <dgm:prSet phldrT="[Text]"/>
      <dgm:spPr/>
      <dgm:t>
        <a:bodyPr/>
        <a:lstStyle/>
        <a:p>
          <a:r>
            <a:rPr lang="en-US" dirty="0" smtClean="0"/>
            <a:t>Landfill</a:t>
          </a:r>
          <a:endParaRPr lang="en-US" dirty="0"/>
        </a:p>
      </dgm:t>
    </dgm:pt>
    <dgm:pt modelId="{211F7074-2DB3-43B2-87F8-93A0244CCA1D}" type="parTrans" cxnId="{7B6D4C2D-4B19-4173-B026-EAE711298900}">
      <dgm:prSet/>
      <dgm:spPr/>
      <dgm:t>
        <a:bodyPr/>
        <a:lstStyle/>
        <a:p>
          <a:endParaRPr lang="en-US"/>
        </a:p>
      </dgm:t>
    </dgm:pt>
    <dgm:pt modelId="{9C784173-8EEE-4A50-9262-8EB83E8FFCC2}" type="sibTrans" cxnId="{7B6D4C2D-4B19-4173-B026-EAE711298900}">
      <dgm:prSet/>
      <dgm:spPr/>
      <dgm:t>
        <a:bodyPr/>
        <a:lstStyle/>
        <a:p>
          <a:endParaRPr lang="en-US"/>
        </a:p>
      </dgm:t>
    </dgm:pt>
    <dgm:pt modelId="{53519FCE-0387-4E64-BCB1-077B0C6ACAEB}">
      <dgm:prSet phldrT="[Text]"/>
      <dgm:spPr/>
      <dgm:t>
        <a:bodyPr/>
        <a:lstStyle/>
        <a:p>
          <a:r>
            <a:rPr lang="en-US" dirty="0" smtClean="0"/>
            <a:t>MF Residential</a:t>
          </a:r>
          <a:endParaRPr lang="en-US" dirty="0"/>
        </a:p>
      </dgm:t>
    </dgm:pt>
    <dgm:pt modelId="{39FAF303-D679-44F9-9643-4037177DB6D0}" type="parTrans" cxnId="{84F77697-BDDA-4576-A749-42DC3D934356}">
      <dgm:prSet/>
      <dgm:spPr/>
      <dgm:t>
        <a:bodyPr/>
        <a:lstStyle/>
        <a:p>
          <a:endParaRPr lang="en-US"/>
        </a:p>
      </dgm:t>
    </dgm:pt>
    <dgm:pt modelId="{27E7491D-860B-4FB4-B033-21D3ADE55B14}" type="sibTrans" cxnId="{84F77697-BDDA-4576-A749-42DC3D934356}">
      <dgm:prSet/>
      <dgm:spPr/>
      <dgm:t>
        <a:bodyPr/>
        <a:lstStyle/>
        <a:p>
          <a:endParaRPr lang="en-US"/>
        </a:p>
      </dgm:t>
    </dgm:pt>
    <dgm:pt modelId="{DFADD272-66A2-45BA-800E-E1004550DD79}">
      <dgm:prSet phldrT="[Text]"/>
      <dgm:spPr/>
      <dgm:t>
        <a:bodyPr/>
        <a:lstStyle/>
        <a:p>
          <a:r>
            <a:rPr lang="en-US" dirty="0" smtClean="0"/>
            <a:t>ICI</a:t>
          </a:r>
          <a:endParaRPr lang="en-US" dirty="0"/>
        </a:p>
      </dgm:t>
    </dgm:pt>
    <dgm:pt modelId="{4E88DBCC-A229-4160-B00E-596F09515C14}" type="parTrans" cxnId="{DE904900-4C01-4225-9384-9F53596A1143}">
      <dgm:prSet/>
      <dgm:spPr/>
      <dgm:t>
        <a:bodyPr/>
        <a:lstStyle/>
        <a:p>
          <a:endParaRPr lang="en-US"/>
        </a:p>
      </dgm:t>
    </dgm:pt>
    <dgm:pt modelId="{2EAEC02A-6AF1-4404-8BAA-D3DB35538806}" type="sibTrans" cxnId="{DE904900-4C01-4225-9384-9F53596A1143}">
      <dgm:prSet/>
      <dgm:spPr/>
      <dgm:t>
        <a:bodyPr/>
        <a:lstStyle/>
        <a:p>
          <a:endParaRPr lang="en-US"/>
        </a:p>
      </dgm:t>
    </dgm:pt>
    <dgm:pt modelId="{C442289A-0B41-4880-BD3B-BE60542B33D0}">
      <dgm:prSet phldrT="[Text]"/>
      <dgm:spPr/>
      <dgm:t>
        <a:bodyPr/>
        <a:lstStyle/>
        <a:p>
          <a:r>
            <a:rPr lang="en-US" dirty="0" smtClean="0"/>
            <a:t>DLC</a:t>
          </a:r>
          <a:endParaRPr lang="en-US" dirty="0"/>
        </a:p>
      </dgm:t>
    </dgm:pt>
    <dgm:pt modelId="{A2820B81-9499-4FD5-94D1-D15A6527BDAA}" type="parTrans" cxnId="{037CB911-58E7-457C-8BD1-82E3D5B68FC2}">
      <dgm:prSet/>
      <dgm:spPr/>
      <dgm:t>
        <a:bodyPr/>
        <a:lstStyle/>
        <a:p>
          <a:endParaRPr lang="en-US"/>
        </a:p>
      </dgm:t>
    </dgm:pt>
    <dgm:pt modelId="{806F6AFE-9877-4A9C-A964-956D49520842}" type="sibTrans" cxnId="{037CB911-58E7-457C-8BD1-82E3D5B68FC2}">
      <dgm:prSet/>
      <dgm:spPr/>
      <dgm:t>
        <a:bodyPr/>
        <a:lstStyle/>
        <a:p>
          <a:endParaRPr lang="en-US"/>
        </a:p>
      </dgm:t>
    </dgm:pt>
    <dgm:pt modelId="{3743B5F4-D345-4328-BBB3-90E66C68D453}">
      <dgm:prSet phldrT="[Text]"/>
      <dgm:spPr/>
      <dgm:t>
        <a:bodyPr/>
        <a:lstStyle/>
        <a:p>
          <a:r>
            <a:rPr lang="en-US" dirty="0" smtClean="0"/>
            <a:t>Self-Haul</a:t>
          </a:r>
          <a:endParaRPr lang="en-US" dirty="0"/>
        </a:p>
      </dgm:t>
    </dgm:pt>
    <dgm:pt modelId="{118348AF-C168-46D4-BBD3-8946547E25C1}" type="parTrans" cxnId="{9617D560-7621-465D-9DD7-64B8EF7E878E}">
      <dgm:prSet/>
      <dgm:spPr/>
      <dgm:t>
        <a:bodyPr/>
        <a:lstStyle/>
        <a:p>
          <a:endParaRPr lang="en-US"/>
        </a:p>
      </dgm:t>
    </dgm:pt>
    <dgm:pt modelId="{2528A5FF-73A4-41B4-B22F-4E6536024279}" type="sibTrans" cxnId="{9617D560-7621-465D-9DD7-64B8EF7E878E}">
      <dgm:prSet/>
      <dgm:spPr/>
      <dgm:t>
        <a:bodyPr/>
        <a:lstStyle/>
        <a:p>
          <a:endParaRPr lang="en-US"/>
        </a:p>
      </dgm:t>
    </dgm:pt>
    <dgm:pt modelId="{9B6C743D-5099-4865-B7E6-9598AE592CC4}">
      <dgm:prSet phldrT="[Text]"/>
      <dgm:spPr/>
      <dgm:t>
        <a:bodyPr/>
        <a:lstStyle/>
        <a:p>
          <a:r>
            <a:rPr lang="en-US" dirty="0" smtClean="0"/>
            <a:t>Private</a:t>
          </a:r>
          <a:endParaRPr lang="en-US" dirty="0"/>
        </a:p>
      </dgm:t>
    </dgm:pt>
    <dgm:pt modelId="{735EF416-9056-4F08-B649-4604A7E387BE}" type="parTrans" cxnId="{7EE0FFDC-A0FD-4EEC-A053-8AD925394CCC}">
      <dgm:prSet/>
      <dgm:spPr/>
      <dgm:t>
        <a:bodyPr/>
        <a:lstStyle/>
        <a:p>
          <a:endParaRPr lang="en-US"/>
        </a:p>
      </dgm:t>
    </dgm:pt>
    <dgm:pt modelId="{670C4D06-3F75-47E0-A316-4415CF21E448}" type="sibTrans" cxnId="{7EE0FFDC-A0FD-4EEC-A053-8AD925394CCC}">
      <dgm:prSet/>
      <dgm:spPr/>
      <dgm:t>
        <a:bodyPr/>
        <a:lstStyle/>
        <a:p>
          <a:endParaRPr lang="en-US"/>
        </a:p>
      </dgm:t>
    </dgm:pt>
    <dgm:pt modelId="{BCEA4B6D-6507-4A8C-9BB4-808B1F74D8C9}">
      <dgm:prSet phldrT="[Text]"/>
      <dgm:spPr/>
      <dgm:t>
        <a:bodyPr/>
        <a:lstStyle/>
        <a:p>
          <a:r>
            <a:rPr lang="en-US" dirty="0" smtClean="0"/>
            <a:t>Private</a:t>
          </a:r>
          <a:endParaRPr lang="en-US" dirty="0"/>
        </a:p>
      </dgm:t>
    </dgm:pt>
    <dgm:pt modelId="{EF73E8E5-A444-4CAF-98EF-9E6F7D5A36C5}" type="parTrans" cxnId="{6F2E8CED-9C93-4945-9222-EF712931A172}">
      <dgm:prSet/>
      <dgm:spPr/>
      <dgm:t>
        <a:bodyPr/>
        <a:lstStyle/>
        <a:p>
          <a:endParaRPr lang="en-US"/>
        </a:p>
      </dgm:t>
    </dgm:pt>
    <dgm:pt modelId="{8F52458F-900E-40AD-8E26-0B8657DF82AB}" type="sibTrans" cxnId="{6F2E8CED-9C93-4945-9222-EF712931A172}">
      <dgm:prSet/>
      <dgm:spPr/>
      <dgm:t>
        <a:bodyPr/>
        <a:lstStyle/>
        <a:p>
          <a:endParaRPr lang="en-US"/>
        </a:p>
      </dgm:t>
    </dgm:pt>
    <dgm:pt modelId="{58C32F4D-FEB6-4E79-98BF-BC2713BC740D}">
      <dgm:prSet phldrT="[Text]"/>
      <dgm:spPr/>
      <dgm:t>
        <a:bodyPr/>
        <a:lstStyle/>
        <a:p>
          <a:r>
            <a:rPr lang="en-US" dirty="0" smtClean="0"/>
            <a:t>Recycling MRF</a:t>
          </a:r>
          <a:endParaRPr lang="en-US" dirty="0"/>
        </a:p>
      </dgm:t>
    </dgm:pt>
    <dgm:pt modelId="{8F16C609-E4E9-4C85-B27A-49FCCB7D4DAB}" type="parTrans" cxnId="{3F01D3A5-354A-48F2-8422-FC4E6F2C67F9}">
      <dgm:prSet/>
      <dgm:spPr/>
      <dgm:t>
        <a:bodyPr/>
        <a:lstStyle/>
        <a:p>
          <a:endParaRPr lang="en-US"/>
        </a:p>
      </dgm:t>
    </dgm:pt>
    <dgm:pt modelId="{2D3FD0FF-4756-48AB-AFDF-1FC8BA05F865}" type="sibTrans" cxnId="{3F01D3A5-354A-48F2-8422-FC4E6F2C67F9}">
      <dgm:prSet/>
      <dgm:spPr/>
      <dgm:t>
        <a:bodyPr/>
        <a:lstStyle/>
        <a:p>
          <a:endParaRPr lang="en-US"/>
        </a:p>
      </dgm:t>
    </dgm:pt>
    <dgm:pt modelId="{47471446-33CA-4220-BE48-277D4670E8EA}">
      <dgm:prSet phldrT="[Text]"/>
      <dgm:spPr/>
      <dgm:t>
        <a:bodyPr/>
        <a:lstStyle/>
        <a:p>
          <a:r>
            <a:rPr lang="en-US" dirty="0" smtClean="0"/>
            <a:t>Composting</a:t>
          </a:r>
          <a:endParaRPr lang="en-US" dirty="0"/>
        </a:p>
      </dgm:t>
    </dgm:pt>
    <dgm:pt modelId="{8E6CCB54-EFE1-4937-87E5-F8AA57CF8B3E}" type="parTrans" cxnId="{DDD35EF7-C0EA-43DF-B138-8551ACF6D4B3}">
      <dgm:prSet/>
      <dgm:spPr/>
      <dgm:t>
        <a:bodyPr/>
        <a:lstStyle/>
        <a:p>
          <a:endParaRPr lang="en-US"/>
        </a:p>
      </dgm:t>
    </dgm:pt>
    <dgm:pt modelId="{9962AB41-31CF-4B9E-901F-C89089415884}" type="sibTrans" cxnId="{DDD35EF7-C0EA-43DF-B138-8551ACF6D4B3}">
      <dgm:prSet/>
      <dgm:spPr/>
      <dgm:t>
        <a:bodyPr/>
        <a:lstStyle/>
        <a:p>
          <a:endParaRPr lang="en-US"/>
        </a:p>
      </dgm:t>
    </dgm:pt>
    <dgm:pt modelId="{91634783-4C98-4AC1-A54F-2B26E9F99D1C}">
      <dgm:prSet phldrT="[Text]"/>
      <dgm:spPr/>
      <dgm:t>
        <a:bodyPr/>
        <a:lstStyle/>
        <a:p>
          <a:r>
            <a:rPr lang="en-US" dirty="0" smtClean="0"/>
            <a:t>WTE Pulp Mills</a:t>
          </a:r>
          <a:endParaRPr lang="en-US" dirty="0"/>
        </a:p>
      </dgm:t>
    </dgm:pt>
    <dgm:pt modelId="{B9F9D7B3-0E12-4BF6-9B1B-65FD52C8F7F4}" type="parTrans" cxnId="{349ADF53-3797-4ECF-ABC8-BD078A33ECD4}">
      <dgm:prSet/>
      <dgm:spPr/>
      <dgm:t>
        <a:bodyPr/>
        <a:lstStyle/>
        <a:p>
          <a:endParaRPr lang="en-US"/>
        </a:p>
      </dgm:t>
    </dgm:pt>
    <dgm:pt modelId="{6E3C6C45-ECD0-4216-B766-7B2A370E154B}" type="sibTrans" cxnId="{349ADF53-3797-4ECF-ABC8-BD078A33ECD4}">
      <dgm:prSet/>
      <dgm:spPr/>
      <dgm:t>
        <a:bodyPr/>
        <a:lstStyle/>
        <a:p>
          <a:endParaRPr lang="en-US"/>
        </a:p>
      </dgm:t>
    </dgm:pt>
    <dgm:pt modelId="{35C7BE7E-DAFF-46E3-AF49-91A0C7330E1B}" type="pres">
      <dgm:prSet presAssocID="{1AC2B19A-A3CF-427C-B4D1-16F8C36D6A8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870E91-2B8D-4388-837B-FB10BBEB2324}" type="pres">
      <dgm:prSet presAssocID="{1AC2B19A-A3CF-427C-B4D1-16F8C36D6A8F}" presName="children" presStyleCnt="0"/>
      <dgm:spPr/>
      <dgm:t>
        <a:bodyPr/>
        <a:lstStyle/>
        <a:p>
          <a:endParaRPr lang="en-US"/>
        </a:p>
      </dgm:t>
    </dgm:pt>
    <dgm:pt modelId="{82DF61B1-DAC5-443D-8F7C-EF9D6D241A70}" type="pres">
      <dgm:prSet presAssocID="{1AC2B19A-A3CF-427C-B4D1-16F8C36D6A8F}" presName="child1group" presStyleCnt="0"/>
      <dgm:spPr/>
      <dgm:t>
        <a:bodyPr/>
        <a:lstStyle/>
        <a:p>
          <a:endParaRPr lang="en-US"/>
        </a:p>
      </dgm:t>
    </dgm:pt>
    <dgm:pt modelId="{3B1ACAE4-4F17-4740-A57F-96077DEB988E}" type="pres">
      <dgm:prSet presAssocID="{1AC2B19A-A3CF-427C-B4D1-16F8C36D6A8F}" presName="child1" presStyleLbl="bgAcc1" presStyleIdx="0" presStyleCnt="4"/>
      <dgm:spPr/>
      <dgm:t>
        <a:bodyPr/>
        <a:lstStyle/>
        <a:p>
          <a:endParaRPr lang="en-US"/>
        </a:p>
      </dgm:t>
    </dgm:pt>
    <dgm:pt modelId="{55F70CC1-602C-4DC2-84CA-CA1694B630AD}" type="pres">
      <dgm:prSet presAssocID="{1AC2B19A-A3CF-427C-B4D1-16F8C36D6A8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8F5EE-328F-423E-95E7-A0B5211BE4EC}" type="pres">
      <dgm:prSet presAssocID="{1AC2B19A-A3CF-427C-B4D1-16F8C36D6A8F}" presName="child2group" presStyleCnt="0"/>
      <dgm:spPr/>
      <dgm:t>
        <a:bodyPr/>
        <a:lstStyle/>
        <a:p>
          <a:endParaRPr lang="en-US"/>
        </a:p>
      </dgm:t>
    </dgm:pt>
    <dgm:pt modelId="{275A3BB1-1B17-40EA-8AFA-C6DA2306CD6D}" type="pres">
      <dgm:prSet presAssocID="{1AC2B19A-A3CF-427C-B4D1-16F8C36D6A8F}" presName="child2" presStyleLbl="bgAcc1" presStyleIdx="1" presStyleCnt="4" custLinFactNeighborX="-852"/>
      <dgm:spPr/>
      <dgm:t>
        <a:bodyPr/>
        <a:lstStyle/>
        <a:p>
          <a:endParaRPr lang="en-US"/>
        </a:p>
      </dgm:t>
    </dgm:pt>
    <dgm:pt modelId="{0D9F7DD8-7FBF-4234-AFA4-EB8149AFF604}" type="pres">
      <dgm:prSet presAssocID="{1AC2B19A-A3CF-427C-B4D1-16F8C36D6A8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D63FC-95F5-4B18-95CB-C3D1FF3FA41E}" type="pres">
      <dgm:prSet presAssocID="{1AC2B19A-A3CF-427C-B4D1-16F8C36D6A8F}" presName="child3group" presStyleCnt="0"/>
      <dgm:spPr/>
      <dgm:t>
        <a:bodyPr/>
        <a:lstStyle/>
        <a:p>
          <a:endParaRPr lang="en-US"/>
        </a:p>
      </dgm:t>
    </dgm:pt>
    <dgm:pt modelId="{1621F61A-88B5-4A28-963C-E6C03E61F0B0}" type="pres">
      <dgm:prSet presAssocID="{1AC2B19A-A3CF-427C-B4D1-16F8C36D6A8F}" presName="child3" presStyleLbl="bgAcc1" presStyleIdx="2" presStyleCnt="4"/>
      <dgm:spPr/>
      <dgm:t>
        <a:bodyPr/>
        <a:lstStyle/>
        <a:p>
          <a:endParaRPr lang="en-US"/>
        </a:p>
      </dgm:t>
    </dgm:pt>
    <dgm:pt modelId="{66CA6ACC-A0D9-4C77-B6AF-13D4AEA23EFE}" type="pres">
      <dgm:prSet presAssocID="{1AC2B19A-A3CF-427C-B4D1-16F8C36D6A8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4D80A-4B2C-4CA0-8619-8257879C2BE0}" type="pres">
      <dgm:prSet presAssocID="{1AC2B19A-A3CF-427C-B4D1-16F8C36D6A8F}" presName="child4group" presStyleCnt="0"/>
      <dgm:spPr/>
      <dgm:t>
        <a:bodyPr/>
        <a:lstStyle/>
        <a:p>
          <a:endParaRPr lang="en-US"/>
        </a:p>
      </dgm:t>
    </dgm:pt>
    <dgm:pt modelId="{E499A17A-76D0-408E-AC46-B0E86BDC4E4A}" type="pres">
      <dgm:prSet presAssocID="{1AC2B19A-A3CF-427C-B4D1-16F8C36D6A8F}" presName="child4" presStyleLbl="bgAcc1" presStyleIdx="3" presStyleCnt="4"/>
      <dgm:spPr/>
      <dgm:t>
        <a:bodyPr/>
        <a:lstStyle/>
        <a:p>
          <a:endParaRPr lang="en-US"/>
        </a:p>
      </dgm:t>
    </dgm:pt>
    <dgm:pt modelId="{FD1416AA-3B78-4DF8-8709-58FA962128B3}" type="pres">
      <dgm:prSet presAssocID="{1AC2B19A-A3CF-427C-B4D1-16F8C36D6A8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F55F6-86AD-41E7-ADF4-FFF8E5DEA143}" type="pres">
      <dgm:prSet presAssocID="{1AC2B19A-A3CF-427C-B4D1-16F8C36D6A8F}" presName="childPlaceholder" presStyleCnt="0"/>
      <dgm:spPr/>
      <dgm:t>
        <a:bodyPr/>
        <a:lstStyle/>
        <a:p>
          <a:endParaRPr lang="en-US"/>
        </a:p>
      </dgm:t>
    </dgm:pt>
    <dgm:pt modelId="{320C3DB0-353A-49DA-8F3F-2B07730FBE36}" type="pres">
      <dgm:prSet presAssocID="{1AC2B19A-A3CF-427C-B4D1-16F8C36D6A8F}" presName="circle" presStyleCnt="0"/>
      <dgm:spPr/>
      <dgm:t>
        <a:bodyPr/>
        <a:lstStyle/>
        <a:p>
          <a:endParaRPr lang="en-US"/>
        </a:p>
      </dgm:t>
    </dgm:pt>
    <dgm:pt modelId="{BFA480CB-25AD-45AA-B796-F229C7A63B23}" type="pres">
      <dgm:prSet presAssocID="{1AC2B19A-A3CF-427C-B4D1-16F8C36D6A8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41E96-DD6A-4148-BA64-8B1A4227D9B0}" type="pres">
      <dgm:prSet presAssocID="{1AC2B19A-A3CF-427C-B4D1-16F8C36D6A8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C40B0-D2AB-4B29-B51C-269EDFC1F538}" type="pres">
      <dgm:prSet presAssocID="{1AC2B19A-A3CF-427C-B4D1-16F8C36D6A8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E6A82-330A-499F-9099-B4EA3B8986DF}" type="pres">
      <dgm:prSet presAssocID="{1AC2B19A-A3CF-427C-B4D1-16F8C36D6A8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BAA11-41F5-4602-B9D6-A195D1D049E0}" type="pres">
      <dgm:prSet presAssocID="{1AC2B19A-A3CF-427C-B4D1-16F8C36D6A8F}" presName="quadrantPlaceholder" presStyleCnt="0"/>
      <dgm:spPr/>
      <dgm:t>
        <a:bodyPr/>
        <a:lstStyle/>
        <a:p>
          <a:endParaRPr lang="en-US"/>
        </a:p>
      </dgm:t>
    </dgm:pt>
    <dgm:pt modelId="{EF6CA8EA-6E89-4409-87E1-C2D8D113766F}" type="pres">
      <dgm:prSet presAssocID="{1AC2B19A-A3CF-427C-B4D1-16F8C36D6A8F}" presName="center1" presStyleLbl="fgShp" presStyleIdx="0" presStyleCnt="2"/>
      <dgm:spPr/>
      <dgm:t>
        <a:bodyPr/>
        <a:lstStyle/>
        <a:p>
          <a:endParaRPr lang="en-US"/>
        </a:p>
      </dgm:t>
    </dgm:pt>
    <dgm:pt modelId="{707D34E8-92F9-478B-8C41-BD91F619234E}" type="pres">
      <dgm:prSet presAssocID="{1AC2B19A-A3CF-427C-B4D1-16F8C36D6A8F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B2582461-D8E9-4B2D-91C9-0BBDDD2E36F2}" srcId="{1AC2B19A-A3CF-427C-B4D1-16F8C36D6A8F}" destId="{4B0AE48F-3CBD-476C-A8C4-AA80A343C136}" srcOrd="1" destOrd="0" parTransId="{C92DAD60-D733-45E0-825B-600D245AE6B3}" sibTransId="{E954CA3C-0F09-48B9-BBFF-78BB152BD6D6}"/>
    <dgm:cxn modelId="{E2260257-5183-4C9E-89D6-DAF4D517097B}" type="presOf" srcId="{DFADD272-66A2-45BA-800E-E1004550DD79}" destId="{55F70CC1-602C-4DC2-84CA-CA1694B630AD}" srcOrd="1" destOrd="2" presId="urn:microsoft.com/office/officeart/2005/8/layout/cycle4"/>
    <dgm:cxn modelId="{E13108A6-245A-418F-A8EF-421A98CFC3D4}" type="presOf" srcId="{91634783-4C98-4AC1-A54F-2B26E9F99D1C}" destId="{E499A17A-76D0-408E-AC46-B0E86BDC4E4A}" srcOrd="0" destOrd="3" presId="urn:microsoft.com/office/officeart/2005/8/layout/cycle4"/>
    <dgm:cxn modelId="{84F77697-BDDA-4576-A749-42DC3D934356}" srcId="{146771F1-735D-418E-8192-AFF558660C94}" destId="{53519FCE-0387-4E64-BCB1-077B0C6ACAEB}" srcOrd="1" destOrd="0" parTransId="{39FAF303-D679-44F9-9643-4037177DB6D0}" sibTransId="{27E7491D-860B-4FB4-B033-21D3ADE55B14}"/>
    <dgm:cxn modelId="{CB5E27AA-D0D8-4D6D-B7FE-F0A37000900C}" type="presOf" srcId="{9D6492B6-66FD-42B0-90E3-1ACFDBCD386F}" destId="{275A3BB1-1B17-40EA-8AFA-C6DA2306CD6D}" srcOrd="0" destOrd="0" presId="urn:microsoft.com/office/officeart/2005/8/layout/cycle4"/>
    <dgm:cxn modelId="{C8BE0E04-9EF9-49C6-871D-0BF4693D225E}" type="presOf" srcId="{91634783-4C98-4AC1-A54F-2B26E9F99D1C}" destId="{FD1416AA-3B78-4DF8-8709-58FA962128B3}" srcOrd="1" destOrd="3" presId="urn:microsoft.com/office/officeart/2005/8/layout/cycle4"/>
    <dgm:cxn modelId="{35569070-4255-40E5-B1FB-74983D66A835}" type="presOf" srcId="{DFADD272-66A2-45BA-800E-E1004550DD79}" destId="{3B1ACAE4-4F17-4740-A57F-96077DEB988E}" srcOrd="0" destOrd="2" presId="urn:microsoft.com/office/officeart/2005/8/layout/cycle4"/>
    <dgm:cxn modelId="{6F2E8CED-9C93-4945-9222-EF712931A172}" srcId="{169A9CE2-518D-45E2-944D-CF9FCC19BFE3}" destId="{BCEA4B6D-6507-4A8C-9BB4-808B1F74D8C9}" srcOrd="1" destOrd="0" parTransId="{EF73E8E5-A444-4CAF-98EF-9E6F7D5A36C5}" sibTransId="{8F52458F-900E-40AD-8E26-0B8657DF82AB}"/>
    <dgm:cxn modelId="{21BA75F7-5E50-4273-83C5-51E4722D835A}" type="presOf" srcId="{53519FCE-0387-4E64-BCB1-077B0C6ACAEB}" destId="{55F70CC1-602C-4DC2-84CA-CA1694B630AD}" srcOrd="1" destOrd="1" presId="urn:microsoft.com/office/officeart/2005/8/layout/cycle4"/>
    <dgm:cxn modelId="{AEA2601E-36E5-417C-AA4E-E2EEA71C577B}" type="presOf" srcId="{185BD056-A7A7-482B-BEA8-F377814D680F}" destId="{253E6A82-330A-499F-9099-B4EA3B8986DF}" srcOrd="0" destOrd="0" presId="urn:microsoft.com/office/officeart/2005/8/layout/cycle4"/>
    <dgm:cxn modelId="{C37A4AB8-F3A4-4713-A083-191D5D97A522}" type="presOf" srcId="{47471446-33CA-4220-BE48-277D4670E8EA}" destId="{E499A17A-76D0-408E-AC46-B0E86BDC4E4A}" srcOrd="0" destOrd="2" presId="urn:microsoft.com/office/officeart/2005/8/layout/cycle4"/>
    <dgm:cxn modelId="{037CB911-58E7-457C-8BD1-82E3D5B68FC2}" srcId="{146771F1-735D-418E-8192-AFF558660C94}" destId="{C442289A-0B41-4880-BD3B-BE60542B33D0}" srcOrd="3" destOrd="0" parTransId="{A2820B81-9499-4FD5-94D1-D15A6527BDAA}" sibTransId="{806F6AFE-9877-4A9C-A964-956D49520842}"/>
    <dgm:cxn modelId="{A696C268-75BD-40A2-96E5-691B0E34E4F6}" type="presOf" srcId="{BCEA4B6D-6507-4A8C-9BB4-808B1F74D8C9}" destId="{1621F61A-88B5-4A28-963C-E6C03E61F0B0}" srcOrd="0" destOrd="1" presId="urn:microsoft.com/office/officeart/2005/8/layout/cycle4"/>
    <dgm:cxn modelId="{D21BE63D-3FCC-4FC9-9F9A-CA64CB04B78D}" type="presOf" srcId="{BCEA4B6D-6507-4A8C-9BB4-808B1F74D8C9}" destId="{66CA6ACC-A0D9-4C77-B6AF-13D4AEA23EFE}" srcOrd="1" destOrd="1" presId="urn:microsoft.com/office/officeart/2005/8/layout/cycle4"/>
    <dgm:cxn modelId="{A572BA08-D96B-49F9-BFB8-1B0E0651FD95}" type="presOf" srcId="{58C32F4D-FEB6-4E79-98BF-BC2713BC740D}" destId="{FD1416AA-3B78-4DF8-8709-58FA962128B3}" srcOrd="1" destOrd="1" presId="urn:microsoft.com/office/officeart/2005/8/layout/cycle4"/>
    <dgm:cxn modelId="{9617D560-7621-465D-9DD7-64B8EF7E878E}" srcId="{4B0AE48F-3CBD-476C-A8C4-AA80A343C136}" destId="{3743B5F4-D345-4328-BBB3-90E66C68D453}" srcOrd="1" destOrd="0" parTransId="{118348AF-C168-46D4-BBD3-8946547E25C1}" sibTransId="{2528A5FF-73A4-41B4-B22F-4E6536024279}"/>
    <dgm:cxn modelId="{72EA0FC9-3AD9-49B9-AED9-934637B1D019}" type="presOf" srcId="{9B6C743D-5099-4865-B7E6-9598AE592CC4}" destId="{0D9F7DD8-7FBF-4234-AFA4-EB8149AFF604}" srcOrd="1" destOrd="2" presId="urn:microsoft.com/office/officeart/2005/8/layout/cycle4"/>
    <dgm:cxn modelId="{CBA2E01D-D226-41DB-8E6E-35A952662DDB}" type="presOf" srcId="{58C32F4D-FEB6-4E79-98BF-BC2713BC740D}" destId="{E499A17A-76D0-408E-AC46-B0E86BDC4E4A}" srcOrd="0" destOrd="1" presId="urn:microsoft.com/office/officeart/2005/8/layout/cycle4"/>
    <dgm:cxn modelId="{29D37720-3BA4-49CD-AE51-1EBB66A1CD41}" type="presOf" srcId="{1AC2B19A-A3CF-427C-B4D1-16F8C36D6A8F}" destId="{35C7BE7E-DAFF-46E3-AF49-91A0C7330E1B}" srcOrd="0" destOrd="0" presId="urn:microsoft.com/office/officeart/2005/8/layout/cycle4"/>
    <dgm:cxn modelId="{05ED53AD-84B2-44A0-B367-157961117903}" type="presOf" srcId="{169A9CE2-518D-45E2-944D-CF9FCC19BFE3}" destId="{931C40B0-D2AB-4B29-B51C-269EDFC1F538}" srcOrd="0" destOrd="0" presId="urn:microsoft.com/office/officeart/2005/8/layout/cycle4"/>
    <dgm:cxn modelId="{7F00D7C6-796C-4B05-996A-B4C711EC319F}" srcId="{1AC2B19A-A3CF-427C-B4D1-16F8C36D6A8F}" destId="{169A9CE2-518D-45E2-944D-CF9FCC19BFE3}" srcOrd="2" destOrd="0" parTransId="{A12E1561-5D1D-4F7D-9ABC-D0B8241571BB}" sibTransId="{ECB78406-11C0-43B6-B3E2-BCCB9437D810}"/>
    <dgm:cxn modelId="{76D2FB2A-4E8A-4564-9F18-40238B6DF416}" type="presOf" srcId="{C442289A-0B41-4880-BD3B-BE60542B33D0}" destId="{55F70CC1-602C-4DC2-84CA-CA1694B630AD}" srcOrd="1" destOrd="3" presId="urn:microsoft.com/office/officeart/2005/8/layout/cycle4"/>
    <dgm:cxn modelId="{39084DD2-6B7D-42EE-8B37-135833714E95}" srcId="{1AC2B19A-A3CF-427C-B4D1-16F8C36D6A8F}" destId="{146771F1-735D-418E-8192-AFF558660C94}" srcOrd="0" destOrd="0" parTransId="{A1AE382D-F659-4048-9173-D2F2C2CF5050}" sibTransId="{94A37837-3578-4654-8721-2B8C0D5D7A96}"/>
    <dgm:cxn modelId="{3A19BA36-8D73-40EA-898D-36CF86357BB2}" type="presOf" srcId="{4B0AE48F-3CBD-476C-A8C4-AA80A343C136}" destId="{C3041E96-DD6A-4148-BA64-8B1A4227D9B0}" srcOrd="0" destOrd="0" presId="urn:microsoft.com/office/officeart/2005/8/layout/cycle4"/>
    <dgm:cxn modelId="{349ADF53-3797-4ECF-ABC8-BD078A33ECD4}" srcId="{185BD056-A7A7-482B-BEA8-F377814D680F}" destId="{91634783-4C98-4AC1-A54F-2B26E9F99D1C}" srcOrd="3" destOrd="0" parTransId="{B9F9D7B3-0E12-4BF6-9B1B-65FD52C8F7F4}" sibTransId="{6E3C6C45-ECD0-4216-B766-7B2A370E154B}"/>
    <dgm:cxn modelId="{561D7078-5D28-474F-82A9-1448AF77BABC}" srcId="{1AC2B19A-A3CF-427C-B4D1-16F8C36D6A8F}" destId="{185BD056-A7A7-482B-BEA8-F377814D680F}" srcOrd="3" destOrd="0" parTransId="{B3387874-7B56-4FDC-9EBE-59D1759E14A3}" sibTransId="{ED4E70C1-AC7A-4217-914D-695C090C2F07}"/>
    <dgm:cxn modelId="{468796F4-DD21-414A-BA60-522BD29DBBDC}" type="presOf" srcId="{3743B5F4-D345-4328-BBB3-90E66C68D453}" destId="{0D9F7DD8-7FBF-4234-AFA4-EB8149AFF604}" srcOrd="1" destOrd="1" presId="urn:microsoft.com/office/officeart/2005/8/layout/cycle4"/>
    <dgm:cxn modelId="{7A3080C2-BDAD-440B-B4AC-D9DDB2AABE00}" type="presOf" srcId="{C442289A-0B41-4880-BD3B-BE60542B33D0}" destId="{3B1ACAE4-4F17-4740-A57F-96077DEB988E}" srcOrd="0" destOrd="3" presId="urn:microsoft.com/office/officeart/2005/8/layout/cycle4"/>
    <dgm:cxn modelId="{1C0C9410-A5BD-46D3-8539-134C622CC2E1}" type="presOf" srcId="{47471446-33CA-4220-BE48-277D4670E8EA}" destId="{FD1416AA-3B78-4DF8-8709-58FA962128B3}" srcOrd="1" destOrd="2" presId="urn:microsoft.com/office/officeart/2005/8/layout/cycle4"/>
    <dgm:cxn modelId="{DDD35EF7-C0EA-43DF-B138-8551ACF6D4B3}" srcId="{185BD056-A7A7-482B-BEA8-F377814D680F}" destId="{47471446-33CA-4220-BE48-277D4670E8EA}" srcOrd="2" destOrd="0" parTransId="{8E6CCB54-EFE1-4937-87E5-F8AA57CF8B3E}" sibTransId="{9962AB41-31CF-4B9E-901F-C89089415884}"/>
    <dgm:cxn modelId="{111C176D-0AAD-426D-B934-CA80A0313E72}" type="presOf" srcId="{2D1A99C8-DC76-4B7A-B6F0-055584714958}" destId="{1621F61A-88B5-4A28-963C-E6C03E61F0B0}" srcOrd="0" destOrd="0" presId="urn:microsoft.com/office/officeart/2005/8/layout/cycle4"/>
    <dgm:cxn modelId="{200E4830-546E-4BDF-9E3F-7684DF49015C}" type="presOf" srcId="{2D1A99C8-DC76-4B7A-B6F0-055584714958}" destId="{66CA6ACC-A0D9-4C77-B6AF-13D4AEA23EFE}" srcOrd="1" destOrd="0" presId="urn:microsoft.com/office/officeart/2005/8/layout/cycle4"/>
    <dgm:cxn modelId="{619EC976-16C3-440B-8B82-AE85FBD955C1}" type="presOf" srcId="{3743B5F4-D345-4328-BBB3-90E66C68D453}" destId="{275A3BB1-1B17-40EA-8AFA-C6DA2306CD6D}" srcOrd="0" destOrd="1" presId="urn:microsoft.com/office/officeart/2005/8/layout/cycle4"/>
    <dgm:cxn modelId="{583C7317-3988-4353-A0BB-5B73891503D4}" srcId="{4B0AE48F-3CBD-476C-A8C4-AA80A343C136}" destId="{9D6492B6-66FD-42B0-90E3-1ACFDBCD386F}" srcOrd="0" destOrd="0" parTransId="{DDE21E7D-A125-40F9-9A9B-D9CA789D2ACF}" sibTransId="{AAEAA0C2-0AD6-4A26-8AFC-3452511C4AFF}"/>
    <dgm:cxn modelId="{E92BE437-703A-4E72-900D-06FEAC7E8207}" type="presOf" srcId="{146771F1-735D-418E-8192-AFF558660C94}" destId="{BFA480CB-25AD-45AA-B796-F229C7A63B23}" srcOrd="0" destOrd="0" presId="urn:microsoft.com/office/officeart/2005/8/layout/cycle4"/>
    <dgm:cxn modelId="{2FFE9533-A194-4CBA-9405-64B1D5A0801B}" type="presOf" srcId="{E6A77238-FCCA-4461-87CC-4C6FD187D3CD}" destId="{FD1416AA-3B78-4DF8-8709-58FA962128B3}" srcOrd="1" destOrd="0" presId="urn:microsoft.com/office/officeart/2005/8/layout/cycle4"/>
    <dgm:cxn modelId="{F0F11B23-EC75-4016-AA83-06FE5CA7EF01}" srcId="{146771F1-735D-418E-8192-AFF558660C94}" destId="{FAD503A1-F338-43AB-AA35-1E30610D8879}" srcOrd="0" destOrd="0" parTransId="{826254CB-BCE4-4380-8278-A72A79A24FB0}" sibTransId="{327A7B68-A246-4D9D-B8D6-B71557AC4E4B}"/>
    <dgm:cxn modelId="{3F01D3A5-354A-48F2-8422-FC4E6F2C67F9}" srcId="{185BD056-A7A7-482B-BEA8-F377814D680F}" destId="{58C32F4D-FEB6-4E79-98BF-BC2713BC740D}" srcOrd="1" destOrd="0" parTransId="{8F16C609-E4E9-4C85-B27A-49FCCB7D4DAB}" sibTransId="{2D3FD0FF-4756-48AB-AFDF-1FC8BA05F865}"/>
    <dgm:cxn modelId="{7B6D4C2D-4B19-4173-B026-EAE711298900}" srcId="{185BD056-A7A7-482B-BEA8-F377814D680F}" destId="{E6A77238-FCCA-4461-87CC-4C6FD187D3CD}" srcOrd="0" destOrd="0" parTransId="{211F7074-2DB3-43B2-87F8-93A0244CCA1D}" sibTransId="{9C784173-8EEE-4A50-9262-8EB83E8FFCC2}"/>
    <dgm:cxn modelId="{7EE0FFDC-A0FD-4EEC-A053-8AD925394CCC}" srcId="{4B0AE48F-3CBD-476C-A8C4-AA80A343C136}" destId="{9B6C743D-5099-4865-B7E6-9598AE592CC4}" srcOrd="2" destOrd="0" parTransId="{735EF416-9056-4F08-B649-4604A7E387BE}" sibTransId="{670C4D06-3F75-47E0-A316-4415CF21E448}"/>
    <dgm:cxn modelId="{C7A8B810-FAB0-4BFD-9D0E-06A4821100F6}" type="presOf" srcId="{FAD503A1-F338-43AB-AA35-1E30610D8879}" destId="{55F70CC1-602C-4DC2-84CA-CA1694B630AD}" srcOrd="1" destOrd="0" presId="urn:microsoft.com/office/officeart/2005/8/layout/cycle4"/>
    <dgm:cxn modelId="{4D6293C7-B543-478E-98B3-64EBFB160A67}" type="presOf" srcId="{FAD503A1-F338-43AB-AA35-1E30610D8879}" destId="{3B1ACAE4-4F17-4740-A57F-96077DEB988E}" srcOrd="0" destOrd="0" presId="urn:microsoft.com/office/officeart/2005/8/layout/cycle4"/>
    <dgm:cxn modelId="{389EAAF7-83AF-454E-8396-DEFEDFF0AEE3}" type="presOf" srcId="{9B6C743D-5099-4865-B7E6-9598AE592CC4}" destId="{275A3BB1-1B17-40EA-8AFA-C6DA2306CD6D}" srcOrd="0" destOrd="2" presId="urn:microsoft.com/office/officeart/2005/8/layout/cycle4"/>
    <dgm:cxn modelId="{E86BC93B-5D4B-442D-9BE8-6E2C0803504D}" type="presOf" srcId="{E6A77238-FCCA-4461-87CC-4C6FD187D3CD}" destId="{E499A17A-76D0-408E-AC46-B0E86BDC4E4A}" srcOrd="0" destOrd="0" presId="urn:microsoft.com/office/officeart/2005/8/layout/cycle4"/>
    <dgm:cxn modelId="{3CD4696A-D7CD-4809-8684-1C0B891ACA5E}" type="presOf" srcId="{9D6492B6-66FD-42B0-90E3-1ACFDBCD386F}" destId="{0D9F7DD8-7FBF-4234-AFA4-EB8149AFF604}" srcOrd="1" destOrd="0" presId="urn:microsoft.com/office/officeart/2005/8/layout/cycle4"/>
    <dgm:cxn modelId="{DE904900-4C01-4225-9384-9F53596A1143}" srcId="{146771F1-735D-418E-8192-AFF558660C94}" destId="{DFADD272-66A2-45BA-800E-E1004550DD79}" srcOrd="2" destOrd="0" parTransId="{4E88DBCC-A229-4160-B00E-596F09515C14}" sibTransId="{2EAEC02A-6AF1-4404-8BAA-D3DB35538806}"/>
    <dgm:cxn modelId="{A333E7A0-D6B8-469E-9A5B-3BCB8A8CBB99}" srcId="{169A9CE2-518D-45E2-944D-CF9FCC19BFE3}" destId="{2D1A99C8-DC76-4B7A-B6F0-055584714958}" srcOrd="0" destOrd="0" parTransId="{F10C17E6-FF3B-4809-B6D7-BA31847A869D}" sibTransId="{ABD3E4DC-5DCE-4CB4-9379-E57CF9B28A1A}"/>
    <dgm:cxn modelId="{083E949E-EB70-4845-8876-17B535B1D19B}" type="presOf" srcId="{53519FCE-0387-4E64-BCB1-077B0C6ACAEB}" destId="{3B1ACAE4-4F17-4740-A57F-96077DEB988E}" srcOrd="0" destOrd="1" presId="urn:microsoft.com/office/officeart/2005/8/layout/cycle4"/>
    <dgm:cxn modelId="{CF107950-93E8-447E-8C3C-DF155CC8C904}" type="presParOf" srcId="{35C7BE7E-DAFF-46E3-AF49-91A0C7330E1B}" destId="{17870E91-2B8D-4388-837B-FB10BBEB2324}" srcOrd="0" destOrd="0" presId="urn:microsoft.com/office/officeart/2005/8/layout/cycle4"/>
    <dgm:cxn modelId="{FCCA8CE6-50D3-49A2-85DE-20F2912C641A}" type="presParOf" srcId="{17870E91-2B8D-4388-837B-FB10BBEB2324}" destId="{82DF61B1-DAC5-443D-8F7C-EF9D6D241A70}" srcOrd="0" destOrd="0" presId="urn:microsoft.com/office/officeart/2005/8/layout/cycle4"/>
    <dgm:cxn modelId="{C94388FE-3377-4332-B01F-A28ACA11E6C8}" type="presParOf" srcId="{82DF61B1-DAC5-443D-8F7C-EF9D6D241A70}" destId="{3B1ACAE4-4F17-4740-A57F-96077DEB988E}" srcOrd="0" destOrd="0" presId="urn:microsoft.com/office/officeart/2005/8/layout/cycle4"/>
    <dgm:cxn modelId="{485D58A8-6758-4B57-984C-327C7C8A199C}" type="presParOf" srcId="{82DF61B1-DAC5-443D-8F7C-EF9D6D241A70}" destId="{55F70CC1-602C-4DC2-84CA-CA1694B630AD}" srcOrd="1" destOrd="0" presId="urn:microsoft.com/office/officeart/2005/8/layout/cycle4"/>
    <dgm:cxn modelId="{C7C69375-57A0-42B8-8989-83BE5FB76CCB}" type="presParOf" srcId="{17870E91-2B8D-4388-837B-FB10BBEB2324}" destId="{1418F5EE-328F-423E-95E7-A0B5211BE4EC}" srcOrd="1" destOrd="0" presId="urn:microsoft.com/office/officeart/2005/8/layout/cycle4"/>
    <dgm:cxn modelId="{8C06117E-6CE5-4939-9649-06D3705D4655}" type="presParOf" srcId="{1418F5EE-328F-423E-95E7-A0B5211BE4EC}" destId="{275A3BB1-1B17-40EA-8AFA-C6DA2306CD6D}" srcOrd="0" destOrd="0" presId="urn:microsoft.com/office/officeart/2005/8/layout/cycle4"/>
    <dgm:cxn modelId="{775E6292-2365-45A4-B228-30E66608A944}" type="presParOf" srcId="{1418F5EE-328F-423E-95E7-A0B5211BE4EC}" destId="{0D9F7DD8-7FBF-4234-AFA4-EB8149AFF604}" srcOrd="1" destOrd="0" presId="urn:microsoft.com/office/officeart/2005/8/layout/cycle4"/>
    <dgm:cxn modelId="{C9AAC0D6-D0E8-46BC-B276-4E6663401B30}" type="presParOf" srcId="{17870E91-2B8D-4388-837B-FB10BBEB2324}" destId="{AFCD63FC-95F5-4B18-95CB-C3D1FF3FA41E}" srcOrd="2" destOrd="0" presId="urn:microsoft.com/office/officeart/2005/8/layout/cycle4"/>
    <dgm:cxn modelId="{27733729-F4BC-438F-8738-70F0D42D92FB}" type="presParOf" srcId="{AFCD63FC-95F5-4B18-95CB-C3D1FF3FA41E}" destId="{1621F61A-88B5-4A28-963C-E6C03E61F0B0}" srcOrd="0" destOrd="0" presId="urn:microsoft.com/office/officeart/2005/8/layout/cycle4"/>
    <dgm:cxn modelId="{3287FB43-140E-41CC-A25C-A281B4D356F4}" type="presParOf" srcId="{AFCD63FC-95F5-4B18-95CB-C3D1FF3FA41E}" destId="{66CA6ACC-A0D9-4C77-B6AF-13D4AEA23EFE}" srcOrd="1" destOrd="0" presId="urn:microsoft.com/office/officeart/2005/8/layout/cycle4"/>
    <dgm:cxn modelId="{89164AF6-4810-4EB6-8E45-1DF592F52B71}" type="presParOf" srcId="{17870E91-2B8D-4388-837B-FB10BBEB2324}" destId="{7394D80A-4B2C-4CA0-8619-8257879C2BE0}" srcOrd="3" destOrd="0" presId="urn:microsoft.com/office/officeart/2005/8/layout/cycle4"/>
    <dgm:cxn modelId="{42280C43-2773-4A6B-9669-B4E7CB939D5E}" type="presParOf" srcId="{7394D80A-4B2C-4CA0-8619-8257879C2BE0}" destId="{E499A17A-76D0-408E-AC46-B0E86BDC4E4A}" srcOrd="0" destOrd="0" presId="urn:microsoft.com/office/officeart/2005/8/layout/cycle4"/>
    <dgm:cxn modelId="{A384212E-22DB-48C6-8DCB-1B3B1C90B35B}" type="presParOf" srcId="{7394D80A-4B2C-4CA0-8619-8257879C2BE0}" destId="{FD1416AA-3B78-4DF8-8709-58FA962128B3}" srcOrd="1" destOrd="0" presId="urn:microsoft.com/office/officeart/2005/8/layout/cycle4"/>
    <dgm:cxn modelId="{4A40CEEA-40ED-4873-9E89-10AFF24FA7A5}" type="presParOf" srcId="{17870E91-2B8D-4388-837B-FB10BBEB2324}" destId="{813F55F6-86AD-41E7-ADF4-FFF8E5DEA143}" srcOrd="4" destOrd="0" presId="urn:microsoft.com/office/officeart/2005/8/layout/cycle4"/>
    <dgm:cxn modelId="{19257E9B-98FB-41BD-A4F0-5164969450EB}" type="presParOf" srcId="{35C7BE7E-DAFF-46E3-AF49-91A0C7330E1B}" destId="{320C3DB0-353A-49DA-8F3F-2B07730FBE36}" srcOrd="1" destOrd="0" presId="urn:microsoft.com/office/officeart/2005/8/layout/cycle4"/>
    <dgm:cxn modelId="{CE3B681F-654E-49D2-9AFC-32C2665AE2B2}" type="presParOf" srcId="{320C3DB0-353A-49DA-8F3F-2B07730FBE36}" destId="{BFA480CB-25AD-45AA-B796-F229C7A63B23}" srcOrd="0" destOrd="0" presId="urn:microsoft.com/office/officeart/2005/8/layout/cycle4"/>
    <dgm:cxn modelId="{E2C2C3D1-76F4-4DB9-8408-1CDF7C4BCA4B}" type="presParOf" srcId="{320C3DB0-353A-49DA-8F3F-2B07730FBE36}" destId="{C3041E96-DD6A-4148-BA64-8B1A4227D9B0}" srcOrd="1" destOrd="0" presId="urn:microsoft.com/office/officeart/2005/8/layout/cycle4"/>
    <dgm:cxn modelId="{4B63EC06-7489-41BF-A051-541CD176E469}" type="presParOf" srcId="{320C3DB0-353A-49DA-8F3F-2B07730FBE36}" destId="{931C40B0-D2AB-4B29-B51C-269EDFC1F538}" srcOrd="2" destOrd="0" presId="urn:microsoft.com/office/officeart/2005/8/layout/cycle4"/>
    <dgm:cxn modelId="{2289CD75-F3BD-4D77-A02B-09D8CD248403}" type="presParOf" srcId="{320C3DB0-353A-49DA-8F3F-2B07730FBE36}" destId="{253E6A82-330A-499F-9099-B4EA3B8986DF}" srcOrd="3" destOrd="0" presId="urn:microsoft.com/office/officeart/2005/8/layout/cycle4"/>
    <dgm:cxn modelId="{98DBD5A1-3DFF-4181-B28A-96E177BA106B}" type="presParOf" srcId="{320C3DB0-353A-49DA-8F3F-2B07730FBE36}" destId="{CFABAA11-41F5-4602-B9D6-A195D1D049E0}" srcOrd="4" destOrd="0" presId="urn:microsoft.com/office/officeart/2005/8/layout/cycle4"/>
    <dgm:cxn modelId="{FD80F167-E570-4AC2-96A6-00C1BE596C23}" type="presParOf" srcId="{35C7BE7E-DAFF-46E3-AF49-91A0C7330E1B}" destId="{EF6CA8EA-6E89-4409-87E1-C2D8D113766F}" srcOrd="2" destOrd="0" presId="urn:microsoft.com/office/officeart/2005/8/layout/cycle4"/>
    <dgm:cxn modelId="{E63DAD93-8127-4B49-9816-A3B7FC10D857}" type="presParOf" srcId="{35C7BE7E-DAFF-46E3-AF49-91A0C7330E1B}" destId="{707D34E8-92F9-478B-8C41-BD91F619234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5C8A-AA09-44ED-91C6-685CFD633B6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88014-CC82-492D-84F8-705F448ED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3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1F1E4-599D-4C78-BC48-94CEA9BECCD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81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1F1E4-599D-4C78-BC48-94CEA9BECCD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82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246063" y="0"/>
            <a:ext cx="4876801" cy="36576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8371" name="Notes Placeholder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829175" y="0"/>
            <a:ext cx="0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We don’t expect </a:t>
            </a:r>
          </a:p>
        </p:txBody>
      </p:sp>
    </p:spTree>
    <p:extLst>
      <p:ext uri="{BB962C8B-B14F-4D97-AF65-F5344CB8AC3E}">
        <p14:creationId xmlns:p14="http://schemas.microsoft.com/office/powerpoint/2010/main" val="2749461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1F1E4-599D-4C78-BC48-94CEA9BECCD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8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1F1E4-599D-4C78-BC48-94CEA9BECCD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8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expect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8DA5-87CD-4FB9-9C70-3EDF93CCE03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9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0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0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4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7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16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36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1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9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46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8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27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11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2DEB-59A6-A845-95AE-1B9E9B7A64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06A4-3033-2D44-8509-18CA5C927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76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59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04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12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48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66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6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1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76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14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19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0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0058" y="274638"/>
            <a:ext cx="6556742" cy="11430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lang="en-US" sz="5500" dirty="0" smtClean="0">
                <a:solidFill>
                  <a:srgbClr val="03BCAA"/>
                </a:solidFill>
                <a:latin typeface="Myriad Pro"/>
              </a:rPr>
              <a:t>2010 and Beyond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0058" y="1600200"/>
            <a:ext cx="65567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25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0058" y="274638"/>
            <a:ext cx="6556742" cy="11430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lang="en-US" sz="5500" dirty="0" smtClean="0">
                <a:solidFill>
                  <a:srgbClr val="03BCAA"/>
                </a:solidFill>
                <a:latin typeface="Myriad Pro"/>
              </a:rPr>
              <a:t>2010 and Beyond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0058" y="1600200"/>
            <a:ext cx="65567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34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2445-B07C-4A35-A3AA-FC201985D0B7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58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315892-4382-4648-8049-615E9333834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17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638" y="1376363"/>
            <a:ext cx="8648700" cy="47196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E88A36-89D0-4C9D-AFA5-43B8C439EC8C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03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638" y="1376363"/>
            <a:ext cx="4248150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88" y="1376363"/>
            <a:ext cx="4248150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4638" y="3811588"/>
            <a:ext cx="4248150" cy="228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188" y="3811588"/>
            <a:ext cx="4248150" cy="228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DD669-42D4-43CA-AF25-C06F389E66B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8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4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2DEB-59A6-A845-95AE-1B9E9B7A64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06A4-3033-2D44-8509-18CA5C927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9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38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24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86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87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043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08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77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82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44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F16-4EC1-4B49-BA42-5870B0F765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6AE-36AD-6144-9237-738182D63E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39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0058" y="274638"/>
            <a:ext cx="6556742" cy="11430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lang="en-US" sz="5500" dirty="0" smtClean="0">
                <a:solidFill>
                  <a:srgbClr val="03BCAA"/>
                </a:solidFill>
                <a:latin typeface="Myriad Pro"/>
              </a:rPr>
              <a:t>2010 and Beyond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0058" y="1600200"/>
            <a:ext cx="65567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21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0058" y="274638"/>
            <a:ext cx="6556742" cy="11430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lang="en-US" sz="5500" dirty="0" smtClean="0">
                <a:solidFill>
                  <a:srgbClr val="03BCAA"/>
                </a:solidFill>
                <a:latin typeface="Myriad Pro"/>
              </a:rPr>
              <a:t>2010 and Beyond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0058" y="1600200"/>
            <a:ext cx="65567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4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315892-4382-4648-8049-615E9333834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1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638" y="1376363"/>
            <a:ext cx="8648700" cy="47196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E88A36-89D0-4C9D-AFA5-43B8C439EC8C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29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66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8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10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988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421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70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86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01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07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44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10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65964-FD9E-436F-A74B-3A40A694F6C4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75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01FF-CB0E-480C-B396-97538FA169C6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CE4F0-7337-4029-AFE6-0B542E190F5C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966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E61D-AB5C-4887-88B5-D7653D17E02A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2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245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91E84-8ACB-44CA-9F4D-C72ED9A155A4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929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F303-D89F-4727-85C1-EC3FDA2D874C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567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04213-B28A-453D-A950-7C6E93B31263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59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2FBDF-1595-4042-851D-CDC539120E2D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45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29471-2BF2-441B-A584-D882C78DCBEC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92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57AD8-B774-418F-BA80-6BBEFEFEBE5F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90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25647-0CD6-433E-8358-E5769709B91D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88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BD6B994-3746-4F5F-A09D-5BFEB81C95A8}" type="datetime1">
              <a:rPr lang="en-US" altLang="en-US"/>
              <a:pPr/>
              <a:t>1/29/2015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8BC3B8C-B2DC-4E46-BDA1-9B73FE55F523}" type="slidenum">
              <a:rPr lang="en-US" altLang="en-US"/>
              <a:pPr/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3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1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CBED-41AE-49FE-BE5F-1875928C28D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0F975-9B3C-4ADE-8601-B4BCE0F9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5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3B98-130A-43C4-A078-A77A9C37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4ADF-A471-4FFD-B271-B0C062FD15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1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2382DEB-59A6-A845-95AE-1B9E9B7A64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6C06A4-3033-2D44-8509-18CA5C927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7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2382DEB-59A6-A845-95AE-1B9E9B7A64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6C06A4-3033-2D44-8509-18CA5C927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4B798-26B8-423F-804F-1B464F611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D5E6-6AED-45CB-B9FD-6E5F24A88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7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6B994-3746-4F5F-A09D-5BFEB81C95A8}" type="datetime1">
              <a:rPr lang="en-US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1/29/2015</a:t>
            </a:fld>
            <a:endParaRPr lang="en-US" alt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</a:endParaRP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CA3318-9085-4F54-B60A-938FF4A0A946}" type="slidenum">
              <a:rPr lang="en-US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4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1904999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Construction &amp; Demolition </a:t>
            </a:r>
            <a:b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Waste Diversion Strategy</a:t>
            </a:r>
            <a:r>
              <a:rPr lang="en-US" sz="3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3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819400"/>
          </a:xfrm>
        </p:spPr>
        <p:txBody>
          <a:bodyPr>
            <a:normAutofit fontScale="77500" lnSpcReduction="20000"/>
          </a:bodyPr>
          <a:lstStyle/>
          <a:p>
            <a:endParaRPr lang="en-US" sz="2800" dirty="0"/>
          </a:p>
          <a:p>
            <a:endParaRPr lang="en-US" sz="2800" dirty="0" smtClean="0"/>
          </a:p>
          <a:p>
            <a:endParaRPr lang="en-US" sz="2800" b="1" dirty="0" smtClean="0"/>
          </a:p>
          <a:p>
            <a:r>
              <a:rPr lang="en-US" sz="2800" b="1" u="sng" dirty="0" smtClean="0"/>
              <a:t>4</a:t>
            </a:r>
            <a:r>
              <a:rPr lang="en-US" sz="2800" b="1" u="sng" baseline="30000" dirty="0" smtClean="0"/>
              <a:t>TH</a:t>
            </a:r>
            <a:r>
              <a:rPr lang="en-US" sz="2800" b="1" u="sng" dirty="0" smtClean="0"/>
              <a:t> Annual Conference / AGM Agenda</a:t>
            </a:r>
          </a:p>
          <a:p>
            <a:endParaRPr lang="en-US" sz="2800" dirty="0" smtClean="0"/>
          </a:p>
          <a:p>
            <a:r>
              <a:rPr lang="en-US" sz="2800" b="1" dirty="0" smtClean="0"/>
              <a:t>Sharon Horsburgh, MA, RPP</a:t>
            </a:r>
          </a:p>
          <a:p>
            <a:r>
              <a:rPr lang="en-US" sz="2800" b="1" dirty="0" smtClean="0"/>
              <a:t>Senior Solid Waste Planner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Regional District of Nanaimo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2" y="2971800"/>
            <a:ext cx="3379788" cy="76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System Characteristics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232514"/>
              </p:ext>
            </p:extLst>
          </p:nvPr>
        </p:nvGraphicFramePr>
        <p:xfrm>
          <a:off x="457200" y="1676400"/>
          <a:ext cx="77724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34200" y="3505200"/>
            <a:ext cx="180022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170,000 </a:t>
            </a:r>
            <a:r>
              <a:rPr lang="en-US" dirty="0" err="1">
                <a:solidFill>
                  <a:prstClr val="black"/>
                </a:solidFill>
              </a:rPr>
              <a:t>tpy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82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r="1535"/>
          <a:stretch>
            <a:fillRect/>
          </a:stretch>
        </p:blipFill>
        <p:spPr>
          <a:xfrm>
            <a:off x="609600" y="1015538"/>
            <a:ext cx="6705600" cy="5029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81400" y="1859379"/>
            <a:ext cx="1600200" cy="6858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CD 11%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443">
            <a:off x="3001979" y="2325272"/>
            <a:ext cx="695330" cy="53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5451">
            <a:off x="4025335" y="2740388"/>
            <a:ext cx="825582" cy="49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Waste </a:t>
            </a:r>
            <a:r>
              <a:rPr lang="en-US" dirty="0" err="1" smtClean="0">
                <a:latin typeface="+mn-lt"/>
              </a:rPr>
              <a:t>Compostion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1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737711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RDN Public &amp; Private 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92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2" y="187769"/>
            <a:ext cx="8633637" cy="898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Myriad Pro"/>
              </a:rPr>
              <a:t>2012 Overall Waste Diversion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597058"/>
              </p:ext>
            </p:extLst>
          </p:nvPr>
        </p:nvGraphicFramePr>
        <p:xfrm>
          <a:off x="666662" y="1062990"/>
          <a:ext cx="7937500" cy="463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880"/>
                <a:gridCol w="1160780"/>
                <a:gridCol w="1275080"/>
                <a:gridCol w="1376680"/>
                <a:gridCol w="1275080"/>
              </a:tblGrid>
              <a:tr h="922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Diverted</a:t>
                      </a: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tonnes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Disposed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tonnes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Generated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tonnes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Recovery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PPP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38,807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13,866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52,676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74%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Organics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21,145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18,614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39,759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53%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EPR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9,552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3,609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13,161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73%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Other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39,349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17,230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56,579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70%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800" b="1" i="1" dirty="0" smtClean="0"/>
                        <a:t>Textiles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 smtClean="0"/>
                        <a:t>1,520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 smtClean="0"/>
                        <a:t>3037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4,557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33%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800" b="1" i="1" dirty="0" smtClean="0"/>
                        <a:t>Building</a:t>
                      </a:r>
                      <a:r>
                        <a:rPr lang="en-US" sz="1800" b="1" i="1" baseline="0" dirty="0" smtClean="0"/>
                        <a:t> Materials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 smtClean="0"/>
                        <a:t>19,736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 smtClean="0"/>
                        <a:t>5748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25,484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77%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800" b="1" i="1" dirty="0" smtClean="0"/>
                        <a:t>Scrap Metal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 smtClean="0"/>
                        <a:t>7,871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 smtClean="0"/>
                        <a:t>739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8,610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91%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800" b="1" i="1" dirty="0" smtClean="0"/>
                        <a:t>Household Hygiene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 smtClean="0"/>
                        <a:t>0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 smtClean="0"/>
                        <a:t>3,932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3,932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0%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 smtClean="0"/>
                        <a:t>Other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3,774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3,774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0%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98,631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53,319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162,172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67%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4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Wood Waste and CD is managed at 8 facilities</a:t>
            </a:r>
          </a:p>
          <a:p>
            <a:pPr marL="0" indent="0">
              <a:buNone/>
            </a:pPr>
            <a:r>
              <a:rPr lang="en-US" dirty="0" smtClean="0"/>
              <a:t>  - Recycling of asphalt shingles for paving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-Landfill limited use for chips as cover</a:t>
            </a:r>
          </a:p>
          <a:p>
            <a:pPr marL="0" indent="0">
              <a:buNone/>
            </a:pPr>
            <a:r>
              <a:rPr lang="en-US" dirty="0" smtClean="0"/>
              <a:t>  -W/w is a cost effective fuel source for pulp    mills.</a:t>
            </a:r>
          </a:p>
          <a:p>
            <a:pPr>
              <a:buFontTx/>
              <a:buChar char="-"/>
            </a:pPr>
            <a:r>
              <a:rPr lang="en-US" dirty="0" smtClean="0"/>
              <a:t>Small scale community energy projects: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Dockside Green.  </a:t>
            </a:r>
          </a:p>
        </p:txBody>
      </p:sp>
    </p:spTree>
    <p:extLst>
      <p:ext uri="{BB962C8B-B14F-4D97-AF65-F5344CB8AC3E}">
        <p14:creationId xmlns:p14="http://schemas.microsoft.com/office/powerpoint/2010/main" val="13349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To 80% and Beyond!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Extended Producer Responsibility (EPR)</a:t>
            </a:r>
          </a:p>
          <a:p>
            <a:r>
              <a:rPr lang="en-US" dirty="0" smtClean="0"/>
              <a:t>BC Recycling Regulation</a:t>
            </a:r>
          </a:p>
          <a:p>
            <a:pPr lvl="1"/>
            <a:r>
              <a:rPr lang="en-US" dirty="0" smtClean="0"/>
              <a:t>Printed Paper &amp; Packaging - MMBC</a:t>
            </a:r>
          </a:p>
          <a:p>
            <a:r>
              <a:rPr lang="en-US" dirty="0" smtClean="0"/>
              <a:t>CCME Action Plan for EPR</a:t>
            </a:r>
          </a:p>
          <a:p>
            <a:pPr lvl="1"/>
            <a:r>
              <a:rPr lang="en-US" dirty="0" smtClean="0"/>
              <a:t>CD materials</a:t>
            </a:r>
          </a:p>
          <a:p>
            <a:pPr lvl="1"/>
            <a:r>
              <a:rPr lang="en-US" dirty="0" smtClean="0"/>
              <a:t>Furniture</a:t>
            </a:r>
          </a:p>
          <a:p>
            <a:pPr lvl="1"/>
            <a:r>
              <a:rPr lang="en-US" dirty="0" smtClean="0"/>
              <a:t>Textiles &amp; carpet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259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QUESTIONS?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795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1981199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Clean Wood Waste Ban</a:t>
            </a:r>
            <a:b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819400"/>
          </a:xfrm>
        </p:spPr>
        <p:txBody>
          <a:bodyPr>
            <a:normAutofit fontScale="77500" lnSpcReduction="20000"/>
          </a:bodyPr>
          <a:lstStyle/>
          <a:p>
            <a:endParaRPr lang="en-US" sz="2800" dirty="0"/>
          </a:p>
          <a:p>
            <a:endParaRPr lang="en-US" sz="2800" dirty="0" smtClean="0"/>
          </a:p>
          <a:p>
            <a:endParaRPr lang="en-US" sz="2800" b="1" dirty="0" smtClean="0"/>
          </a:p>
          <a:p>
            <a:r>
              <a:rPr lang="en-US" sz="2800" b="1" u="sng" dirty="0" smtClean="0"/>
              <a:t>4</a:t>
            </a:r>
            <a:r>
              <a:rPr lang="en-US" sz="2800" b="1" u="sng" baseline="30000" dirty="0" smtClean="0"/>
              <a:t>TH</a:t>
            </a:r>
            <a:r>
              <a:rPr lang="en-US" sz="2800" b="1" u="sng" dirty="0" smtClean="0"/>
              <a:t> Annual Conference / AGM Agenda</a:t>
            </a:r>
          </a:p>
          <a:p>
            <a:endParaRPr lang="en-US" sz="2800" dirty="0" smtClean="0"/>
          </a:p>
          <a:p>
            <a:r>
              <a:rPr lang="en-US" sz="2800" b="1" dirty="0" smtClean="0"/>
              <a:t>Sharon Horsburgh, MA, RPP</a:t>
            </a:r>
          </a:p>
          <a:p>
            <a:r>
              <a:rPr lang="en-US" sz="2800" b="1" dirty="0" smtClean="0"/>
              <a:t>Senior Solid Waste Planner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Regional District of Nanaimo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2" y="2971800"/>
            <a:ext cx="3379788" cy="76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3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Location</a:t>
            </a:r>
            <a:endParaRPr lang="en-US" b="1" dirty="0"/>
          </a:p>
        </p:txBody>
      </p:sp>
      <p:pic>
        <p:nvPicPr>
          <p:cNvPr id="4" name="Picture 6" descr="Jurisdiction boundaries ma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447800"/>
            <a:ext cx="6400493" cy="383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0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Overview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Key Policy Drivers</a:t>
            </a:r>
          </a:p>
          <a:p>
            <a:r>
              <a:rPr lang="en-US" dirty="0" smtClean="0"/>
              <a:t>Impact of landfill bans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70313"/>
            <a:ext cx="3104583" cy="2852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43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4" name="Picture 6" descr="Jurisdiction boundaries ma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447800"/>
            <a:ext cx="6400493" cy="383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98714" y="5715000"/>
            <a:ext cx="404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Population: 150,000+/-</a:t>
            </a:r>
          </a:p>
          <a:p>
            <a:r>
              <a:rPr lang="en-US" sz="2800" b="1" dirty="0" smtClean="0"/>
              <a:t>52,000h/h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88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History</a:t>
            </a:r>
            <a:endParaRPr lang="en-US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124200" cy="2779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1524000"/>
            <a:ext cx="433251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CA" sz="3200" dirty="0">
                <a:solidFill>
                  <a:sysClr val="windowText" lastClr="000000"/>
                </a:solidFill>
              </a:rPr>
              <a:t>“Zero Waste” diversion target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CA" sz="3200" dirty="0">
                <a:solidFill>
                  <a:sysClr val="windowText" lastClr="000000"/>
                </a:solidFill>
              </a:rPr>
              <a:t>Ensuring that the landfill is designed and operated to maximize environmental protection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88" y="3869895"/>
            <a:ext cx="2925526" cy="2666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0576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76200" y="1219200"/>
            <a:ext cx="4648200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  <a:defRPr/>
            </a:pPr>
            <a:r>
              <a:rPr lang="en-CA" dirty="0" smtClean="0">
                <a:solidFill>
                  <a:sysClr val="windowText" lastClr="000000"/>
                </a:solidFill>
              </a:rPr>
              <a:t>Banning waste materials from disposal in the landfill once an alternative has been established</a:t>
            </a:r>
          </a:p>
          <a:p>
            <a:pPr>
              <a:buClr>
                <a:srgbClr val="0BD0D9"/>
              </a:buClr>
              <a:defRPr/>
            </a:pPr>
            <a:r>
              <a:rPr lang="en-CA" dirty="0" smtClean="0">
                <a:solidFill>
                  <a:sysClr val="windowText" lastClr="000000"/>
                </a:solidFill>
              </a:rPr>
              <a:t>Organics diversion strategy &amp; CD Waste Diversion Strategy</a:t>
            </a:r>
          </a:p>
          <a:p>
            <a:pPr>
              <a:buClr>
                <a:srgbClr val="0BD0D9"/>
              </a:buClr>
              <a:defRPr/>
            </a:pPr>
            <a:r>
              <a:rPr lang="en-CA" dirty="0" smtClean="0">
                <a:solidFill>
                  <a:sysClr val="windowText" lastClr="000000"/>
                </a:solidFill>
              </a:rPr>
              <a:t>Waste stream management licensing</a:t>
            </a:r>
          </a:p>
          <a:p>
            <a:pPr>
              <a:buClr>
                <a:srgbClr val="0BD0D9"/>
              </a:buClr>
              <a:defRPr/>
            </a:pPr>
            <a:r>
              <a:rPr lang="en-CA" dirty="0" smtClean="0">
                <a:solidFill>
                  <a:sysClr val="windowText" lastClr="000000"/>
                </a:solidFill>
              </a:rPr>
              <a:t>User pay (collection, disposal)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Policy Drivers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9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What is C&amp;D Waste?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485276"/>
              </p:ext>
            </p:extLst>
          </p:nvPr>
        </p:nvGraphicFramePr>
        <p:xfrm>
          <a:off x="457200" y="1600200"/>
          <a:ext cx="8229600" cy="411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8189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Approach to Policy </a:t>
            </a:r>
            <a:endParaRPr 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47800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Waste Stream Management Licensing 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Private sector infrastructure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Level playing field</a:t>
            </a:r>
          </a:p>
          <a:p>
            <a:pPr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Landfill Disposal Bans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Regulate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Collaborate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Educate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Enforce</a:t>
            </a:r>
          </a:p>
          <a:p>
            <a:pPr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Single Family Food Waste Collection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User fees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Can limits</a:t>
            </a:r>
          </a:p>
          <a:p>
            <a:pPr>
              <a:lnSpc>
                <a:spcPct val="90000"/>
              </a:lnSpc>
              <a:defRPr/>
            </a:pPr>
            <a:r>
              <a:rPr lang="en-CA" dirty="0" smtClean="0">
                <a:solidFill>
                  <a:sysClr val="windowText" lastClr="000000"/>
                </a:solidFill>
                <a:latin typeface="Arial"/>
              </a:rPr>
              <a:t>Zero Waste Education &amp; Promotion </a:t>
            </a:r>
          </a:p>
          <a:p>
            <a:pPr lvl="1">
              <a:lnSpc>
                <a:spcPct val="90000"/>
              </a:lnSpc>
              <a:buFont typeface="Arial"/>
              <a:buNone/>
              <a:defRPr/>
            </a:pPr>
            <a:endParaRPr lang="en-CA" dirty="0" smtClean="0">
              <a:solidFill>
                <a:sysClr val="windowText" lastClr="000000"/>
              </a:solidFill>
              <a:latin typeface="Arial"/>
            </a:endParaRPr>
          </a:p>
          <a:p>
            <a:pPr lvl="1">
              <a:lnSpc>
                <a:spcPct val="90000"/>
              </a:lnSpc>
              <a:buFont typeface="Arial"/>
              <a:buNone/>
              <a:defRPr/>
            </a:pPr>
            <a:endParaRPr lang="en-CA" dirty="0" smtClean="0">
              <a:solidFill>
                <a:sysClr val="windowText" lastClr="000000"/>
              </a:solidFill>
              <a:latin typeface="Arial"/>
            </a:endParaRPr>
          </a:p>
          <a:p>
            <a:pPr lvl="1">
              <a:lnSpc>
                <a:spcPct val="90000"/>
              </a:lnSpc>
              <a:defRPr/>
            </a:pPr>
            <a:endParaRPr lang="en-CA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0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WOOD WASTE </a:t>
            </a:r>
            <a:r>
              <a:rPr lang="en-US" sz="2800" dirty="0">
                <a:solidFill>
                  <a:prstClr val="black"/>
                </a:solidFill>
              </a:rPr>
              <a:t>– Wood waste (</a:t>
            </a:r>
            <a:r>
              <a:rPr lang="en-US" sz="2800" u="sng" dirty="0">
                <a:solidFill>
                  <a:prstClr val="black"/>
                </a:solidFill>
              </a:rPr>
              <a:t>may be painted but cannot have non-wood materials attached)</a:t>
            </a:r>
            <a:r>
              <a:rPr lang="en-US" sz="2800" dirty="0">
                <a:solidFill>
                  <a:prstClr val="black"/>
                </a:solidFill>
              </a:rPr>
              <a:t> that has been separated from other construction/demolition waste has been banned from disposal in the landfill.</a:t>
            </a: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Non roll-off container loads </a:t>
            </a:r>
            <a:r>
              <a:rPr lang="en-US" sz="2800" dirty="0">
                <a:solidFill>
                  <a:prstClr val="black"/>
                </a:solidFill>
              </a:rPr>
              <a:t>of wood waste are accepted at the rate of </a:t>
            </a:r>
            <a:r>
              <a:rPr lang="en-US" sz="2800" b="1" dirty="0">
                <a:solidFill>
                  <a:prstClr val="black"/>
                </a:solidFill>
              </a:rPr>
              <a:t>$200/tonne.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Separate wood waste and drywall </a:t>
            </a:r>
            <a:r>
              <a:rPr lang="en-US" sz="2800" dirty="0">
                <a:solidFill>
                  <a:prstClr val="black"/>
                </a:solidFill>
              </a:rPr>
              <a:t>from other materials to avoid paying </a:t>
            </a: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b="1" dirty="0" smtClean="0">
                <a:solidFill>
                  <a:prstClr val="black"/>
                </a:solidFill>
              </a:rPr>
              <a:t>$300/tonne </a:t>
            </a:r>
            <a:r>
              <a:rPr lang="en-US" sz="2800" b="1" dirty="0">
                <a:solidFill>
                  <a:prstClr val="black"/>
                </a:solidFill>
              </a:rPr>
              <a:t>fee for contaminated loads.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Wood Waste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96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CA" b="1" dirty="0" smtClean="0">
                <a:latin typeface="Calibri" panose="020F0502020204030204" pitchFamily="34" charset="0"/>
              </a:rPr>
              <a:t>Landfill Disposal Bans</a:t>
            </a:r>
            <a:endParaRPr lang="en-CA" b="1" dirty="0">
              <a:latin typeface="Calibri" panose="020F0502020204030204" pitchFamily="34" charset="0"/>
            </a:endParaRPr>
          </a:p>
        </p:txBody>
      </p:sp>
      <p:pic>
        <p:nvPicPr>
          <p:cNvPr id="512005" name="Picture 5" descr="MPj04373290000[1]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15000" y="1524000"/>
            <a:ext cx="2144486" cy="2462568"/>
          </a:xfrm>
        </p:spPr>
      </p:pic>
      <p:sp>
        <p:nvSpPr>
          <p:cNvPr id="512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6248400" cy="5008562"/>
          </a:xfrm>
        </p:spPr>
        <p:txBody>
          <a:bodyPr>
            <a:normAutofit fontScale="92500" lnSpcReduction="10000"/>
          </a:bodyPr>
          <a:lstStyle/>
          <a:p>
            <a:r>
              <a:rPr lang="en-CA" sz="2600" dirty="0" smtClean="0">
                <a:latin typeface="Calibri" panose="020F0502020204030204" pitchFamily="34" charset="0"/>
              </a:rPr>
              <a:t>Gypsum (1991)</a:t>
            </a:r>
          </a:p>
          <a:p>
            <a:r>
              <a:rPr lang="en-CA" sz="2600" dirty="0">
                <a:latin typeface="Calibri" panose="020F0502020204030204" pitchFamily="34" charset="0"/>
              </a:rPr>
              <a:t>Land clearing </a:t>
            </a:r>
            <a:r>
              <a:rPr lang="en-CA" sz="2600" dirty="0" smtClean="0">
                <a:latin typeface="Calibri" panose="020F0502020204030204" pitchFamily="34" charset="0"/>
              </a:rPr>
              <a:t>waste (1992)</a:t>
            </a:r>
            <a:endParaRPr lang="en-CA" sz="2600" dirty="0">
              <a:latin typeface="Calibri" panose="020F0502020204030204" pitchFamily="34" charset="0"/>
            </a:endParaRPr>
          </a:p>
          <a:p>
            <a:r>
              <a:rPr lang="en-CA" sz="2600" dirty="0">
                <a:latin typeface="Calibri" panose="020F0502020204030204" pitchFamily="34" charset="0"/>
              </a:rPr>
              <a:t>Corrugated </a:t>
            </a:r>
            <a:r>
              <a:rPr lang="en-CA" sz="2600" dirty="0" smtClean="0">
                <a:latin typeface="Calibri" panose="020F0502020204030204" pitchFamily="34" charset="0"/>
              </a:rPr>
              <a:t>cardboard (1993)</a:t>
            </a:r>
            <a:endParaRPr lang="en-CA" sz="2600" dirty="0">
              <a:latin typeface="Calibri" panose="020F0502020204030204" pitchFamily="34" charset="0"/>
            </a:endParaRPr>
          </a:p>
          <a:p>
            <a:r>
              <a:rPr lang="en-CA" sz="2600" dirty="0">
                <a:latin typeface="Calibri" panose="020F0502020204030204" pitchFamily="34" charset="0"/>
              </a:rPr>
              <a:t>Recyclable </a:t>
            </a:r>
            <a:r>
              <a:rPr lang="en-CA" sz="2600" dirty="0" smtClean="0">
                <a:latin typeface="Calibri" panose="020F0502020204030204" pitchFamily="34" charset="0"/>
              </a:rPr>
              <a:t>Paper (1997)</a:t>
            </a:r>
          </a:p>
          <a:p>
            <a:r>
              <a:rPr lang="en-CA" sz="2600" dirty="0" smtClean="0">
                <a:latin typeface="Calibri" panose="020F0502020204030204" pitchFamily="34" charset="0"/>
              </a:rPr>
              <a:t>Scrap Metal (1997)</a:t>
            </a:r>
            <a:endParaRPr lang="en-CA" sz="2600" dirty="0">
              <a:latin typeface="Calibri" panose="020F0502020204030204" pitchFamily="34" charset="0"/>
            </a:endParaRPr>
          </a:p>
          <a:p>
            <a:r>
              <a:rPr lang="en-CA" sz="2600" dirty="0" smtClean="0">
                <a:latin typeface="Calibri" panose="020F0502020204030204" pitchFamily="34" charset="0"/>
              </a:rPr>
              <a:t>Tires (1997)</a:t>
            </a:r>
            <a:endParaRPr lang="en-CA" sz="2600" dirty="0">
              <a:latin typeface="Calibri" panose="020F0502020204030204" pitchFamily="34" charset="0"/>
            </a:endParaRPr>
          </a:p>
          <a:p>
            <a:r>
              <a:rPr lang="en-CA" sz="2600" dirty="0" smtClean="0">
                <a:latin typeface="Calibri" panose="020F0502020204030204" pitchFamily="34" charset="0"/>
              </a:rPr>
              <a:t>Commercial </a:t>
            </a:r>
            <a:r>
              <a:rPr lang="en-CA" sz="2600" dirty="0">
                <a:latin typeface="Calibri" panose="020F0502020204030204" pitchFamily="34" charset="0"/>
              </a:rPr>
              <a:t>organic </a:t>
            </a:r>
            <a:r>
              <a:rPr lang="en-CA" sz="2600" dirty="0" smtClean="0">
                <a:latin typeface="Calibri" panose="020F0502020204030204" pitchFamily="34" charset="0"/>
              </a:rPr>
              <a:t>waste (2005)</a:t>
            </a:r>
            <a:endParaRPr lang="en-CA" sz="2600" dirty="0">
              <a:latin typeface="Calibri" panose="020F0502020204030204" pitchFamily="34" charset="0"/>
            </a:endParaRPr>
          </a:p>
          <a:p>
            <a:r>
              <a:rPr lang="en-CA" sz="2600" dirty="0" smtClean="0">
                <a:latin typeface="Calibri" panose="020F0502020204030204" pitchFamily="34" charset="0"/>
              </a:rPr>
              <a:t>Garden waste (2007)</a:t>
            </a:r>
            <a:endParaRPr lang="en-CA" sz="2600" dirty="0">
              <a:latin typeface="Calibri" panose="020F0502020204030204" pitchFamily="34" charset="0"/>
            </a:endParaRPr>
          </a:p>
          <a:p>
            <a:r>
              <a:rPr lang="en-CA" sz="2600" dirty="0" smtClean="0">
                <a:latin typeface="Calibri" panose="020F0502020204030204" pitchFamily="34" charset="0"/>
              </a:rPr>
              <a:t>Wood Waste (2007)</a:t>
            </a:r>
          </a:p>
          <a:p>
            <a:r>
              <a:rPr lang="en-CA" sz="2600" dirty="0" smtClean="0">
                <a:latin typeface="Calibri" panose="020F0502020204030204" pitchFamily="34" charset="0"/>
              </a:rPr>
              <a:t>EPR Materials </a:t>
            </a:r>
            <a:r>
              <a:rPr lang="en-CA" sz="2600" dirty="0">
                <a:latin typeface="Calibri" panose="020F0502020204030204" pitchFamily="34" charset="0"/>
              </a:rPr>
              <a:t>(2007</a:t>
            </a:r>
            <a:r>
              <a:rPr lang="en-CA" sz="2600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CA" sz="2600" dirty="0">
                <a:latin typeface="Calibri" panose="020F0502020204030204" pitchFamily="34" charset="0"/>
              </a:rPr>
              <a:t>Household Plastic </a:t>
            </a:r>
            <a:r>
              <a:rPr lang="en-CA" sz="2600" dirty="0" smtClean="0">
                <a:latin typeface="Calibri" panose="020F0502020204030204" pitchFamily="34" charset="0"/>
              </a:rPr>
              <a:t>Containers (2009)</a:t>
            </a:r>
          </a:p>
          <a:p>
            <a:r>
              <a:rPr lang="en-CA" sz="2600" dirty="0" smtClean="0">
                <a:latin typeface="Calibri" panose="020F0502020204030204" pitchFamily="34" charset="0"/>
              </a:rPr>
              <a:t>Metal Food &amp; Beverage Containers (2009)</a:t>
            </a:r>
            <a:endParaRPr lang="en-CA" sz="2600" dirty="0">
              <a:latin typeface="Calibri" panose="020F0502020204030204" pitchFamily="34" charset="0"/>
            </a:endParaRPr>
          </a:p>
          <a:p>
            <a:pPr lvl="1"/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42015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2768"/>
            <a:ext cx="6686550" cy="5565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b="1" dirty="0" smtClean="0"/>
              <a:t>Waste Generation &amp; Flow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25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447800"/>
            <a:ext cx="31242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BBB59"/>
              </a:buClr>
            </a:pPr>
            <a:r>
              <a:rPr lang="en-CA" altLang="en-US" sz="2800" dirty="0">
                <a:solidFill>
                  <a:prstClr val="black"/>
                </a:solidFill>
              </a:rPr>
              <a:t>Wood waste ban </a:t>
            </a:r>
            <a:r>
              <a:rPr lang="en-CA" altLang="en-US" sz="2800" dirty="0" smtClean="0">
                <a:solidFill>
                  <a:prstClr val="black"/>
                </a:solidFill>
              </a:rPr>
              <a:t>implemented in 2008 </a:t>
            </a:r>
            <a:r>
              <a:rPr lang="en-CA" altLang="en-US" sz="2800" dirty="0">
                <a:solidFill>
                  <a:prstClr val="black"/>
                </a:solidFill>
              </a:rPr>
              <a:t>diversion rate</a:t>
            </a:r>
          </a:p>
          <a:p>
            <a:pPr>
              <a:buClr>
                <a:srgbClr val="9BBB59"/>
              </a:buClr>
            </a:pPr>
            <a:r>
              <a:rPr lang="en-CA" altLang="en-US" sz="2800" dirty="0" smtClean="0">
                <a:solidFill>
                  <a:prstClr val="black"/>
                </a:solidFill>
              </a:rPr>
              <a:t>Regional </a:t>
            </a:r>
            <a:r>
              <a:rPr lang="en-CA" altLang="en-US" sz="2800" dirty="0">
                <a:solidFill>
                  <a:prstClr val="black"/>
                </a:solidFill>
              </a:rPr>
              <a:t>facilities saw 38% wood waste diverted</a:t>
            </a:r>
          </a:p>
          <a:p>
            <a:pPr marL="0" indent="0">
              <a:buClr>
                <a:srgbClr val="0BD0D9"/>
              </a:buClr>
              <a:buFont typeface="Wingdings 2"/>
              <a:buNone/>
              <a:defRPr/>
            </a:pP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 of Clean Wood Ban</a:t>
            </a:r>
            <a:endParaRPr lang="en-US" b="1" dirty="0"/>
          </a:p>
        </p:txBody>
      </p:sp>
      <p:pic>
        <p:nvPicPr>
          <p:cNvPr id="9" name="Picture 4" descr="July10 01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563486" cy="40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5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737711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RDN Public &amp; Private 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52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97B6-D916-42EC-B71A-F466DDE17615}" type="slidenum">
              <a:rPr lang="en-US" altLang="en-US"/>
              <a:pPr/>
              <a:t>29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8915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Oval 4"/>
          <p:cNvSpPr>
            <a:spLocks noChangeArrowheads="1"/>
          </p:cNvSpPr>
          <p:nvPr/>
        </p:nvSpPr>
        <p:spPr bwMode="auto">
          <a:xfrm>
            <a:off x="4572000" y="2971800"/>
            <a:ext cx="1219200" cy="685800"/>
          </a:xfrm>
          <a:prstGeom prst="ellipse">
            <a:avLst/>
          </a:prstGeom>
          <a:noFill/>
          <a:ln w="2540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7348" name="Oval 6"/>
          <p:cNvSpPr>
            <a:spLocks noChangeArrowheads="1"/>
          </p:cNvSpPr>
          <p:nvPr/>
        </p:nvSpPr>
        <p:spPr bwMode="auto">
          <a:xfrm>
            <a:off x="152400" y="2438400"/>
            <a:ext cx="1600200" cy="6858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CD 11%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349" name="Oval 7"/>
          <p:cNvSpPr>
            <a:spLocks noChangeArrowheads="1"/>
          </p:cNvSpPr>
          <p:nvPr/>
        </p:nvSpPr>
        <p:spPr bwMode="auto">
          <a:xfrm>
            <a:off x="4381500" y="2971800"/>
            <a:ext cx="1600200" cy="6858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CD 11%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8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divert CD waste from disposal</a:t>
            </a:r>
          </a:p>
          <a:p>
            <a:r>
              <a:rPr lang="en-US" dirty="0" smtClean="0"/>
              <a:t>The Plan</a:t>
            </a:r>
          </a:p>
          <a:p>
            <a:r>
              <a:rPr lang="en-US" dirty="0" smtClean="0"/>
              <a:t>Economic &amp; infrastructure Development</a:t>
            </a:r>
          </a:p>
          <a:p>
            <a:r>
              <a:rPr lang="en-US" dirty="0" smtClean="0"/>
              <a:t>Current &amp; Future Situation </a:t>
            </a:r>
          </a:p>
        </p:txBody>
      </p:sp>
    </p:spTree>
    <p:extLst>
      <p:ext uri="{BB962C8B-B14F-4D97-AF65-F5344CB8AC3E}">
        <p14:creationId xmlns:p14="http://schemas.microsoft.com/office/powerpoint/2010/main" val="1267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35480"/>
            <a:ext cx="84582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  <a:defRPr/>
            </a:pP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Wood Waste and CD Diversion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882811"/>
              </p:ext>
            </p:extLst>
          </p:nvPr>
        </p:nvGraphicFramePr>
        <p:xfrm>
          <a:off x="1676400" y="1524000"/>
          <a:ext cx="5021580" cy="360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96960"/>
              </p:ext>
            </p:extLst>
          </p:nvPr>
        </p:nvGraphicFramePr>
        <p:xfrm>
          <a:off x="2514600" y="5181600"/>
          <a:ext cx="4038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914400"/>
                <a:gridCol w="685800"/>
                <a:gridCol w="9143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2008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2009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2012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1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CA" b="1" dirty="0" smtClean="0">
                <a:latin typeface="Calibri" panose="020F0502020204030204" pitchFamily="34" charset="0"/>
              </a:rPr>
              <a:t>Enforcement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CA" dirty="0" smtClean="0">
                <a:latin typeface="Calibri" panose="020F0502020204030204" pitchFamily="34" charset="0"/>
              </a:rPr>
              <a:t>Load inspection</a:t>
            </a:r>
          </a:p>
          <a:p>
            <a:r>
              <a:rPr lang="en-CA" dirty="0" smtClean="0">
                <a:latin typeface="Calibri" panose="020F0502020204030204" pitchFamily="34" charset="0"/>
              </a:rPr>
              <a:t>Violation notices</a:t>
            </a:r>
          </a:p>
          <a:p>
            <a:pPr lvl="1"/>
            <a:r>
              <a:rPr lang="en-CA" dirty="0" smtClean="0">
                <a:latin typeface="Calibri" panose="020F0502020204030204" pitchFamily="34" charset="0"/>
              </a:rPr>
              <a:t>Issue to  Hauler</a:t>
            </a:r>
          </a:p>
          <a:p>
            <a:pPr lvl="1"/>
            <a:r>
              <a:rPr lang="en-CA" dirty="0" smtClean="0">
                <a:latin typeface="Calibri" panose="020F0502020204030204" pitchFamily="34" charset="0"/>
              </a:rPr>
              <a:t>3x tipping fee</a:t>
            </a:r>
          </a:p>
          <a:p>
            <a:r>
              <a:rPr lang="en-CA" dirty="0" smtClean="0">
                <a:latin typeface="Calibri" panose="020F0502020204030204" pitchFamily="34" charset="0"/>
              </a:rPr>
              <a:t>Zero Waste Compliance Officer</a:t>
            </a:r>
          </a:p>
          <a:p>
            <a:pPr lvl="1"/>
            <a:r>
              <a:rPr lang="en-CA" dirty="0" smtClean="0">
                <a:latin typeface="Calibri" panose="020F0502020204030204" pitchFamily="34" charset="0"/>
              </a:rPr>
              <a:t>Collaborate with hauler to educate generator</a:t>
            </a:r>
          </a:p>
          <a:p>
            <a:pPr lvl="1"/>
            <a:r>
              <a:rPr lang="en-CA" dirty="0" smtClean="0">
                <a:latin typeface="Calibri" panose="020F0502020204030204" pitchFamily="34" charset="0"/>
              </a:rPr>
              <a:t>Site visits </a:t>
            </a:r>
          </a:p>
          <a:p>
            <a:pPr lvl="1"/>
            <a:r>
              <a:rPr lang="en-CA" dirty="0" smtClean="0">
                <a:latin typeface="Calibri" panose="020F0502020204030204" pitchFamily="34" charset="0"/>
              </a:rPr>
              <a:t>Monitor violations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  <p:pic>
        <p:nvPicPr>
          <p:cNvPr id="5" name="Picture 3" descr="faceaction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61904"/>
            <a:ext cx="3124200" cy="234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9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Concluding Comments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1"/>
          </p:nvPr>
        </p:nvSpPr>
        <p:spPr>
          <a:xfrm>
            <a:off x="274638" y="1066801"/>
            <a:ext cx="5059362" cy="502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Landfill Bans </a:t>
            </a:r>
            <a:r>
              <a:rPr lang="en-US" sz="3600" dirty="0" smtClean="0">
                <a:latin typeface="Calibri" panose="020F0502020204030204" pitchFamily="34" charset="0"/>
              </a:rPr>
              <a:t>are an effective policy tool to shift behaviours. </a:t>
            </a:r>
          </a:p>
          <a:p>
            <a:r>
              <a:rPr lang="en-US" sz="3600" b="1" dirty="0" smtClean="0">
                <a:latin typeface="Calibri" panose="020F0502020204030204" pitchFamily="34" charset="0"/>
              </a:rPr>
              <a:t>Educate</a:t>
            </a:r>
            <a:r>
              <a:rPr lang="en-US" sz="3600" dirty="0" smtClean="0">
                <a:latin typeface="Calibri" panose="020F0502020204030204" pitchFamily="34" charset="0"/>
              </a:rPr>
              <a:t> generators</a:t>
            </a:r>
          </a:p>
          <a:p>
            <a:r>
              <a:rPr lang="en-US" sz="3600" b="1" dirty="0" smtClean="0">
                <a:latin typeface="Calibri" panose="020F0502020204030204" pitchFamily="34" charset="0"/>
              </a:rPr>
              <a:t>Collaborate </a:t>
            </a:r>
            <a:r>
              <a:rPr lang="en-US" sz="3600" dirty="0" smtClean="0">
                <a:latin typeface="Calibri" panose="020F0502020204030204" pitchFamily="34" charset="0"/>
              </a:rPr>
              <a:t>with Stakeholders</a:t>
            </a:r>
          </a:p>
          <a:p>
            <a:r>
              <a:rPr lang="en-US" sz="3600" b="1" dirty="0" smtClean="0">
                <a:latin typeface="Calibri" panose="020F0502020204030204" pitchFamily="34" charset="0"/>
              </a:rPr>
              <a:t>Enforcement </a:t>
            </a:r>
            <a:r>
              <a:rPr lang="en-US" dirty="0" smtClean="0">
                <a:latin typeface="Calibri" panose="020F0502020204030204" pitchFamily="34" charset="0"/>
              </a:rPr>
              <a:t>protocols to ensure level playing field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498053" cy="378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8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259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QUESTIONS?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609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C/D is the Second Largest Component of Solid Waste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20574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Times-Roman"/>
              </a:rPr>
              <a:t>C/D comprises 16% of all waste landfilled in the RDN, and next</a:t>
            </a:r>
            <a:r>
              <a:rPr lang="en-US" sz="2800" b="0" i="0" u="none" strike="noStrike" dirty="0" smtClean="0">
                <a:latin typeface="Times-Roman"/>
              </a:rPr>
              <a:t> </a:t>
            </a:r>
            <a:r>
              <a:rPr lang="en-US" sz="2800" b="0" i="0" u="none" strike="noStrike" baseline="0" dirty="0" smtClean="0">
                <a:latin typeface="Times-Roman"/>
              </a:rPr>
              <a:t>to compostable organics, C/D is the largest component of landfilled waste in the RDN.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61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the Plan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400482"/>
            <a:ext cx="3554413" cy="421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00482"/>
            <a:ext cx="3505200" cy="434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1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Economic and Infrastructure Development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 Strategy – turns waste into a feedstock</a:t>
            </a:r>
          </a:p>
          <a:p>
            <a:r>
              <a:rPr lang="en-US" dirty="0" smtClean="0"/>
              <a:t>Beneficial products create wealth </a:t>
            </a:r>
          </a:p>
          <a:p>
            <a:r>
              <a:rPr lang="en-US" dirty="0" smtClean="0"/>
              <a:t>WSML Bylaw regulates waste facilities and has created private sector infrastructure </a:t>
            </a:r>
          </a:p>
          <a:p>
            <a:r>
              <a:rPr lang="en-US" dirty="0" smtClean="0"/>
              <a:t>Economic opportunities as public sector has directed waste to private sector facilities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35480"/>
            <a:ext cx="84582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  <a:defRPr/>
            </a:pPr>
            <a:r>
              <a:rPr lang="en-CA" dirty="0" smtClean="0">
                <a:solidFill>
                  <a:sysClr val="windowText" lastClr="000000"/>
                </a:solidFill>
              </a:rPr>
              <a:t>“Zero Waste” diversion target</a:t>
            </a:r>
          </a:p>
          <a:p>
            <a:pPr>
              <a:buClr>
                <a:srgbClr val="0BD0D9"/>
              </a:buClr>
              <a:defRPr/>
            </a:pPr>
            <a:r>
              <a:rPr lang="en-CA" dirty="0" smtClean="0">
                <a:solidFill>
                  <a:sysClr val="windowText" lastClr="000000"/>
                </a:solidFill>
              </a:rPr>
              <a:t>Ensuring that the landfill is designed and operated to maximize environmental protection</a:t>
            </a:r>
          </a:p>
          <a:p>
            <a:pPr>
              <a:buClr>
                <a:srgbClr val="0BD0D9"/>
              </a:buClr>
              <a:defRPr/>
            </a:pPr>
            <a:r>
              <a:rPr lang="en-CA" dirty="0" smtClean="0">
                <a:solidFill>
                  <a:sysClr val="windowText" lastClr="000000"/>
                </a:solidFill>
              </a:rPr>
              <a:t>Banning waste materials from disposal in the landfill once an alternative has been established</a:t>
            </a:r>
          </a:p>
          <a:p>
            <a:pPr>
              <a:buClr>
                <a:srgbClr val="0BD0D9"/>
              </a:buClr>
              <a:defRPr/>
            </a:pPr>
            <a:r>
              <a:rPr lang="en-CA" dirty="0" smtClean="0">
                <a:solidFill>
                  <a:sysClr val="windowText" lastClr="000000"/>
                </a:solidFill>
              </a:rPr>
              <a:t>Organics diversion strategy &amp; CD Waste Diversion Strategy</a:t>
            </a:r>
          </a:p>
          <a:p>
            <a:pPr>
              <a:buClr>
                <a:srgbClr val="0BD0D9"/>
              </a:buClr>
              <a:defRPr/>
            </a:pPr>
            <a:r>
              <a:rPr lang="en-CA" dirty="0" smtClean="0">
                <a:solidFill>
                  <a:sysClr val="windowText" lastClr="000000"/>
                </a:solidFill>
              </a:rPr>
              <a:t>Waste stream management licensing</a:t>
            </a:r>
          </a:p>
          <a:p>
            <a:pPr>
              <a:buClr>
                <a:srgbClr val="0BD0D9"/>
              </a:buClr>
              <a:defRPr/>
            </a:pPr>
            <a:r>
              <a:rPr lang="en-CA" dirty="0" smtClean="0">
                <a:solidFill>
                  <a:sysClr val="windowText" lastClr="000000"/>
                </a:solidFill>
              </a:rPr>
              <a:t>User pay (collection, disposal)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Policy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Policy Framework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775762"/>
              </p:ext>
            </p:extLst>
          </p:nvPr>
        </p:nvGraphicFramePr>
        <p:xfrm>
          <a:off x="685800" y="1752600"/>
          <a:ext cx="7615990" cy="350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1" y="5638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CA" sz="2800" i="1" kern="0" dirty="0">
                <a:solidFill>
                  <a:prstClr val="black"/>
                </a:solidFill>
              </a:rPr>
              <a:t>“…continuously strive to reduce the amount of waste requiring disposal.”</a:t>
            </a:r>
            <a:endParaRPr lang="en-US" sz="2800" i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Recycling is Incentivized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415726"/>
              </p:ext>
            </p:extLst>
          </p:nvPr>
        </p:nvGraphicFramePr>
        <p:xfrm>
          <a:off x="-1524000" y="609600"/>
          <a:ext cx="6629400" cy="450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812527"/>
              </p:ext>
            </p:extLst>
          </p:nvPr>
        </p:nvGraphicFramePr>
        <p:xfrm>
          <a:off x="1890787" y="1827694"/>
          <a:ext cx="6976766" cy="388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599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ZeroWaste_second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resentation16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884</Words>
  <Application>Microsoft Office PowerPoint</Application>
  <PresentationFormat>On-screen Show (4:3)</PresentationFormat>
  <Paragraphs>279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SimSun</vt:lpstr>
      <vt:lpstr>Arial</vt:lpstr>
      <vt:lpstr>Bookman Old Style</vt:lpstr>
      <vt:lpstr>Calibri</vt:lpstr>
      <vt:lpstr>Myriad Pro</vt:lpstr>
      <vt:lpstr>Times-Roman</vt:lpstr>
      <vt:lpstr>Wingdings 2</vt:lpstr>
      <vt:lpstr>Office Theme</vt:lpstr>
      <vt:lpstr>1_Office Theme</vt:lpstr>
      <vt:lpstr>2_ZeroWaste_second page</vt:lpstr>
      <vt:lpstr>Presentation165</vt:lpstr>
      <vt:lpstr>2_Office Theme</vt:lpstr>
      <vt:lpstr>3_Office Theme</vt:lpstr>
      <vt:lpstr>   Construction &amp; Demolition  Waste Diversion Strategy   </vt:lpstr>
      <vt:lpstr>Location</vt:lpstr>
      <vt:lpstr>Overview</vt:lpstr>
      <vt:lpstr> C/D is the Second Largest Component of Solid Waste </vt:lpstr>
      <vt:lpstr>Part of the Plan</vt:lpstr>
      <vt:lpstr>Economic and Infrastructure Development</vt:lpstr>
      <vt:lpstr>Key Policy Drivers</vt:lpstr>
      <vt:lpstr>Policy Framework</vt:lpstr>
      <vt:lpstr>How Recycling is Incentivized </vt:lpstr>
      <vt:lpstr>System Characteristics</vt:lpstr>
      <vt:lpstr>Waste Compostion</vt:lpstr>
      <vt:lpstr>RDN Public &amp; Private Facilities</vt:lpstr>
      <vt:lpstr>2012 Overall Waste Diversion</vt:lpstr>
      <vt:lpstr>Current Situation</vt:lpstr>
      <vt:lpstr>To 80% and Beyond!</vt:lpstr>
      <vt:lpstr>QUESTIONS?  THANK YOU</vt:lpstr>
      <vt:lpstr>  Clean Wood Waste Ban  </vt:lpstr>
      <vt:lpstr>Location</vt:lpstr>
      <vt:lpstr>Overview</vt:lpstr>
      <vt:lpstr>History</vt:lpstr>
      <vt:lpstr>Key Policy Drivers</vt:lpstr>
      <vt:lpstr>What is C&amp;D Waste?</vt:lpstr>
      <vt:lpstr>Approach to Policy </vt:lpstr>
      <vt:lpstr>Definition of Wood Waste</vt:lpstr>
      <vt:lpstr>Landfill Disposal Bans</vt:lpstr>
      <vt:lpstr>Waste Generation &amp; Flow </vt:lpstr>
      <vt:lpstr>Impact of Clean Wood Ban</vt:lpstr>
      <vt:lpstr>RDN Public &amp; Private Facilities</vt:lpstr>
      <vt:lpstr>PowerPoint Presentation</vt:lpstr>
      <vt:lpstr>Wood Waste and CD Diversion</vt:lpstr>
      <vt:lpstr>Enforcement</vt:lpstr>
      <vt:lpstr>Concluding Comments</vt:lpstr>
      <vt:lpstr>QUESTIONS?  THANK YOU</vt:lpstr>
    </vt:vector>
  </TitlesOfParts>
  <Company>Regional District of Nanaimo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Lori Bryan</cp:lastModifiedBy>
  <cp:revision>11</cp:revision>
  <dcterms:created xsi:type="dcterms:W3CDTF">2015-01-29T15:56:05Z</dcterms:created>
  <dcterms:modified xsi:type="dcterms:W3CDTF">2015-01-29T20:40:38Z</dcterms:modified>
</cp:coreProperties>
</file>