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70" r:id="rId2"/>
    <p:sldId id="321" r:id="rId3"/>
    <p:sldId id="374" r:id="rId4"/>
    <p:sldId id="341" r:id="rId5"/>
    <p:sldId id="357" r:id="rId6"/>
    <p:sldId id="369" r:id="rId7"/>
    <p:sldId id="379" r:id="rId8"/>
    <p:sldId id="380" r:id="rId9"/>
    <p:sldId id="314" r:id="rId10"/>
    <p:sldId id="361" r:id="rId11"/>
    <p:sldId id="399" r:id="rId12"/>
    <p:sldId id="363" r:id="rId13"/>
    <p:sldId id="339" r:id="rId14"/>
    <p:sldId id="293" r:id="rId15"/>
    <p:sldId id="375" r:id="rId16"/>
    <p:sldId id="376" r:id="rId17"/>
    <p:sldId id="377" r:id="rId18"/>
    <p:sldId id="418" r:id="rId19"/>
    <p:sldId id="419" r:id="rId20"/>
    <p:sldId id="436" r:id="rId21"/>
    <p:sldId id="421" r:id="rId22"/>
    <p:sldId id="422" r:id="rId23"/>
    <p:sldId id="423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34" r:id="rId33"/>
    <p:sldId id="417" r:id="rId34"/>
  </p:sldIdLst>
  <p:sldSz cx="9144000" cy="6858000" type="screen4x3"/>
  <p:notesSz cx="6985000" cy="92837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3BD"/>
    <a:srgbClr val="C7D7C9"/>
    <a:srgbClr val="33CC33"/>
    <a:srgbClr val="66FF33"/>
    <a:srgbClr val="D8B25C"/>
    <a:srgbClr val="FFCB25"/>
    <a:srgbClr val="FFC409"/>
    <a:srgbClr val="FFE697"/>
    <a:srgbClr val="CCFF99"/>
    <a:srgbClr val="7BA7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52" autoAdjust="0"/>
    <p:restoredTop sz="34942" autoAdjust="0"/>
  </p:normalViewPr>
  <p:slideViewPr>
    <p:cSldViewPr>
      <p:cViewPr>
        <p:scale>
          <a:sx n="75" d="100"/>
          <a:sy n="75" d="100"/>
        </p:scale>
        <p:origin x="-2664" y="-9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1" y="0"/>
            <a:ext cx="3027363" cy="463550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69DA6FB4-D8E3-46BE-A0E9-315EAD6F5A6F}" type="datetimeFigureOut">
              <a:rPr lang="en-CA" smtClean="0"/>
              <a:pPr/>
              <a:t>28/01/2015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1" y="8818563"/>
            <a:ext cx="3027363" cy="463550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1F3A48B1-362E-4D98-AE2B-68E971ED1D4A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9764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1" y="1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/>
          <a:lstStyle>
            <a:lvl1pPr algn="r">
              <a:defRPr sz="1200"/>
            </a:lvl1pPr>
          </a:lstStyle>
          <a:p>
            <a:fld id="{8FA34A83-EECD-422A-A2E8-62E19482D910}" type="datetimeFigureOut">
              <a:rPr lang="en-CA" smtClean="0"/>
              <a:pPr/>
              <a:t>28/01/2015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48" tIns="46474" rIns="92948" bIns="46474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48" tIns="46474" rIns="92948" bIns="4647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1" y="8817904"/>
            <a:ext cx="3026833" cy="464185"/>
          </a:xfrm>
          <a:prstGeom prst="rect">
            <a:avLst/>
          </a:prstGeom>
        </p:spPr>
        <p:txBody>
          <a:bodyPr vert="horz" lIns="92948" tIns="46474" rIns="92948" bIns="46474" rtlCol="0" anchor="b"/>
          <a:lstStyle>
            <a:lvl1pPr algn="r">
              <a:defRPr sz="1200"/>
            </a:lvl1pPr>
          </a:lstStyle>
          <a:p>
            <a:fld id="{CDA812F0-6D9A-4D75-AEF6-FF1A0ABB7569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998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</a:t>
            </a:fld>
            <a:endParaRPr lang="en-CA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10</a:t>
            </a:fld>
            <a:endParaRPr lang="en-CA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CA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5430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12</a:t>
            </a:fld>
            <a:endParaRPr lang="en-CA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13</a:t>
            </a:fld>
            <a:endParaRPr lang="en-CA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14</a:t>
            </a:fld>
            <a:endParaRPr lang="en-CA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CA" sz="12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7118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Clr>
                <a:schemeClr val="bg1"/>
              </a:buClr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7329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CA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17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31289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A0FE7-3602-4197-B814-B2858815262D}" type="slidenum">
              <a:rPr lang="en-CA" smtClean="0"/>
              <a:pPr/>
              <a:t>18</a:t>
            </a:fld>
            <a:endParaRPr lang="en-CA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19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pPr marL="0" indent="0">
              <a:buFontTx/>
              <a:buNone/>
            </a:pPr>
            <a:endParaRPr lang="en-CA" dirty="0" smtClean="0">
              <a:solidFill>
                <a:srgbClr val="FF0000"/>
              </a:solidFill>
            </a:endParaRPr>
          </a:p>
          <a:p>
            <a:pPr marL="0" indent="0">
              <a:buFontTx/>
              <a:buNone/>
            </a:pPr>
            <a:endParaRPr lang="en-CA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64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5911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21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22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23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24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25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26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27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28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29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 smtClean="0"/>
          </a:p>
          <a:p>
            <a:endParaRPr lang="en-CA" baseline="0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2529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30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31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32</a:t>
            </a:fld>
            <a:endParaRPr lang="en-CA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>
                <a:solidFill>
                  <a:prstClr val="black"/>
                </a:solidFill>
              </a:rPr>
              <a:pPr/>
              <a:t>33</a:t>
            </a:fld>
            <a:endParaRPr lang="en-C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5911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7118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>
              <a:defRPr/>
            </a:pPr>
            <a:endParaRPr lang="en-CA" sz="1200" dirty="0" smtClean="0">
              <a:solidFill>
                <a:srgbClr val="000000"/>
              </a:solidFill>
            </a:endParaRPr>
          </a:p>
          <a:p>
            <a:pPr marL="0" lvl="1">
              <a:defRPr/>
            </a:pPr>
            <a:endParaRPr lang="en-CA" dirty="0" smtClean="0"/>
          </a:p>
          <a:p>
            <a:pPr marL="0" lvl="1"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C59D1-9484-46C9-BB3B-9EF49D7CF919}" type="slidenum">
              <a:rPr lang="en-CA" smtClean="0">
                <a:solidFill>
                  <a:prstClr val="black"/>
                </a:solidFill>
              </a:rPr>
              <a:pPr/>
              <a:t>6</a:t>
            </a:fld>
            <a:endParaRPr lang="en-C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C59D1-9484-46C9-BB3B-9EF49D7CF919}" type="slidenum">
              <a:rPr lang="en-CA" smtClean="0">
                <a:solidFill>
                  <a:prstClr val="black"/>
                </a:solidFill>
              </a:rPr>
              <a:pPr/>
              <a:t>7</a:t>
            </a:fld>
            <a:endParaRPr lang="en-C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1">
              <a:defRPr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C59D1-9484-46C9-BB3B-9EF49D7CF919}" type="slidenum">
              <a:rPr lang="en-CA" smtClean="0">
                <a:solidFill>
                  <a:prstClr val="black"/>
                </a:solidFill>
              </a:rPr>
              <a:pPr/>
              <a:t>8</a:t>
            </a:fld>
            <a:endParaRPr lang="en-CA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endParaRPr lang="en-CA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12F0-6D9A-4D75-AEF6-FF1A0ABB7569}" type="slidenum">
              <a:rPr lang="en-CA" smtClean="0"/>
              <a:pPr/>
              <a:t>9</a:t>
            </a:fld>
            <a:endParaRPr lang="en-CA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SharedServices_PowerPoint_LtBkg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CA" dirty="0"/>
          </a:p>
        </p:txBody>
      </p:sp>
      <p:pic>
        <p:nvPicPr>
          <p:cNvPr id="9" name="Picture 5" descr="Generic_PowerPoint_1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00188"/>
          </a:xfrm>
          <a:prstGeom prst="rect">
            <a:avLst/>
          </a:prstGeom>
          <a:noFill/>
        </p:spPr>
      </p:pic>
      <p:pic>
        <p:nvPicPr>
          <p:cNvPr id="10" name="Picture 9" descr="BC_ENV_H_RGB_rev cropped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" y="278242"/>
            <a:ext cx="2971800" cy="9832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9B1988F-77C8-4921-A3D3-9364C3521F07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8FCD36-8876-44AD-9474-4E5542C7959E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E67545-B928-4597-9A76-B9B58C3F5C98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74C41A-2D31-4C66-9CB0-2134539AC3DF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463CA4-C2AC-485C-A543-5C2C31F721ED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71854F-034A-4C44-A779-1B1191142989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SharedServices_PowerPoint_LtBkg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120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873EB0F-BB63-4ABD-BA9E-D50181FE3AB2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DD8EE3-F41F-4C00-86B2-857B86507FB2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4E0A84-2CBC-446E-9662-B46508405973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65C260-A871-4F85-BA0F-DD0C28210D5F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0C9170-9216-4566-AA62-6575B1DA0659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608C-E659-40C3-B7B9-5CFA2FFB0455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B7B69-8032-4EFC-B902-8DBB6A5E0300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F9292-7287-40FE-99B5-45A84E36B637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8AD3FE-B85F-425A-9DD2-6839473750E5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BE80D-6CD4-442E-A165-7B5E3AB7BBE8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985EA1-B28D-4CF2-88C3-1709289F2A39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8632E-7100-4C04-92A3-4AAB2F845886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54D54D-7A9B-4CD0-813F-E90609FCF8CA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28233-AAD7-4BB8-BFA3-631712D84843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B97F36-3144-46E1-80A8-495E12913AF0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F96C65-69B3-4B11-BE87-F6B0DFAB40DC}" type="slidenum">
              <a:rPr lang="en-CA"/>
              <a:pPr/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C983D475-3B23-47EC-A974-A11F827DCB5B}" type="datetime1">
              <a:rPr lang="en-US" smtClean="0"/>
              <a:t>1/28/2015</a:t>
            </a:fld>
            <a:endParaRPr lang="en-CA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CA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A48FCD36-8876-44AD-9474-4E5542C7959E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prcanada.ca/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://www.ccme.ca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hyperlink" Target="http://epr.eu-smr.eu/" TargetMode="Externa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v.gov.bc.ca/wld/documents/bmp/devwithcare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sa.ca/populationhealth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hyperlink" Target="mailto:Helene.roberge@gov.bc.c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atalia.Kukleva@gov.bc.ca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Natalia.Kukleva@gov.bc.c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cbudget.gov.bc.ca/2014/sp/pdf/ministry/env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Bob.McDonald@gov.bc.ca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egan.Armstrong@gov.bc.c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bcbudget.gov.bc.ca/2014/sp/pdf/ministry/env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2.gov.bc.ca/gov/topic.page?id=2D645A21C6614A8A8FFBE84389B22884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://bcbudget.gov.bc.ca/2014/sp/pdf/ministry/env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hyperlink" Target="http://gww.gcpe.gov.bc.ca/gdu/photos/Legacy/Vancouver%20&amp;%20Lower%20Mainland/index.htm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nv.gov.bc.ca/soe/indicators/waste/municipal_solid_waste.html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hyperlink" Target="http://www2.gov.bc.ca/gov/topic.page?id=CFE8823776E049CFBD8CF5092363DE01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b="1" dirty="0">
                <a:solidFill>
                  <a:srgbClr val="0070C0"/>
                </a:solidFill>
                <a:latin typeface="Calibri"/>
              </a:rPr>
              <a:t>Environmental Standards </a:t>
            </a:r>
            <a:r>
              <a:rPr lang="en-CA" sz="4000" b="1" dirty="0" smtClean="0">
                <a:solidFill>
                  <a:srgbClr val="0070C0"/>
                </a:solidFill>
                <a:latin typeface="Calibri"/>
              </a:rPr>
              <a:t>Branch</a:t>
            </a:r>
            <a:br>
              <a:rPr lang="en-CA" sz="4000" b="1" dirty="0" smtClean="0">
                <a:solidFill>
                  <a:srgbClr val="0070C0"/>
                </a:solidFill>
                <a:latin typeface="Calibri"/>
              </a:rPr>
            </a:br>
            <a:r>
              <a:rPr lang="en-CA" sz="4000" b="1" dirty="0" smtClean="0">
                <a:solidFill>
                  <a:srgbClr val="0070C0"/>
                </a:solidFill>
                <a:latin typeface="Calibri"/>
              </a:rPr>
              <a:t>Current Initiatives</a:t>
            </a: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3733800"/>
            <a:ext cx="609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/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dirty="0" smtClean="0">
                <a:latin typeface="Calibri"/>
              </a:rPr>
              <a:t>Environmental Protection Division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2000" dirty="0" smtClean="0">
                <a:latin typeface="Calibri"/>
              </a:rPr>
              <a:t>Ministry of Environment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endParaRPr lang="en-CA" sz="2000" dirty="0">
              <a:latin typeface="Calibri"/>
            </a:endParaRPr>
          </a:p>
          <a:p>
            <a:pPr algn="ctr"/>
            <a:r>
              <a:rPr lang="en-CA" sz="2000" dirty="0" smtClean="0">
                <a:latin typeface="Calibri"/>
              </a:rPr>
              <a:t>Waste </a:t>
            </a:r>
            <a:r>
              <a:rPr lang="en-CA" sz="2000" dirty="0">
                <a:latin typeface="Calibri"/>
              </a:rPr>
              <a:t>M</a:t>
            </a:r>
            <a:r>
              <a:rPr lang="en-CA" sz="2000" dirty="0" smtClean="0">
                <a:latin typeface="Calibri"/>
              </a:rPr>
              <a:t>anagement Association of BC</a:t>
            </a:r>
          </a:p>
          <a:p>
            <a:pPr algn="ctr"/>
            <a:r>
              <a:rPr lang="en-CA" sz="2000" dirty="0" smtClean="0">
                <a:latin typeface="Calibri"/>
              </a:rPr>
              <a:t>Mid-Winter Conference and AGM</a:t>
            </a:r>
          </a:p>
          <a:p>
            <a:pPr algn="ctr"/>
            <a:r>
              <a:rPr lang="en-CA" sz="2000" dirty="0" smtClean="0">
                <a:latin typeface="Calibri"/>
              </a:rPr>
              <a:t>Surrey BC</a:t>
            </a:r>
            <a:endParaRPr lang="en-CA" sz="2000" dirty="0">
              <a:latin typeface="Calibri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CA" sz="2000" dirty="0" smtClean="0">
                <a:latin typeface="Calibri"/>
              </a:rPr>
              <a:t>January 29, 2015</a:t>
            </a:r>
            <a:endParaRPr lang="en-CA" sz="2000" b="1" dirty="0">
              <a:latin typeface="Calibri"/>
            </a:endParaRPr>
          </a:p>
          <a:p>
            <a:pPr algn="ctr"/>
            <a:endParaRPr lang="en-CA" sz="2000" dirty="0"/>
          </a:p>
          <a:p>
            <a:pPr algn="ctr"/>
            <a:endParaRPr lang="en-CA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 cstate="print"/>
          <a:srcRect l="32636" t="18837" r="33988" b="16708"/>
          <a:stretch>
            <a:fillRect/>
          </a:stretch>
        </p:blipFill>
        <p:spPr bwMode="auto">
          <a:xfrm rot="20294987">
            <a:off x="915049" y="2845177"/>
            <a:ext cx="3256746" cy="338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 cstate="print"/>
          <a:srcRect l="12746" t="18837" r="13942" b="17414"/>
          <a:stretch>
            <a:fillRect/>
          </a:stretch>
        </p:blipFill>
        <p:spPr bwMode="auto">
          <a:xfrm>
            <a:off x="4456168" y="2514600"/>
            <a:ext cx="453650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486400" y="6140800"/>
            <a:ext cx="2839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hlinkClick r:id="rId5"/>
              </a:rPr>
              <a:t>http://www.eprcanada.ca</a:t>
            </a:r>
            <a:r>
              <a:rPr lang="en-CA" dirty="0" smtClean="0">
                <a:hlinkClick r:id="rId5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762000" y="1676400"/>
            <a:ext cx="8001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sz="4000" b="1" dirty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rPr>
              <a:t>National </a:t>
            </a:r>
            <a:r>
              <a:rPr lang="en-CA" sz="4000" b="1" dirty="0" smtClean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rPr>
              <a:t>Leader</a:t>
            </a:r>
            <a:endParaRPr lang="en-CA" sz="4000" b="1" dirty="0">
              <a:solidFill>
                <a:srgbClr val="0070C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680" y="3048000"/>
            <a:ext cx="2504440" cy="195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95400"/>
            <a:ext cx="7772400" cy="990600"/>
          </a:xfrm>
        </p:spPr>
        <p:txBody>
          <a:bodyPr/>
          <a:lstStyle/>
          <a:p>
            <a:r>
              <a:rPr lang="en-CA" sz="4000" b="1" kern="1200" dirty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rPr>
              <a:t>Checking in on EPR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8271"/>
            <a:ext cx="3505200" cy="4116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400" y="6374486"/>
            <a:ext cx="37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>
                <a:hlinkClick r:id="rId5"/>
              </a:rPr>
              <a:t>http://epr.eu-smr.eu</a:t>
            </a:r>
            <a:r>
              <a:rPr lang="en-CA" dirty="0" smtClean="0">
                <a:hlinkClick r:id="rId5"/>
              </a:rPr>
              <a:t>/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94704"/>
            <a:ext cx="3223260" cy="427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3150" y="6370278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hlinkClick r:id="rId7"/>
              </a:rPr>
              <a:t>www.ccme.ca</a:t>
            </a:r>
            <a:r>
              <a:rPr lang="en-CA" dirty="0" smtClean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26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368300" y="1447800"/>
            <a:ext cx="8229600" cy="91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CA" sz="4000" b="1" dirty="0">
                <a:solidFill>
                  <a:srgbClr val="0070C0"/>
                </a:solidFill>
                <a:latin typeface="Calibri" pitchFamily="34" charset="0"/>
              </a:rPr>
              <a:t>Enhancement &amp; Collaboration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546100" y="2590800"/>
            <a:ext cx="80772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5715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800" dirty="0" smtClean="0">
                <a:latin typeface="Myriad Web Pro Condensed"/>
                <a:ea typeface="Verdana" pitchFamily="34" charset="0"/>
                <a:cs typeface="Verdana" pitchFamily="34" charset="0"/>
              </a:rPr>
              <a:t>Stewardship plan 5-year renewals</a:t>
            </a:r>
          </a:p>
          <a:p>
            <a:pPr marL="5715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800" dirty="0" smtClean="0">
                <a:latin typeface="Myriad Web Pro Condensed"/>
                <a:ea typeface="Verdana" pitchFamily="34" charset="0"/>
                <a:cs typeface="Verdana" pitchFamily="34" charset="0"/>
              </a:rPr>
              <a:t>Third party non-financial audits</a:t>
            </a:r>
            <a:endParaRPr lang="en-CA" sz="2800" dirty="0">
              <a:latin typeface="Myriad Web Pro Condensed"/>
              <a:ea typeface="Verdana" pitchFamily="34" charset="0"/>
              <a:cs typeface="Verdana" pitchFamily="34" charset="0"/>
            </a:endParaRPr>
          </a:p>
          <a:p>
            <a:pPr marL="5715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800" dirty="0" smtClean="0">
                <a:latin typeface="Myriad Web Pro Condensed"/>
                <a:ea typeface="Verdana" pitchFamily="34" charset="0"/>
                <a:cs typeface="Verdana" pitchFamily="34" charset="0"/>
              </a:rPr>
              <a:t>End-fate reporting</a:t>
            </a:r>
          </a:p>
          <a:p>
            <a:pPr marL="571500" lvl="2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CA" sz="2800" dirty="0">
                <a:latin typeface="Myriad Web Pro Condensed"/>
                <a:ea typeface="Verdana" pitchFamily="34" charset="0"/>
                <a:cs typeface="Verdana" pitchFamily="34" charset="0"/>
              </a:rPr>
              <a:t>Compliance &amp; </a:t>
            </a:r>
            <a:r>
              <a:rPr lang="en-CA" sz="2800" dirty="0" smtClean="0">
                <a:latin typeface="Myriad Web Pro Condensed"/>
                <a:ea typeface="Verdana" pitchFamily="34" charset="0"/>
                <a:cs typeface="Verdana" pitchFamily="34" charset="0"/>
              </a:rPr>
              <a:t>enforcement</a:t>
            </a:r>
          </a:p>
          <a:p>
            <a:pPr marL="114300" lvl="2">
              <a:spcBef>
                <a:spcPts val="600"/>
              </a:spcBef>
            </a:pPr>
            <a:endParaRPr lang="en-CA" sz="2800" dirty="0" smtClean="0">
              <a:latin typeface="Myriad Web Pro Condensed"/>
              <a:ea typeface="Verdana" pitchFamily="34" charset="0"/>
              <a:cs typeface="Verdana" pitchFamily="34" charset="0"/>
            </a:endParaRPr>
          </a:p>
          <a:p>
            <a:pPr marL="114300" lvl="2">
              <a:spcBef>
                <a:spcPts val="600"/>
              </a:spcBef>
            </a:pPr>
            <a:endParaRPr lang="en-CA" sz="2800" dirty="0" smtClean="0">
              <a:latin typeface="Myriad Web Pro Condensed"/>
              <a:ea typeface="Verdana" pitchFamily="34" charset="0"/>
              <a:cs typeface="Verdana" pitchFamily="34" charset="0"/>
            </a:endParaRPr>
          </a:p>
          <a:p>
            <a:pPr algn="ctr">
              <a:spcBef>
                <a:spcPts val="600"/>
              </a:spcBef>
            </a:pPr>
            <a:endParaRPr lang="en-US" sz="2400" dirty="0" smtClean="0">
              <a:latin typeface="Myriad Web Pro Condensed"/>
              <a:ea typeface="Verdana" pitchFamily="34" charset="0"/>
              <a:cs typeface="Verdana" pitchFamily="34" charset="0"/>
            </a:endParaRPr>
          </a:p>
          <a:p>
            <a:pPr marL="342900" indent="-342900" algn="ctr"/>
            <a:endParaRPr lang="en-US" sz="2400" dirty="0" smtClean="0">
              <a:latin typeface="Myriad Web Pro Condensed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 descr="\\tappet\jubates$\Profile\Desktop\dynamics-crm-products-working-together48B79012359D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45874"/>
            <a:ext cx="2209800" cy="20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/>
          <p:cNvSpPr>
            <a:spLocks noGrp="1"/>
          </p:cNvSpPr>
          <p:nvPr>
            <p:ph type="ctrTitle"/>
          </p:nvPr>
        </p:nvSpPr>
        <p:spPr>
          <a:xfrm>
            <a:off x="762000" y="1752600"/>
            <a:ext cx="7772400" cy="514350"/>
          </a:xfrm>
        </p:spPr>
        <p:txBody>
          <a:bodyPr/>
          <a:lstStyle/>
          <a:p>
            <a:pPr lvl="0"/>
            <a:r>
              <a:rPr lang="en-CA" b="1" dirty="0" smtClean="0">
                <a:solidFill>
                  <a:srgbClr val="0070C0"/>
                </a:solidFill>
                <a:latin typeface="Calibri" pitchFamily="34" charset="0"/>
              </a:rPr>
              <a:t/>
            </a:r>
            <a:br>
              <a:rPr lang="en-CA" b="1" dirty="0" smtClean="0">
                <a:solidFill>
                  <a:srgbClr val="0070C0"/>
                </a:solidFill>
                <a:latin typeface="Calibri" pitchFamily="34" charset="0"/>
              </a:rPr>
            </a:br>
            <a:r>
              <a:rPr lang="en-CA" b="1" dirty="0" smtClean="0">
                <a:solidFill>
                  <a:srgbClr val="0070C0"/>
                </a:solidFill>
                <a:latin typeface="Calibri" pitchFamily="34" charset="0"/>
              </a:rPr>
              <a:t>Enhancement </a:t>
            </a:r>
            <a:r>
              <a:rPr lang="en-CA" b="1" dirty="0">
                <a:solidFill>
                  <a:srgbClr val="0070C0"/>
                </a:solidFill>
                <a:latin typeface="Calibri" pitchFamily="34" charset="0"/>
              </a:rPr>
              <a:t>&amp; Collaboration</a:t>
            </a:r>
            <a:br>
              <a:rPr lang="en-CA" b="1" dirty="0">
                <a:solidFill>
                  <a:srgbClr val="0070C0"/>
                </a:solidFill>
                <a:latin typeface="Calibri" pitchFamily="34" charset="0"/>
              </a:rPr>
            </a:b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06041"/>
            <a:ext cx="3304914" cy="370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TAPPET\MEEARMST$\Profile\Desktop\Cap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596888"/>
            <a:ext cx="3927476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TAPPET\MEEARMST$\Profile\Desktop\Cap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479" y="2721281"/>
            <a:ext cx="3902075" cy="159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762000" y="1600200"/>
            <a:ext cx="7772400" cy="514350"/>
          </a:xfrm>
        </p:spPr>
        <p:txBody>
          <a:bodyPr/>
          <a:lstStyle/>
          <a:p>
            <a:r>
              <a:rPr lang="en-CA" b="1" dirty="0">
                <a:solidFill>
                  <a:srgbClr val="0070C0"/>
                </a:solidFill>
                <a:latin typeface="Calibri" pitchFamily="34" charset="0"/>
              </a:rPr>
              <a:t>Why EPR?</a:t>
            </a:r>
          </a:p>
        </p:txBody>
      </p:sp>
      <p:sp>
        <p:nvSpPr>
          <p:cNvPr id="5" name="Subtitle 1"/>
          <p:cNvSpPr>
            <a:spLocks noGrp="1"/>
          </p:cNvSpPr>
          <p:nvPr>
            <p:ph type="subTitle" idx="1"/>
          </p:nvPr>
        </p:nvSpPr>
        <p:spPr>
          <a:xfrm>
            <a:off x="762000" y="2209800"/>
            <a:ext cx="7772400" cy="342900"/>
          </a:xfrm>
        </p:spPr>
        <p:txBody>
          <a:bodyPr/>
          <a:lstStyle/>
          <a:p>
            <a:r>
              <a:rPr lang="en-CA" dirty="0" smtClean="0"/>
              <a:t>By 2022, BC’s EPR Programs</a:t>
            </a:r>
            <a:endParaRPr lang="en-C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313158"/>
              </p:ext>
            </p:extLst>
          </p:nvPr>
        </p:nvGraphicFramePr>
        <p:xfrm>
          <a:off x="1258570" y="2819400"/>
          <a:ext cx="6912768" cy="1882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6384"/>
                <a:gridCol w="3456384"/>
              </a:tblGrid>
              <a:tr h="462670"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Reduced waste</a:t>
                      </a:r>
                      <a:r>
                        <a:rPr lang="en-CA" sz="2400" baseline="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 </a:t>
                      </a:r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costs 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$146.8 million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64"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Landfill space saved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3,322,979 m3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64"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Reduce GHG emissions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1,107,993 tonnes eCO2 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3264"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Energy saved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CA" sz="2400" dirty="0" smtClean="0">
                          <a:solidFill>
                            <a:schemeClr val="tx1"/>
                          </a:solidFill>
                          <a:latin typeface="Myriad Web Pro Condensed"/>
                        </a:rPr>
                        <a:t>12,929 GJ </a:t>
                      </a:r>
                      <a:endParaRPr lang="en-CA" sz="2400" dirty="0">
                        <a:solidFill>
                          <a:schemeClr val="tx1"/>
                        </a:solidFill>
                        <a:latin typeface="Myriad Web Pro Condensed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9" y="4800600"/>
            <a:ext cx="1848917" cy="198059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extrusionH="76200" contourW="38100">
            <a:bevelB w="114300" prst="artDeco"/>
            <a:extrusionClr>
              <a:srgbClr val="0070C0"/>
            </a:extrusionClr>
            <a:contourClr>
              <a:srgbClr val="007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579067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0070C0"/>
                </a:solidFill>
              </a:rPr>
              <a:t>CLEAN COMMUNITIES SECTION</a:t>
            </a:r>
            <a:endParaRPr lang="en-CA" sz="32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18241"/>
            <a:ext cx="82296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400" dirty="0">
              <a:solidFill>
                <a:srgbClr val="0070C0"/>
              </a:solidFill>
            </a:endParaRPr>
          </a:p>
          <a:p>
            <a:r>
              <a:rPr lang="en-CA" sz="2400" dirty="0" smtClean="0">
                <a:solidFill>
                  <a:srgbClr val="002060"/>
                </a:solidFill>
              </a:rPr>
              <a:t>Areas of work:</a:t>
            </a:r>
          </a:p>
          <a:p>
            <a:endParaRPr lang="en-CA" dirty="0" smtClean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>
                <a:solidFill>
                  <a:srgbClr val="002060"/>
                </a:solidFill>
              </a:rPr>
              <a:t>Leadership in open data</a:t>
            </a:r>
            <a:endParaRPr lang="en-CA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CA" dirty="0" smtClean="0">
                <a:solidFill>
                  <a:srgbClr val="002060"/>
                </a:solidFill>
              </a:rPr>
              <a:t>Impact </a:t>
            </a:r>
            <a:r>
              <a:rPr lang="en-CA" dirty="0">
                <a:solidFill>
                  <a:srgbClr val="002060"/>
                </a:solidFill>
              </a:rPr>
              <a:t>and </a:t>
            </a:r>
            <a:r>
              <a:rPr lang="en-CA" dirty="0" smtClean="0">
                <a:solidFill>
                  <a:srgbClr val="002060"/>
                </a:solidFill>
              </a:rPr>
              <a:t>influence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CA" b="1" dirty="0" smtClean="0">
                <a:solidFill>
                  <a:srgbClr val="002060"/>
                </a:solidFill>
              </a:rPr>
              <a:t>Built environment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CA" b="1" dirty="0">
                <a:solidFill>
                  <a:srgbClr val="002060"/>
                </a:solidFill>
              </a:rPr>
              <a:t>Solid and liquid waste management policy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7" l="0" r="100000">
                        <a14:foregroundMark x1="71371" y1="91452" x2="71371" y2="91452"/>
                        <a14:foregroundMark x1="51210" y1="6129" x2="51210" y2="6129"/>
                        <a14:foregroundMark x1="57930" y1="18226" x2="57930" y2="18226"/>
                        <a14:foregroundMark x1="44220" y1="17419" x2="44220" y2="17419"/>
                        <a14:foregroundMark x1="43011" y1="25645" x2="43011" y2="25645"/>
                        <a14:foregroundMark x1="56048" y1="25645" x2="56048" y2="25645"/>
                        <a14:foregroundMark x1="54704" y1="32419" x2="54704" y2="32419"/>
                        <a14:foregroundMark x1="45968" y1="33065" x2="45968" y2="33065"/>
                        <a14:foregroundMark x1="76344" y1="32258" x2="76344" y2="32258"/>
                        <a14:foregroundMark x1="70161" y1="35161" x2="70161" y2="35161"/>
                        <a14:foregroundMark x1="76344" y1="39032" x2="76344" y2="39032"/>
                        <a14:foregroundMark x1="70161" y1="46935" x2="70161" y2="46935"/>
                        <a14:backgroundMark x1="23118" y1="50323" x2="23118" y2="50323"/>
                        <a14:backgroundMark x1="9274" y1="66935" x2="9274" y2="66935"/>
                        <a14:backgroundMark x1="80108" y1="46129" x2="80108" y2="46129"/>
                        <a14:backgroundMark x1="83065" y1="48871" x2="83065" y2="48871"/>
                        <a14:backgroundMark x1="80108" y1="54355" x2="80108" y2="54355"/>
                        <a14:backgroundMark x1="77285" y1="51452" x2="77285" y2="51452"/>
                        <a14:backgroundMark x1="86425" y1="62097" x2="87097" y2="61452"/>
                        <a14:backgroundMark x1="13844" y1="55000" x2="13844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935141"/>
            <a:ext cx="3352800" cy="192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320" y="1500188"/>
            <a:ext cx="8610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itchFamily="34" charset="0"/>
              </a:rPr>
              <a:t>Built Environment: </a:t>
            </a:r>
          </a:p>
          <a:p>
            <a:pPr algn="ctr"/>
            <a:r>
              <a:rPr lang="en-US" sz="2400" b="1" i="1" kern="0" dirty="0" smtClean="0">
                <a:solidFill>
                  <a:srgbClr val="0070C0"/>
                </a:solidFill>
              </a:rPr>
              <a:t>Develop </a:t>
            </a:r>
            <a:r>
              <a:rPr lang="en-US" sz="2400" b="1" i="1" kern="0" dirty="0">
                <a:solidFill>
                  <a:srgbClr val="0070C0"/>
                </a:solidFill>
              </a:rPr>
              <a:t>With </a:t>
            </a:r>
            <a:r>
              <a:rPr lang="en-US" sz="2400" b="1" i="1" kern="0" dirty="0" smtClean="0">
                <a:solidFill>
                  <a:srgbClr val="0070C0"/>
                </a:solidFill>
              </a:rPr>
              <a:t>Care 2014 </a:t>
            </a:r>
          </a:p>
          <a:p>
            <a:endParaRPr lang="en-CA" dirty="0"/>
          </a:p>
        </p:txBody>
      </p:sp>
      <p:sp>
        <p:nvSpPr>
          <p:cNvPr id="6" name="Rectangle 5"/>
          <p:cNvSpPr/>
          <p:nvPr/>
        </p:nvSpPr>
        <p:spPr>
          <a:xfrm>
            <a:off x="167640" y="2438400"/>
            <a:ext cx="5181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Waste Management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rgbClr val="002060"/>
                </a:solidFill>
              </a:rPr>
              <a:t>Water </a:t>
            </a:r>
            <a:r>
              <a:rPr lang="en-CA" sz="2000" dirty="0">
                <a:solidFill>
                  <a:srgbClr val="002060"/>
                </a:solidFill>
              </a:rPr>
              <a:t>Use and </a:t>
            </a:r>
            <a:r>
              <a:rPr lang="en-CA" sz="2000" dirty="0" smtClean="0">
                <a:solidFill>
                  <a:srgbClr val="002060"/>
                </a:solidFill>
              </a:rPr>
              <a:t>Management</a:t>
            </a:r>
            <a:endParaRPr lang="en-CA" sz="20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Development Near </a:t>
            </a:r>
            <a:r>
              <a:rPr lang="en-CA" sz="2000" dirty="0" smtClean="0">
                <a:solidFill>
                  <a:srgbClr val="002060"/>
                </a:solidFill>
              </a:rPr>
              <a:t>Farmland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Energy and Climate Change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Healthy Built </a:t>
            </a:r>
            <a:r>
              <a:rPr lang="en-CA" sz="2000" dirty="0" smtClean="0">
                <a:solidFill>
                  <a:srgbClr val="002060"/>
                </a:solidFill>
              </a:rPr>
              <a:t>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Air Quality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Farmland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Pesticides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002060"/>
                </a:solidFill>
              </a:rPr>
              <a:t>Hazard </a:t>
            </a:r>
            <a:r>
              <a:rPr lang="en-CA" sz="2000" dirty="0" smtClean="0">
                <a:solidFill>
                  <a:srgbClr val="002060"/>
                </a:solidFill>
              </a:rPr>
              <a:t>Management</a:t>
            </a:r>
            <a:endParaRPr lang="en-CA" sz="20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08668" y="3105834"/>
            <a:ext cx="4321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CA" dirty="0" smtClean="0">
                <a:solidFill>
                  <a:schemeClr val="bg1"/>
                </a:solidFill>
                <a:hlinkClick r:id="rId3"/>
              </a:rPr>
              <a:t>www.env.gov.bc.ca/wld/documents/bmp/devwithcare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r="1185" b="13390"/>
          <a:stretch>
            <a:fillRect/>
          </a:stretch>
        </p:blipFill>
        <p:spPr bwMode="auto">
          <a:xfrm>
            <a:off x="4395306" y="3900607"/>
            <a:ext cx="4748695" cy="296125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473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2272" y="1371599"/>
            <a:ext cx="87137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libri" pitchFamily="34" charset="0"/>
              </a:rPr>
              <a:t>Built Environment</a:t>
            </a:r>
            <a:r>
              <a:rPr lang="en-US" sz="2800" b="1" kern="0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2400" b="1" i="1" kern="0" dirty="0" smtClean="0">
                <a:solidFill>
                  <a:srgbClr val="0070C0"/>
                </a:solidFill>
              </a:rPr>
              <a:t>Healthy Built Environment Linkages Toolkit</a:t>
            </a:r>
            <a:endParaRPr lang="en-US" sz="2400" b="1" i="1" kern="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2272" y="2170857"/>
            <a:ext cx="4572000" cy="449353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>
              <a:spcBef>
                <a:spcPts val="0"/>
              </a:spcBef>
              <a:spcAft>
                <a:spcPts val="1800"/>
              </a:spcAft>
              <a:defRPr/>
            </a:pPr>
            <a:endParaRPr lang="en-US" sz="2200" b="1" kern="0" dirty="0" smtClean="0">
              <a:solidFill>
                <a:srgbClr val="0070C0"/>
              </a:solidFill>
            </a:endParaRPr>
          </a:p>
          <a:p>
            <a:pPr indent="-342900">
              <a:spcBef>
                <a:spcPts val="0"/>
              </a:spcBef>
              <a:spcAft>
                <a:spcPts val="1800"/>
              </a:spcAft>
              <a:defRPr/>
            </a:pPr>
            <a:r>
              <a:rPr lang="en-US" sz="2200" b="1" kern="0" dirty="0" smtClean="0">
                <a:solidFill>
                  <a:srgbClr val="002060"/>
                </a:solidFill>
              </a:rPr>
              <a:t>Five Planning principles:</a:t>
            </a:r>
          </a:p>
          <a:p>
            <a:pPr marL="0" lvl="1" indent="-28575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Healthy Neighbourhood Design</a:t>
            </a:r>
          </a:p>
          <a:p>
            <a:pPr marL="0" lvl="1" indent="-28575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kern="0" dirty="0" smtClean="0">
                <a:solidFill>
                  <a:srgbClr val="002060"/>
                </a:solidFill>
              </a:rPr>
              <a:t>Healthy </a:t>
            </a:r>
            <a:r>
              <a:rPr lang="en-US" sz="2000" kern="0" dirty="0">
                <a:solidFill>
                  <a:srgbClr val="002060"/>
                </a:solidFill>
              </a:rPr>
              <a:t>Transportation Networks</a:t>
            </a:r>
          </a:p>
          <a:p>
            <a:pPr marL="0" lvl="1" indent="-28575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</a:rPr>
              <a:t>Healthy Natural Environments</a:t>
            </a:r>
          </a:p>
          <a:p>
            <a:pPr marL="0" lvl="1" indent="-28575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</a:rPr>
              <a:t>Healthy Food Systems</a:t>
            </a:r>
          </a:p>
          <a:p>
            <a:pPr marL="0" lvl="1" indent="-285750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000" kern="0" dirty="0">
                <a:solidFill>
                  <a:srgbClr val="002060"/>
                </a:solidFill>
              </a:rPr>
              <a:t>Healthy </a:t>
            </a:r>
            <a:r>
              <a:rPr lang="en-US" sz="2000" kern="0" dirty="0" smtClean="0">
                <a:solidFill>
                  <a:srgbClr val="002060"/>
                </a:solidFill>
              </a:rPr>
              <a:t>Housing</a:t>
            </a:r>
          </a:p>
          <a:p>
            <a:pPr marL="0" lvl="1">
              <a:spcBef>
                <a:spcPts val="0"/>
              </a:spcBef>
              <a:defRPr/>
            </a:pPr>
            <a:endParaRPr lang="en-US" sz="2000" b="1" kern="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  <a:defRPr/>
            </a:pPr>
            <a:r>
              <a:rPr lang="en-CA" sz="2000" dirty="0" smtClean="0">
                <a:solidFill>
                  <a:schemeClr val="bg1"/>
                </a:solidFill>
                <a:hlinkClick r:id="rId3"/>
              </a:rPr>
              <a:t>www.phsa.ca/populationhealth</a:t>
            </a:r>
            <a:endParaRPr lang="en-CA" sz="2000" dirty="0">
              <a:solidFill>
                <a:schemeClr val="bg1"/>
              </a:solidFill>
            </a:endParaRPr>
          </a:p>
          <a:p>
            <a:pPr marL="0" lvl="1">
              <a:spcBef>
                <a:spcPts val="0"/>
              </a:spcBef>
              <a:defRPr/>
            </a:pPr>
            <a:endParaRPr lang="en-US" sz="1600" b="1" kern="0" dirty="0" smtClean="0">
              <a:solidFill>
                <a:srgbClr val="002060"/>
              </a:solidFill>
            </a:endParaRPr>
          </a:p>
          <a:p>
            <a:pPr marL="0" lvl="1">
              <a:spcBef>
                <a:spcPts val="0"/>
              </a:spcBef>
              <a:defRPr/>
            </a:pPr>
            <a:r>
              <a:rPr lang="en-US" sz="1600" b="1" kern="0" dirty="0" smtClean="0">
                <a:solidFill>
                  <a:srgbClr val="002060"/>
                </a:solidFill>
              </a:rPr>
              <a:t>Ministry Contact: </a:t>
            </a:r>
          </a:p>
          <a:p>
            <a:pPr marL="0" lvl="1">
              <a:spcBef>
                <a:spcPts val="0"/>
              </a:spcBef>
              <a:defRPr/>
            </a:pPr>
            <a:r>
              <a:rPr lang="en-US" sz="1600" i="1" kern="0" dirty="0" smtClean="0">
                <a:solidFill>
                  <a:srgbClr val="002060"/>
                </a:solidFill>
              </a:rPr>
              <a:t>Helene Roberge, Unit Head</a:t>
            </a:r>
          </a:p>
          <a:p>
            <a:pPr marL="0" lvl="1">
              <a:spcBef>
                <a:spcPts val="0"/>
              </a:spcBef>
              <a:defRPr/>
            </a:pPr>
            <a:r>
              <a:rPr lang="en-US" sz="1600" i="1" kern="0" dirty="0" smtClean="0">
                <a:solidFill>
                  <a:schemeClr val="bg1"/>
                </a:solidFill>
                <a:hlinkClick r:id="rId4"/>
              </a:rPr>
              <a:t>Helene.roberge@gov.bc.ca</a:t>
            </a:r>
            <a:r>
              <a:rPr lang="en-US" sz="1600" i="1" kern="0" dirty="0" smtClean="0">
                <a:solidFill>
                  <a:schemeClr val="bg1"/>
                </a:solidFill>
              </a:rPr>
              <a:t> </a:t>
            </a:r>
            <a:endParaRPr lang="en-US" sz="1600" i="1" kern="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28" y="2336341"/>
            <a:ext cx="4069492" cy="4521659"/>
          </a:xfrm>
          <a:prstGeom prst="rect">
            <a:avLst/>
          </a:prstGeom>
          <a:noFill/>
          <a:ln w="38100" cap="rnd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haredServices_PowerPoint_LtBk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9" name="Picture 5" descr="Generic_PowerPoint_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500188"/>
          </a:xfrm>
          <a:prstGeom prst="rect">
            <a:avLst/>
          </a:prstGeom>
          <a:noFill/>
        </p:spPr>
      </p:pic>
      <p:pic>
        <p:nvPicPr>
          <p:cNvPr id="11271" name="Picture 7" descr="BCID_H_key_rgb_re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80963"/>
            <a:ext cx="3124200" cy="1290637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724400"/>
          </a:xfrm>
          <a:ln>
            <a:noFill/>
          </a:ln>
        </p:spPr>
        <p:txBody>
          <a:bodyPr>
            <a:noAutofit/>
          </a:bodyPr>
          <a:lstStyle/>
          <a:p>
            <a:pPr algn="ctr">
              <a:spcAft>
                <a:spcPts val="0"/>
              </a:spcAft>
              <a:buNone/>
            </a:pPr>
            <a:r>
              <a:rPr lang="en-CA" b="1" kern="1200" dirty="0" smtClean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Solid </a:t>
            </a:r>
            <a:r>
              <a:rPr lang="en-CA" b="1" kern="1200" dirty="0">
                <a:solidFill>
                  <a:srgbClr val="0070C0"/>
                </a:solidFill>
                <a:latin typeface="Calibri" pitchFamily="34" charset="0"/>
                <a:cs typeface="Arial" charset="0"/>
              </a:rPr>
              <a:t>Waste Management Policy:</a:t>
            </a:r>
            <a:r>
              <a:rPr lang="en-CA" sz="2400" b="1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spcAft>
                <a:spcPts val="0"/>
              </a:spcAft>
              <a:buNone/>
            </a:pPr>
            <a:r>
              <a:rPr lang="en-CA" sz="2000" b="1" i="1" dirty="0" smtClean="0">
                <a:solidFill>
                  <a:srgbClr val="0070C0"/>
                </a:solidFill>
              </a:rPr>
              <a:t>Residuals Management</a:t>
            </a:r>
          </a:p>
          <a:p>
            <a:pPr algn="ctr">
              <a:spcAft>
                <a:spcPts val="0"/>
              </a:spcAft>
              <a:buNone/>
            </a:pPr>
            <a:endParaRPr lang="en-CA" sz="1400" b="1" dirty="0" smtClean="0"/>
          </a:p>
          <a:p>
            <a:pPr>
              <a:spcAft>
                <a:spcPts val="1600"/>
              </a:spcAft>
              <a:buNone/>
            </a:pPr>
            <a:r>
              <a:rPr lang="en-CA" sz="1400" b="1" dirty="0" smtClean="0"/>
              <a:t>Landfill Criteria for Municipal </a:t>
            </a:r>
            <a:r>
              <a:rPr lang="en-CA" sz="1400" b="1" dirty="0"/>
              <a:t>S</a:t>
            </a:r>
            <a:r>
              <a:rPr lang="en-CA" sz="1400" b="1" dirty="0" smtClean="0"/>
              <a:t>olid </a:t>
            </a:r>
            <a:r>
              <a:rPr lang="en-CA" sz="1400" b="1" dirty="0"/>
              <a:t>W</a:t>
            </a:r>
            <a:r>
              <a:rPr lang="en-CA" sz="1400" b="1" dirty="0" smtClean="0"/>
              <a:t>aste (1993/revised 2014)</a:t>
            </a:r>
          </a:p>
          <a:p>
            <a:pPr marL="342000" indent="-342000"/>
            <a:r>
              <a:rPr lang="en-CA" sz="1400" dirty="0" smtClean="0"/>
              <a:t>Sets standards for landfills and guidance for ministry staff, local government and Q.P’s</a:t>
            </a:r>
          </a:p>
          <a:p>
            <a:pPr marL="342000" indent="-342000"/>
            <a:r>
              <a:rPr lang="en-CA" sz="1400" dirty="0" smtClean="0"/>
              <a:t>Draft second edition completed; comments received June 2014</a:t>
            </a:r>
          </a:p>
          <a:p>
            <a:pPr marL="342000" indent="-342000"/>
            <a:r>
              <a:rPr lang="en-CA" sz="1400" dirty="0" smtClean="0"/>
              <a:t>Feedback under review </a:t>
            </a:r>
          </a:p>
          <a:p>
            <a:pPr marL="0" indent="0">
              <a:buNone/>
            </a:pPr>
            <a:endParaRPr lang="en-CA" sz="1400" b="1" dirty="0"/>
          </a:p>
          <a:p>
            <a:pPr marL="0" indent="0">
              <a:buNone/>
            </a:pPr>
            <a:r>
              <a:rPr lang="en-CA" sz="1400" b="1" dirty="0" smtClean="0"/>
              <a:t>Landfill Gas Management Regulation (2008)</a:t>
            </a:r>
          </a:p>
          <a:p>
            <a:pPr marL="342000" indent="-342000"/>
            <a:r>
              <a:rPr lang="en-CA" sz="1400" dirty="0" smtClean="0"/>
              <a:t>Phased implementation and on-going work</a:t>
            </a:r>
          </a:p>
          <a:p>
            <a:pPr marL="342000" indent="-342000"/>
            <a:r>
              <a:rPr lang="en-CA" sz="1400" dirty="0" smtClean="0"/>
              <a:t>Jan. 1, 2016: First due date for installation of landfill </a:t>
            </a:r>
          </a:p>
          <a:p>
            <a:pPr marL="0" indent="0">
              <a:buNone/>
            </a:pPr>
            <a:r>
              <a:rPr lang="en-CA" sz="1400" dirty="0" smtClean="0"/>
              <a:t>       gas collection systems </a:t>
            </a:r>
          </a:p>
          <a:p>
            <a:pPr marL="0" indent="0">
              <a:buNone/>
            </a:pPr>
            <a:endParaRPr lang="en-CA" sz="1400" dirty="0" smtClean="0"/>
          </a:p>
          <a:p>
            <a:pPr marL="0" indent="0">
              <a:buNone/>
            </a:pPr>
            <a:r>
              <a:rPr lang="en-CA" sz="1400" b="1" dirty="0" smtClean="0"/>
              <a:t>Ministry Contact:</a:t>
            </a:r>
          </a:p>
          <a:p>
            <a:pPr marL="0" indent="0">
              <a:buNone/>
            </a:pPr>
            <a:r>
              <a:rPr lang="en-CA" sz="1400" i="1" dirty="0" smtClean="0"/>
              <a:t>Natalia Kukleva,  Environmental Management Officer</a:t>
            </a:r>
          </a:p>
          <a:p>
            <a:pPr marL="0" indent="0">
              <a:buNone/>
            </a:pPr>
            <a:r>
              <a:rPr lang="en-CA" sz="1400" i="1" dirty="0" smtClean="0">
                <a:hlinkClick r:id="rId6"/>
              </a:rPr>
              <a:t>Natalia.Kukleva@gov.bc.ca</a:t>
            </a:r>
            <a:r>
              <a:rPr lang="en-CA" sz="1400" i="1" dirty="0" smtClean="0"/>
              <a:t> </a:t>
            </a:r>
          </a:p>
          <a:p>
            <a:pPr marL="342000" indent="-342000"/>
            <a:endParaRPr lang="en-CA" sz="1400" dirty="0"/>
          </a:p>
          <a:p>
            <a:pPr marL="342000" indent="-342000"/>
            <a:endParaRPr lang="en-CA" sz="1400" dirty="0" smtClean="0"/>
          </a:p>
          <a:p>
            <a:pPr marL="342000" indent="-342000"/>
            <a:endParaRPr lang="en-CA" sz="1400" dirty="0" smtClean="0"/>
          </a:p>
          <a:p>
            <a:pPr marL="342000" indent="-342000"/>
            <a:endParaRPr lang="en-CA" sz="1400" dirty="0" smtClean="0"/>
          </a:p>
        </p:txBody>
      </p:sp>
      <p:pic>
        <p:nvPicPr>
          <p:cNvPr id="7" name="Picture 2" descr="C:\Users\nkukleva\Pictures\Landfill-GROWS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62400"/>
            <a:ext cx="3812931" cy="2195195"/>
          </a:xfrm>
          <a:prstGeom prst="rect">
            <a:avLst/>
          </a:prstGeom>
          <a:noFill/>
          <a:ln w="603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3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/>
              <a:t>Organic Waste Recycling </a:t>
            </a: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 smtClean="0"/>
              <a:t>and </a:t>
            </a:r>
            <a:r>
              <a:rPr lang="en-CA" sz="4000" dirty="0"/>
              <a:t>Prevention</a:t>
            </a: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251520" y="4725144"/>
            <a:ext cx="44644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indent="0">
              <a:buNone/>
            </a:pPr>
            <a:r>
              <a:rPr lang="en-CA" sz="2000" b="1" dirty="0"/>
              <a:t>Ministry Contact:</a:t>
            </a:r>
          </a:p>
          <a:p>
            <a:r>
              <a:rPr lang="en-CA" sz="2000" dirty="0"/>
              <a:t>Maryam Mofidpoor</a:t>
            </a:r>
          </a:p>
          <a:p>
            <a:r>
              <a:rPr lang="en-CA" sz="2000" dirty="0"/>
              <a:t>Environmental Management Officer</a:t>
            </a:r>
          </a:p>
          <a:p>
            <a:pPr marL="0" indent="0">
              <a:buNone/>
            </a:pPr>
            <a:r>
              <a:rPr lang="en-CA" sz="2000" i="1" dirty="0" smtClean="0">
                <a:hlinkClick r:id="rId3"/>
              </a:rPr>
              <a:t>Maryam.mofidpoor@gov.bc.ca</a:t>
            </a:r>
            <a:r>
              <a:rPr lang="en-CA" sz="2000" i="1" dirty="0" smtClean="0"/>
              <a:t> </a:t>
            </a:r>
            <a:endParaRPr lang="en-CA" sz="2000" i="1" dirty="0"/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582529"/>
            <a:ext cx="2361973" cy="1653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75283"/>
            <a:ext cx="2451100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3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197" y="2631440"/>
            <a:ext cx="5410200" cy="3124200"/>
          </a:xfrm>
        </p:spPr>
        <p:txBody>
          <a:bodyPr/>
          <a:lstStyle/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smtClean="0"/>
              <a:t>Who is the Environmental Standards Branch?</a:t>
            </a:r>
          </a:p>
          <a:p>
            <a:pPr algn="l">
              <a:spcAft>
                <a:spcPts val="600"/>
              </a:spcAft>
            </a:pPr>
            <a:r>
              <a:rPr lang="en-CA" sz="2400" b="1" dirty="0" smtClean="0">
                <a:solidFill>
                  <a:srgbClr val="0070C0"/>
                </a:solidFill>
              </a:rPr>
              <a:t>Current Initiatives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smtClean="0"/>
              <a:t>New Service Plan Targets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 smtClean="0"/>
              <a:t>Waste Prevention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CA" sz="2400" dirty="0"/>
              <a:t>Clean Communities</a:t>
            </a:r>
          </a:p>
          <a:p>
            <a:pPr marL="457200" indent="-457200" algn="l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CA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1828800"/>
            <a:ext cx="784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CA" sz="3600" b="1" dirty="0">
                <a:solidFill>
                  <a:srgbClr val="0070C0"/>
                </a:solidFill>
              </a:rPr>
              <a:t>Overview of Presentation</a:t>
            </a:r>
          </a:p>
        </p:txBody>
      </p:sp>
      <p:pic>
        <p:nvPicPr>
          <p:cNvPr id="1026" name="Picture 2" descr="http://www.ciwm-journal.co.uk/wordpress/wp-content/uploads/2014/10/08-10-145p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98" y="3119123"/>
            <a:ext cx="4280002" cy="28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69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1143000"/>
          </a:xfrm>
        </p:spPr>
        <p:txBody>
          <a:bodyPr/>
          <a:lstStyle/>
          <a:p>
            <a:r>
              <a:rPr lang="en-CA" sz="3600" b="1" dirty="0" smtClean="0">
                <a:solidFill>
                  <a:srgbClr val="0070C0"/>
                </a:solidFill>
              </a:rPr>
              <a:t>New Service Plan Targets</a:t>
            </a:r>
            <a:endParaRPr lang="en-CA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6696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4440" y="5947172"/>
            <a:ext cx="6696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  <a:hlinkClick r:id="rId4"/>
              </a:rPr>
              <a:t>http</a:t>
            </a:r>
            <a:r>
              <a:rPr lang="en-CA" dirty="0">
                <a:solidFill>
                  <a:srgbClr val="0070C0"/>
                </a:solidFill>
                <a:hlinkClick r:id="rId4"/>
              </a:rPr>
              <a:t>://</a:t>
            </a:r>
            <a:r>
              <a:rPr lang="en-CA" dirty="0" smtClean="0">
                <a:solidFill>
                  <a:srgbClr val="0070C0"/>
                </a:solidFill>
                <a:hlinkClick r:id="rId4"/>
              </a:rPr>
              <a:t>www.bcbudget.gov.bc.ca/2014/sp/pdf/ministry/env.pdf</a:t>
            </a:r>
            <a:r>
              <a:rPr lang="en-CA" dirty="0" smtClean="0">
                <a:solidFill>
                  <a:srgbClr val="0070C0"/>
                </a:solidFill>
              </a:rPr>
              <a:t> 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4440" y="5608618"/>
            <a:ext cx="95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Pg. 24:</a:t>
            </a:r>
            <a:endParaRPr lang="en-CA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3124200"/>
            <a:ext cx="1600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u="sng" dirty="0" smtClean="0"/>
              <a:t>2019/20 Target</a:t>
            </a:r>
          </a:p>
          <a:p>
            <a:pPr algn="ctr"/>
            <a:endParaRPr lang="en-CA" dirty="0"/>
          </a:p>
          <a:p>
            <a:pPr algn="ctr"/>
            <a:r>
              <a:rPr lang="en-CA" sz="1400" dirty="0" smtClean="0"/>
              <a:t>350</a:t>
            </a:r>
          </a:p>
          <a:p>
            <a:pPr algn="ctr"/>
            <a:endParaRPr lang="en-CA" sz="1400" dirty="0"/>
          </a:p>
          <a:p>
            <a:pPr algn="ctr"/>
            <a:endParaRPr lang="en-CA" sz="1400" dirty="0" smtClean="0"/>
          </a:p>
          <a:p>
            <a:pPr algn="ctr"/>
            <a:endParaRPr lang="en-CA" sz="1400" dirty="0" smtClean="0"/>
          </a:p>
          <a:p>
            <a:pPr algn="ctr"/>
            <a:r>
              <a:rPr lang="en-CA" sz="1400" dirty="0" smtClean="0"/>
              <a:t>75%</a:t>
            </a:r>
          </a:p>
        </p:txBody>
      </p:sp>
      <p:sp>
        <p:nvSpPr>
          <p:cNvPr id="8" name="Oval 7"/>
          <p:cNvSpPr/>
          <p:nvPr/>
        </p:nvSpPr>
        <p:spPr>
          <a:xfrm>
            <a:off x="7239000" y="2819400"/>
            <a:ext cx="1752600" cy="2209800"/>
          </a:xfrm>
          <a:prstGeom prst="ellipse">
            <a:avLst/>
          </a:prstGeom>
          <a:noFill/>
          <a:ln w="25400">
            <a:solidFill>
              <a:srgbClr val="0070C0"/>
            </a:solidFill>
          </a:ln>
          <a:scene3d>
            <a:camera prst="orthographicFront">
              <a:rot lat="0" lon="299986" rev="0"/>
            </a:camera>
            <a:lightRig rig="threePt" dir="t"/>
          </a:scene3d>
          <a:sp3d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0" name="Striped Right Arrow 9"/>
          <p:cNvSpPr/>
          <p:nvPr/>
        </p:nvSpPr>
        <p:spPr>
          <a:xfrm>
            <a:off x="6680200" y="4000500"/>
            <a:ext cx="990600" cy="228600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6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90032" y="2132856"/>
            <a:ext cx="8686800" cy="990600"/>
          </a:xfrm>
        </p:spPr>
        <p:txBody>
          <a:bodyPr/>
          <a:lstStyle/>
          <a:p>
            <a:pPr lvl="0"/>
            <a:r>
              <a:rPr lang="en-CA" sz="4000" dirty="0"/>
              <a:t>Tools and Resources</a:t>
            </a: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755576" y="3356992"/>
            <a:ext cx="60960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 smtClean="0">
                <a:latin typeface="Myriad Web Pro"/>
              </a:rPr>
              <a:t>Organics </a:t>
            </a:r>
            <a:r>
              <a:rPr lang="en-CA" sz="2800" dirty="0">
                <a:latin typeface="Myriad Web Pro"/>
              </a:rPr>
              <a:t>Website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Myriad Web Pro"/>
              </a:rPr>
              <a:t>Social Media: Twitter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Myriad Web Pro"/>
              </a:rPr>
              <a:t>Organic Waste Prevention: Food Waste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Myriad Web Pro"/>
              </a:rPr>
              <a:t>Case Studies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Myriad Web Pro"/>
              </a:rPr>
              <a:t>Education Opportunities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8" y="2996952"/>
            <a:ext cx="2272215" cy="188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4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t="20587" r="699" b="6079"/>
          <a:stretch/>
        </p:blipFill>
        <p:spPr bwMode="auto">
          <a:xfrm>
            <a:off x="-12577" y="148478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28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7504" y="1772816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/>
              <a:t>Social Media</a:t>
            </a: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3048000" y="450912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r>
              <a:rPr lang="en-CA" sz="2400" dirty="0"/>
              <a:t>@ </a:t>
            </a:r>
            <a:r>
              <a:rPr lang="en-CA" sz="2400" dirty="0" smtClean="0"/>
              <a:t>ENV </a:t>
            </a:r>
            <a:r>
              <a:rPr lang="en-CA" sz="2400" dirty="0"/>
              <a:t>Report BC #</a:t>
            </a:r>
            <a:r>
              <a:rPr lang="en-CA" sz="2400" dirty="0" err="1" smtClean="0"/>
              <a:t>organicwaste</a:t>
            </a:r>
            <a:endParaRPr lang="en-CA" sz="2400" dirty="0" smtClean="0"/>
          </a:p>
          <a:p>
            <a:pPr algn="ctr"/>
            <a:endParaRPr lang="en-CA" sz="2400" dirty="0"/>
          </a:p>
          <a:p>
            <a:pPr algn="ctr"/>
            <a:r>
              <a:rPr lang="en-CA" sz="2400" dirty="0" smtClean="0"/>
              <a:t>Follow us and re-tweet us</a:t>
            </a:r>
            <a:r>
              <a:rPr lang="en-CA" sz="2000" dirty="0" smtClean="0"/>
              <a:t>! </a:t>
            </a:r>
            <a:endParaRPr lang="en-CA" sz="2000" dirty="0"/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28630" t="20219" r="31314" b="53935"/>
          <a:stretch/>
        </p:blipFill>
        <p:spPr bwMode="auto">
          <a:xfrm>
            <a:off x="251520" y="2492896"/>
            <a:ext cx="4608512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517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 smtClean="0"/>
              <a:t>Organic Waste Prevention</a:t>
            </a:r>
            <a:br>
              <a:rPr lang="en-CA" sz="4000" dirty="0" smtClean="0"/>
            </a:br>
            <a:r>
              <a:rPr lang="en-CA" sz="4000" dirty="0" smtClean="0"/>
              <a:t>Food Waste </a:t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251520" y="4725144"/>
            <a:ext cx="446449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16" t="-119014" r="-237263" b="-93633"/>
          <a:stretch/>
        </p:blipFill>
        <p:spPr bwMode="auto">
          <a:xfrm>
            <a:off x="0" y="0"/>
            <a:ext cx="190500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6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smtClean="0"/>
              <a:t/>
            </a:r>
            <a:br>
              <a:rPr lang="en-CA" sz="4000" smtClean="0"/>
            </a:br>
            <a:r>
              <a:rPr lang="en-CA" sz="4000" smtClean="0"/>
              <a:t/>
            </a:r>
            <a:br>
              <a:rPr lang="en-CA" sz="4000" smtClean="0"/>
            </a:br>
            <a:r>
              <a:rPr lang="en-CA" sz="1200" smtClean="0"/>
              <a:t/>
            </a:r>
            <a:br>
              <a:rPr lang="en-CA" sz="120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smtClean="0">
              <a:solidFill>
                <a:srgbClr val="000000"/>
              </a:solidFill>
            </a:endParaRPr>
          </a:p>
          <a:p>
            <a:pPr algn="ctr"/>
            <a:endParaRPr lang="en-CA" sz="2000" smtClean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sp>
        <p:nvSpPr>
          <p:cNvPr id="10" name="Bevel 9"/>
          <p:cNvSpPr/>
          <p:nvPr/>
        </p:nvSpPr>
        <p:spPr>
          <a:xfrm>
            <a:off x="768152" y="4850903"/>
            <a:ext cx="7772400" cy="1143000"/>
          </a:xfrm>
          <a:prstGeom prst="beve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 Placeholder 2"/>
          <p:cNvSpPr txBox="1">
            <a:spLocks/>
          </p:cNvSpPr>
          <p:nvPr/>
        </p:nvSpPr>
        <p:spPr bwMode="auto">
          <a:xfrm>
            <a:off x="532382" y="2924944"/>
            <a:ext cx="821608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772" indent="-457200">
              <a:buFont typeface="Arial" panose="020B0604020202020204" pitchFamily="34" charset="0"/>
              <a:buChar char="•"/>
            </a:pPr>
            <a:r>
              <a:rPr lang="en-CA" sz="2000" dirty="0" smtClean="0"/>
              <a:t>Not cheap </a:t>
            </a:r>
          </a:p>
          <a:p>
            <a:pPr marL="4572"/>
            <a:endParaRPr lang="en-CA" sz="2000" dirty="0" smtClean="0"/>
          </a:p>
          <a:p>
            <a:pPr marL="461772" indent="-457200">
              <a:buFont typeface="Arial" panose="020B0604020202020204" pitchFamily="34" charset="0"/>
              <a:buChar char="•"/>
            </a:pPr>
            <a:r>
              <a:rPr lang="en-CA" sz="2000" dirty="0" smtClean="0"/>
              <a:t>Not </a:t>
            </a:r>
            <a:r>
              <a:rPr lang="en-CA" sz="2000" dirty="0"/>
              <a:t>easy (odour, siting, capital cost</a:t>
            </a:r>
            <a:r>
              <a:rPr lang="en-CA" sz="2000" dirty="0" smtClean="0"/>
              <a:t>,…)</a:t>
            </a:r>
          </a:p>
          <a:p>
            <a:pPr marL="4572"/>
            <a:endParaRPr lang="en-CA" sz="2000" dirty="0"/>
          </a:p>
          <a:p>
            <a:pPr marL="461772" indent="-457200">
              <a:buFont typeface="Arial" panose="020B0604020202020204" pitchFamily="34" charset="0"/>
              <a:buChar char="•"/>
            </a:pPr>
            <a:r>
              <a:rPr lang="en-CA" sz="2000" dirty="0" smtClean="0"/>
              <a:t>Large volumes</a:t>
            </a:r>
          </a:p>
          <a:p>
            <a:pPr marL="461772" indent="-457200"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rgbClr val="FFFF00"/>
              </a:solidFill>
            </a:endParaRP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rgbClr val="FFFF00"/>
                </a:solidFill>
              </a:rPr>
              <a:t>Why would we waste food to begin with?</a:t>
            </a:r>
          </a:p>
          <a:p>
            <a:pPr marL="461772" indent="-457200">
              <a:buFont typeface="Arial" panose="020B0604020202020204" pitchFamily="34" charset="0"/>
              <a:buChar char="•"/>
            </a:pPr>
            <a:endParaRPr lang="en-CA" dirty="0" smtClean="0"/>
          </a:p>
        </p:txBody>
      </p:sp>
      <p:sp>
        <p:nvSpPr>
          <p:cNvPr id="13" name="Title 3"/>
          <p:cNvSpPr txBox="1">
            <a:spLocks/>
          </p:cNvSpPr>
          <p:nvPr/>
        </p:nvSpPr>
        <p:spPr bwMode="auto">
          <a:xfrm>
            <a:off x="537320" y="1916832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dirty="0" smtClean="0"/>
              <a:t>Food Waste Processing</a:t>
            </a:r>
            <a:endParaRPr lang="en-CA" kern="0" dirty="0"/>
          </a:p>
        </p:txBody>
      </p:sp>
    </p:spTree>
    <p:extLst>
      <p:ext uri="{BB962C8B-B14F-4D97-AF65-F5344CB8AC3E}">
        <p14:creationId xmlns:p14="http://schemas.microsoft.com/office/powerpoint/2010/main" val="330111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177280" y="3362139"/>
            <a:ext cx="8350696" cy="287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772" indent="-457200">
              <a:buFont typeface="Arial" panose="020B0604020202020204" pitchFamily="34" charset="0"/>
              <a:buChar char="•"/>
            </a:pPr>
            <a:endParaRPr lang="en-CA" sz="1800" dirty="0" smtClean="0"/>
          </a:p>
          <a:p>
            <a:pPr marL="461772" indent="-457200">
              <a:buFont typeface="Arial" panose="020B0604020202020204" pitchFamily="34" charset="0"/>
              <a:buChar char="•"/>
            </a:pPr>
            <a:r>
              <a:rPr lang="en-CA" sz="2000" dirty="0" smtClean="0"/>
              <a:t>~ 200 </a:t>
            </a:r>
            <a:r>
              <a:rPr lang="en-CA" sz="2000" dirty="0"/>
              <a:t>kg/capita </a:t>
            </a:r>
            <a:r>
              <a:rPr lang="en-CA" sz="2000" dirty="0" smtClean="0"/>
              <a:t>of organic waste was disposed in B.C. in 2012</a:t>
            </a:r>
            <a:r>
              <a:rPr lang="en-CA" sz="2000" baseline="30000" dirty="0" smtClean="0"/>
              <a:t>1</a:t>
            </a:r>
            <a:endParaRPr lang="en-CA" sz="2000" dirty="0" smtClean="0"/>
          </a:p>
          <a:p>
            <a:endParaRPr lang="en-CA" sz="2000" dirty="0" smtClean="0"/>
          </a:p>
          <a:p>
            <a:pPr marL="461772" indent="-457200">
              <a:buFont typeface="Arial" panose="020B0604020202020204" pitchFamily="34" charset="0"/>
              <a:buChar char="•"/>
            </a:pPr>
            <a:r>
              <a:rPr lang="en-CA" sz="2000" dirty="0"/>
              <a:t>Canadians waste ~ 40% of all food produced, or $27 billion </a:t>
            </a:r>
          </a:p>
          <a:p>
            <a:pPr marL="461772" lvl="1"/>
            <a:r>
              <a:rPr lang="en-CA" sz="2000" dirty="0"/>
              <a:t>annually </a:t>
            </a:r>
            <a:r>
              <a:rPr lang="en-CA" sz="2400" baseline="30000" dirty="0" smtClean="0"/>
              <a:t>2 </a:t>
            </a:r>
            <a:r>
              <a:rPr lang="en-CA" sz="2000" dirty="0"/>
              <a:t>more than the GDP of the world’s 32 poorest countries combined </a:t>
            </a:r>
            <a:r>
              <a:rPr lang="en-CA" sz="2400" baseline="30000" dirty="0" smtClean="0"/>
              <a:t>3</a:t>
            </a:r>
            <a:r>
              <a:rPr lang="en-CA" sz="2400" dirty="0"/>
              <a:t> </a:t>
            </a:r>
          </a:p>
          <a:p>
            <a:pPr marL="4572"/>
            <a:endParaRPr lang="en-CA" sz="2000" dirty="0" smtClean="0"/>
          </a:p>
          <a:p>
            <a:pPr marL="461772" indent="-457200">
              <a:buFont typeface="Arial" panose="020B0604020202020204" pitchFamily="34" charset="0"/>
              <a:buChar char="•"/>
            </a:pPr>
            <a:r>
              <a:rPr lang="en-CA" sz="2000" dirty="0"/>
              <a:t>British Columbians spend ~ $43.90 weekly on produce and throw away ~ 11% of their purchase (national average =$40.80 &amp;10%) </a:t>
            </a:r>
            <a:r>
              <a:rPr lang="en-CA" sz="2000" baseline="30000" dirty="0"/>
              <a:t>4</a:t>
            </a:r>
          </a:p>
          <a:p>
            <a:pPr marL="4572"/>
            <a:r>
              <a:rPr lang="en-US" dirty="0" smtClean="0"/>
              <a:t/>
            </a:r>
            <a:br>
              <a:rPr lang="en-US" dirty="0" smtClean="0"/>
            </a:br>
            <a:endParaRPr lang="en-CA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0" y="2276872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dirty="0" smtClean="0"/>
              <a:t>Food Waste</a:t>
            </a:r>
            <a:br>
              <a:rPr lang="en-CA" kern="0" dirty="0" smtClean="0"/>
            </a:br>
            <a:r>
              <a:rPr lang="en-CA" kern="0" dirty="0" smtClean="0"/>
              <a:t>Facts - General</a:t>
            </a:r>
            <a:endParaRPr lang="en-CA" kern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30" y="1777962"/>
            <a:ext cx="2180597" cy="16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3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51520" y="2060848"/>
            <a:ext cx="8686800" cy="990600"/>
          </a:xfrm>
        </p:spPr>
        <p:txBody>
          <a:bodyPr/>
          <a:lstStyle/>
          <a:p>
            <a:pPr algn="l"/>
            <a:r>
              <a:rPr lang="en-CA" sz="4000" dirty="0" smtClean="0"/>
              <a:t>               Food Waste</a:t>
            </a:r>
            <a:br>
              <a:rPr lang="en-CA" sz="4000" dirty="0" smtClean="0"/>
            </a:br>
            <a:r>
              <a:rPr lang="en-CA" sz="4000" dirty="0" smtClean="0"/>
              <a:t>               Facts - Local</a:t>
            </a:r>
            <a:endParaRPr lang="en-CA" sz="40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395536" y="3212976"/>
            <a:ext cx="835292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lvl="1"/>
            <a:r>
              <a:rPr lang="en-US" sz="2000" dirty="0">
                <a:latin typeface="+mn-lt"/>
                <a:cs typeface="+mn-cs"/>
              </a:rPr>
              <a:t>Metro Vancouver: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61772"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+mn-cs"/>
              </a:rPr>
              <a:t> Total avoidable residential food</a:t>
            </a:r>
          </a:p>
          <a:p>
            <a:pPr marL="461772" lvl="1"/>
            <a:r>
              <a:rPr lang="en-US" sz="2000" dirty="0">
                <a:latin typeface="+mn-lt"/>
                <a:cs typeface="+mn-cs"/>
              </a:rPr>
              <a:t>  waste </a:t>
            </a:r>
            <a:r>
              <a:rPr lang="en-CA" sz="2000" dirty="0">
                <a:latin typeface="+mn-lt"/>
                <a:cs typeface="+mn-cs"/>
              </a:rPr>
              <a:t>(stale bread, rotten apple,...) </a:t>
            </a:r>
            <a:r>
              <a:rPr lang="en-US" sz="2000" dirty="0">
                <a:latin typeface="+mn-lt"/>
                <a:cs typeface="+mn-cs"/>
              </a:rPr>
              <a:t>is </a:t>
            </a:r>
          </a:p>
          <a:p>
            <a:pPr marL="461772" lvl="1"/>
            <a:r>
              <a:rPr lang="en-US" sz="2000" dirty="0">
                <a:latin typeface="+mn-lt"/>
                <a:cs typeface="+mn-cs"/>
              </a:rPr>
              <a:t>~ 50,000 </a:t>
            </a:r>
            <a:r>
              <a:rPr lang="en-US" sz="2000" dirty="0" err="1">
                <a:latin typeface="+mn-lt"/>
                <a:cs typeface="+mn-cs"/>
              </a:rPr>
              <a:t>tonnes</a:t>
            </a:r>
            <a:r>
              <a:rPr lang="en-US" sz="2000" dirty="0">
                <a:latin typeface="+mn-lt"/>
                <a:cs typeface="+mn-cs"/>
              </a:rPr>
              <a:t> annually</a:t>
            </a:r>
          </a:p>
          <a:p>
            <a:endParaRPr lang="en-CA" sz="2400" dirty="0"/>
          </a:p>
          <a:p>
            <a:pPr lvl="3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+mn-lt"/>
                <a:cs typeface="+mn-cs"/>
              </a:rPr>
              <a:t>single family dwellings ~ 12% </a:t>
            </a:r>
          </a:p>
          <a:p>
            <a:pPr lvl="3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+mn-lt"/>
                <a:cs typeface="+mn-cs"/>
              </a:rPr>
              <a:t>multi family dwellings ~ 11% </a:t>
            </a:r>
            <a:r>
              <a:rPr lang="en-CA" sz="2000" baseline="30000" dirty="0"/>
              <a:t>5</a:t>
            </a:r>
          </a:p>
          <a:p>
            <a:endParaRPr lang="en-CA" sz="2400" baseline="30000" dirty="0" smtClean="0"/>
          </a:p>
          <a:p>
            <a:endParaRPr lang="en-CA" sz="2400" baseline="30000" dirty="0"/>
          </a:p>
          <a:p>
            <a:endParaRPr lang="en-CA" sz="2400" baseline="30000" dirty="0"/>
          </a:p>
          <a:p>
            <a:endParaRPr lang="en-CA" sz="2400" baseline="30000" dirty="0" smtClean="0"/>
          </a:p>
          <a:p>
            <a:pPr>
              <a:buFont typeface="Arial" panose="020B0604020202020204" pitchFamily="34" charset="0"/>
              <a:buChar char="•"/>
            </a:pPr>
            <a:endParaRPr lang="en-CA" sz="1800" baseline="30000" dirty="0" smtClean="0"/>
          </a:p>
          <a:p>
            <a:pPr>
              <a:buFont typeface="Arial" panose="020B0604020202020204" pitchFamily="34" charset="0"/>
              <a:buChar char="•"/>
            </a:pPr>
            <a:endParaRPr lang="en-CA" sz="1800" baseline="30000" dirty="0"/>
          </a:p>
          <a:p>
            <a:endParaRPr lang="en-CA" sz="1800" baseline="30000" dirty="0" smtClean="0"/>
          </a:p>
          <a:p>
            <a:pPr>
              <a:buFont typeface="Arial" panose="020B0604020202020204" pitchFamily="34" charset="0"/>
              <a:buChar char="•"/>
            </a:pPr>
            <a:endParaRPr lang="en-CA" sz="1800" baseline="30000" dirty="0"/>
          </a:p>
          <a:p>
            <a:endParaRPr lang="en-CA" sz="1800" baseline="30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37" y="1484784"/>
            <a:ext cx="1431925" cy="509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5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85136" y="2800350"/>
            <a:ext cx="7772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lvl="1" indent="-342900">
              <a:buFont typeface="Arial" panose="020B0604020202020204" pitchFamily="34" charset="0"/>
              <a:buChar char="•"/>
            </a:pPr>
            <a:endParaRPr lang="en-CA" sz="1600" kern="0" dirty="0" smtClean="0"/>
          </a:p>
          <a:p>
            <a:pPr marL="347472" lvl="1" indent="-342900">
              <a:buFont typeface="Arial" panose="020B0604020202020204" pitchFamily="34" charset="0"/>
              <a:buChar char="•"/>
            </a:pPr>
            <a:r>
              <a:rPr lang="en-CA" sz="2000" kern="0" dirty="0" smtClean="0"/>
              <a:t>Provision of resources to implement food waste reduction pilot projects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endParaRPr lang="en-CA" sz="2000" kern="0" dirty="0" smtClean="0"/>
          </a:p>
          <a:p>
            <a:pPr marL="4572" lvl="1" algn="ctr"/>
            <a:r>
              <a:rPr lang="en-CA" sz="2000" u="sng" kern="0" dirty="0" smtClean="0"/>
              <a:t>Main Tool: USEPA Food Too Good To Waste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endParaRPr lang="en-CA" sz="2000" kern="0" dirty="0" smtClean="0"/>
          </a:p>
          <a:p>
            <a:pPr marL="347472" lvl="1" indent="-342900">
              <a:buFont typeface="Arial" panose="020B0604020202020204" pitchFamily="34" charset="0"/>
              <a:buChar char="•"/>
            </a:pPr>
            <a:r>
              <a:rPr lang="en-CA" sz="2000" kern="0" dirty="0" smtClean="0"/>
              <a:t>Collaborating with Metro Vancouver on food waste reduction initiatives and food waste policy through National Zero Waste Council</a:t>
            </a:r>
          </a:p>
          <a:p>
            <a:pPr marL="347472" lvl="1" indent="-342900">
              <a:buFont typeface="Arial" panose="020B0604020202020204" pitchFamily="34" charset="0"/>
              <a:buChar char="•"/>
            </a:pPr>
            <a:endParaRPr lang="en-CA" sz="2000" kern="0" dirty="0" smtClean="0"/>
          </a:p>
          <a:p>
            <a:endParaRPr lang="en-CA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542336" y="1885950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smtClean="0"/>
              <a:t>Food Waste Awareness</a:t>
            </a:r>
            <a:endParaRPr lang="en-CA" kern="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49" y="4171950"/>
            <a:ext cx="1710046" cy="18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53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14443" r="289" b="6201"/>
          <a:stretch/>
        </p:blipFill>
        <p:spPr bwMode="auto">
          <a:xfrm>
            <a:off x="32546" y="1610621"/>
            <a:ext cx="910850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69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/>
          <p:cNvSpPr/>
          <p:nvPr/>
        </p:nvSpPr>
        <p:spPr>
          <a:xfrm>
            <a:off x="5927091" y="6071172"/>
            <a:ext cx="1473199" cy="569137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solidFill>
                  <a:schemeClr val="accent5">
                    <a:lumMod val="25000"/>
                  </a:schemeClr>
                </a:solidFill>
              </a:rPr>
              <a:t>Kris Ord</a:t>
            </a:r>
          </a:p>
        </p:txBody>
      </p:sp>
      <p:sp>
        <p:nvSpPr>
          <p:cNvPr id="32" name="Oval 31"/>
          <p:cNvSpPr/>
          <p:nvPr/>
        </p:nvSpPr>
        <p:spPr>
          <a:xfrm>
            <a:off x="3832860" y="3012122"/>
            <a:ext cx="1630680" cy="569137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solidFill>
                  <a:schemeClr val="accent5">
                    <a:lumMod val="25000"/>
                  </a:schemeClr>
                </a:solidFill>
              </a:rPr>
              <a:t>David Ranson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ln w="25400" cap="rnd" cmpd="sng">
            <a:noFill/>
            <a:round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r>
              <a:rPr lang="en-CA" sz="2400" b="1" dirty="0" smtClean="0">
                <a:solidFill>
                  <a:srgbClr val="0070C0"/>
                </a:solidFill>
              </a:rPr>
              <a:t>Environmental Standards Branch</a:t>
            </a:r>
            <a:endParaRPr lang="en-CA" sz="14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" y="4978527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/>
              <a:t>Clean Air</a:t>
            </a:r>
            <a:endParaRPr lang="en-CA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54864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/>
              <a:t>Clean Technologies</a:t>
            </a:r>
            <a:endParaRPr lang="en-CA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5486399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/>
              <a:t>Integrated Pest Management</a:t>
            </a:r>
            <a:endParaRPr lang="en-CA" sz="1600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8810" y="5439482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solidFill>
                  <a:srgbClr val="0070C0"/>
                </a:solidFill>
              </a:rPr>
              <a:t>Clean Communities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31075" y="4649485"/>
            <a:ext cx="1752600" cy="61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0070C0"/>
                </a:solidFill>
              </a:rPr>
              <a:t>Waste </a:t>
            </a:r>
            <a:r>
              <a:rPr lang="en-CA" b="1" dirty="0">
                <a:solidFill>
                  <a:srgbClr val="0070C0"/>
                </a:solidFill>
              </a:rPr>
              <a:t>Prevention</a:t>
            </a:r>
          </a:p>
          <a:p>
            <a:pPr algn="ctr"/>
            <a:endParaRPr lang="en-CA" dirty="0">
              <a:solidFill>
                <a:srgbClr val="0070C0"/>
              </a:solidFill>
            </a:endParaRPr>
          </a:p>
          <a:p>
            <a:pPr algn="ctr"/>
            <a:r>
              <a:rPr lang="en-CA" dirty="0" smtClean="0"/>
              <a:t> </a:t>
            </a:r>
            <a:endParaRPr lang="en-CA" dirty="0"/>
          </a:p>
        </p:txBody>
      </p:sp>
      <p:cxnSp>
        <p:nvCxnSpPr>
          <p:cNvPr id="17" name="Straight Arrow Connector 16"/>
          <p:cNvCxnSpPr>
            <a:stCxn id="2" idx="2"/>
            <a:endCxn id="9" idx="0"/>
          </p:cNvCxnSpPr>
          <p:nvPr/>
        </p:nvCxnSpPr>
        <p:spPr>
          <a:xfrm>
            <a:off x="4648200" y="3605468"/>
            <a:ext cx="0" cy="1880931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" idx="2"/>
            <a:endCxn id="10" idx="0"/>
          </p:cNvCxnSpPr>
          <p:nvPr/>
        </p:nvCxnSpPr>
        <p:spPr>
          <a:xfrm>
            <a:off x="4572000" y="3600450"/>
            <a:ext cx="2023110" cy="1839032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" idx="2"/>
          </p:cNvCxnSpPr>
          <p:nvPr/>
        </p:nvCxnSpPr>
        <p:spPr>
          <a:xfrm>
            <a:off x="4648200" y="3605468"/>
            <a:ext cx="2971800" cy="1271332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3200400" y="1491584"/>
            <a:ext cx="2992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="1" dirty="0" smtClean="0">
                <a:solidFill>
                  <a:srgbClr val="0070C0"/>
                </a:solidFill>
              </a:rPr>
              <a:t>Environmental Protection </a:t>
            </a:r>
          </a:p>
          <a:p>
            <a:pPr algn="ctr"/>
            <a:r>
              <a:rPr lang="en-CA" sz="1600" b="1" dirty="0" smtClean="0">
                <a:solidFill>
                  <a:srgbClr val="0070C0"/>
                </a:solidFill>
              </a:rPr>
              <a:t>Division</a:t>
            </a:r>
            <a:endParaRPr lang="en-CA" sz="1200" b="1" dirty="0">
              <a:solidFill>
                <a:srgbClr val="0070C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13360" y="2677545"/>
            <a:ext cx="1797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/>
              <a:t>Environmental</a:t>
            </a:r>
          </a:p>
          <a:p>
            <a:pPr algn="ctr"/>
            <a:r>
              <a:rPr lang="en-CA" sz="1600" dirty="0" smtClean="0"/>
              <a:t>Emergencies</a:t>
            </a:r>
          </a:p>
          <a:p>
            <a:pPr algn="ctr"/>
            <a:r>
              <a:rPr lang="en-CA" sz="1600" dirty="0" smtClean="0"/>
              <a:t>&amp; Land Remediation Branch</a:t>
            </a:r>
            <a:endParaRPr lang="en-CA" sz="1600" dirty="0"/>
          </a:p>
        </p:txBody>
      </p:sp>
      <p:sp>
        <p:nvSpPr>
          <p:cNvPr id="68" name="TextBox 67"/>
          <p:cNvSpPr txBox="1"/>
          <p:nvPr/>
        </p:nvSpPr>
        <p:spPr>
          <a:xfrm>
            <a:off x="7424420" y="2743200"/>
            <a:ext cx="154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/>
              <a:t>Environmental Protection</a:t>
            </a:r>
          </a:p>
          <a:p>
            <a:pPr algn="ctr"/>
            <a:r>
              <a:rPr lang="en-CA" sz="1600" dirty="0" smtClean="0"/>
              <a:t>Regional </a:t>
            </a:r>
          </a:p>
          <a:p>
            <a:pPr algn="ctr"/>
            <a:r>
              <a:rPr lang="en-CA" sz="1600" dirty="0" smtClean="0"/>
              <a:t>Operations Branch</a:t>
            </a:r>
            <a:endParaRPr lang="en-CA" sz="1600" dirty="0"/>
          </a:p>
        </p:txBody>
      </p:sp>
      <p:cxnSp>
        <p:nvCxnSpPr>
          <p:cNvPr id="96" name="Straight Arrow Connector 95"/>
          <p:cNvCxnSpPr>
            <a:stCxn id="2" idx="2"/>
            <a:endCxn id="8" idx="0"/>
          </p:cNvCxnSpPr>
          <p:nvPr/>
        </p:nvCxnSpPr>
        <p:spPr>
          <a:xfrm flipH="1">
            <a:off x="2590800" y="3605468"/>
            <a:ext cx="2057400" cy="1880932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2" idx="2"/>
            <a:endCxn id="7" idx="0"/>
          </p:cNvCxnSpPr>
          <p:nvPr/>
        </p:nvCxnSpPr>
        <p:spPr>
          <a:xfrm flipH="1">
            <a:off x="1013460" y="3605468"/>
            <a:ext cx="3634740" cy="1373059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344805" y="5300188"/>
            <a:ext cx="1306830" cy="5691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 smtClean="0">
                <a:solidFill>
                  <a:schemeClr val="accent5">
                    <a:lumMod val="25000"/>
                  </a:schemeClr>
                </a:solidFill>
              </a:rPr>
              <a:t>Glen Okrainetz</a:t>
            </a:r>
          </a:p>
        </p:txBody>
      </p:sp>
      <p:sp>
        <p:nvSpPr>
          <p:cNvPr id="40" name="Oval 39"/>
          <p:cNvSpPr/>
          <p:nvPr/>
        </p:nvSpPr>
        <p:spPr>
          <a:xfrm>
            <a:off x="1912620" y="6071174"/>
            <a:ext cx="1306830" cy="5691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 smtClean="0">
                <a:solidFill>
                  <a:schemeClr val="accent5">
                    <a:lumMod val="25000"/>
                  </a:schemeClr>
                </a:solidFill>
              </a:rPr>
              <a:t>Chris Jenkins</a:t>
            </a:r>
          </a:p>
        </p:txBody>
      </p:sp>
      <p:sp>
        <p:nvSpPr>
          <p:cNvPr id="41" name="Oval 40"/>
          <p:cNvSpPr/>
          <p:nvPr/>
        </p:nvSpPr>
        <p:spPr>
          <a:xfrm>
            <a:off x="3913822" y="6086385"/>
            <a:ext cx="1468755" cy="569137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 smtClean="0">
                <a:solidFill>
                  <a:schemeClr val="accent5">
                    <a:lumMod val="25000"/>
                  </a:schemeClr>
                </a:solidFill>
              </a:rPr>
              <a:t>Christine</a:t>
            </a:r>
          </a:p>
          <a:p>
            <a:pPr algn="ctr"/>
            <a:r>
              <a:rPr lang="en-CA" sz="1200" dirty="0" smtClean="0">
                <a:solidFill>
                  <a:schemeClr val="accent5">
                    <a:lumMod val="25000"/>
                  </a:schemeClr>
                </a:solidFill>
              </a:rPr>
              <a:t>Woodhouse</a:t>
            </a:r>
          </a:p>
        </p:txBody>
      </p:sp>
      <p:sp>
        <p:nvSpPr>
          <p:cNvPr id="55" name="Oval 54"/>
          <p:cNvSpPr/>
          <p:nvPr/>
        </p:nvSpPr>
        <p:spPr>
          <a:xfrm>
            <a:off x="7446010" y="5300188"/>
            <a:ext cx="1522730" cy="939312"/>
          </a:xfrm>
          <a:prstGeom prst="ellipse">
            <a:avLst/>
          </a:prstGeom>
          <a:solidFill>
            <a:schemeClr val="accent5"/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/>
            <a:contourClr>
              <a:schemeClr val="accent6">
                <a:lumMod val="60000"/>
                <a:lumOff val="40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 dirty="0" smtClean="0">
                <a:solidFill>
                  <a:schemeClr val="accent5">
                    <a:lumMod val="25000"/>
                  </a:schemeClr>
                </a:solidFill>
              </a:rPr>
              <a:t>Meegan Armstrong Bob McDonald</a:t>
            </a:r>
          </a:p>
        </p:txBody>
      </p:sp>
      <p:cxnSp>
        <p:nvCxnSpPr>
          <p:cNvPr id="78" name="Elbow Connector 77"/>
          <p:cNvCxnSpPr>
            <a:endCxn id="68" idx="0"/>
          </p:cNvCxnSpPr>
          <p:nvPr/>
        </p:nvCxnSpPr>
        <p:spPr>
          <a:xfrm>
            <a:off x="4800600" y="2076360"/>
            <a:ext cx="3395980" cy="666840"/>
          </a:xfrm>
          <a:prstGeom prst="bentConnector2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53" idx="2"/>
          </p:cNvCxnSpPr>
          <p:nvPr/>
        </p:nvCxnSpPr>
        <p:spPr>
          <a:xfrm flipH="1">
            <a:off x="4696777" y="2076359"/>
            <a:ext cx="1" cy="548133"/>
          </a:xfrm>
          <a:prstGeom prst="straightConnector1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>
            <a:endCxn id="67" idx="0"/>
          </p:cNvCxnSpPr>
          <p:nvPr/>
        </p:nvCxnSpPr>
        <p:spPr>
          <a:xfrm rot="10800000" flipV="1">
            <a:off x="1111886" y="2076359"/>
            <a:ext cx="3460131" cy="601186"/>
          </a:xfrm>
          <a:prstGeom prst="bentConnector2">
            <a:avLst/>
          </a:prstGeom>
          <a:ln w="190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793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685800" y="2914650"/>
            <a:ext cx="7772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11 studies , B.C. and international</a:t>
            </a:r>
          </a:p>
          <a:p>
            <a:endParaRPr lang="en-CA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Not just a story – detailed program results</a:t>
            </a:r>
          </a:p>
          <a:p>
            <a:pPr lvl="1"/>
            <a:r>
              <a:rPr lang="en-CA" dirty="0" smtClean="0"/>
              <a:t>Financial</a:t>
            </a:r>
          </a:p>
          <a:p>
            <a:pPr lvl="1"/>
            <a:r>
              <a:rPr lang="en-CA" dirty="0" smtClean="0"/>
              <a:t>Environmental</a:t>
            </a:r>
          </a:p>
          <a:p>
            <a:pPr lvl="1"/>
            <a:r>
              <a:rPr lang="en-CA" dirty="0" smtClean="0"/>
              <a:t>Social</a:t>
            </a:r>
          </a:p>
          <a:p>
            <a:pPr lvl="1"/>
            <a:endParaRPr lang="en-C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Lessons learned</a:t>
            </a:r>
          </a:p>
          <a:p>
            <a:endParaRPr lang="en-CA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7000"/>
            <a:ext cx="91440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564" y="1916832"/>
            <a:ext cx="6652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kern="0" dirty="0">
                <a:latin typeface="+mj-lt"/>
                <a:ea typeface="+mj-ea"/>
                <a:cs typeface="+mj-cs"/>
              </a:rPr>
              <a:t>Organics Case </a:t>
            </a:r>
            <a:r>
              <a:rPr lang="en-CA" sz="4400" kern="0" dirty="0" smtClean="0">
                <a:latin typeface="+mj-lt"/>
                <a:ea typeface="+mj-ea"/>
                <a:cs typeface="+mj-cs"/>
              </a:rPr>
              <a:t>Studies</a:t>
            </a:r>
            <a:endParaRPr lang="en-CA" sz="44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523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" t="14870" r="1370" b="6066"/>
          <a:stretch/>
        </p:blipFill>
        <p:spPr bwMode="auto">
          <a:xfrm>
            <a:off x="0" y="1644985"/>
            <a:ext cx="9144000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5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304800" y="2667000"/>
            <a:ext cx="8686800" cy="9906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5" name="Text Placeholder 4"/>
          <p:cNvSpPr txBox="1">
            <a:spLocks/>
          </p:cNvSpPr>
          <p:nvPr/>
        </p:nvSpPr>
        <p:spPr bwMode="auto">
          <a:xfrm>
            <a:off x="1600200" y="4191000"/>
            <a:ext cx="6096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CA" sz="2000" dirty="0" smtClean="0">
              <a:solidFill>
                <a:srgbClr val="000000"/>
              </a:solidFill>
            </a:endParaRPr>
          </a:p>
          <a:p>
            <a:pPr algn="ctr"/>
            <a:endParaRPr lang="en-CA" sz="2000" dirty="0">
              <a:solidFill>
                <a:srgbClr val="000000"/>
              </a:solidFill>
            </a:endParaRPr>
          </a:p>
          <a:p>
            <a:pPr algn="ctr"/>
            <a:endParaRPr lang="en-CA" sz="2000" dirty="0" smtClean="0">
              <a:solidFill>
                <a:srgbClr val="000000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597762" y="3342935"/>
            <a:ext cx="7772400" cy="316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CA" sz="1600" dirty="0" err="1" smtClean="0"/>
              <a:t>MoE</a:t>
            </a:r>
            <a:r>
              <a:rPr lang="en-CA" sz="1600" dirty="0" smtClean="0"/>
              <a:t> Environmental Reporting B.C., 2014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1600" dirty="0" smtClean="0"/>
              <a:t>Developing an Industry Led Approach to Addressing Food Waste in Canada, Value Chain Management, 2014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1600" dirty="0" smtClean="0"/>
              <a:t>Food Waste in Canada, Value Change Management, 2010</a:t>
            </a:r>
          </a:p>
          <a:p>
            <a:pPr marL="342900" indent="-342900">
              <a:buFont typeface="+mj-lt"/>
              <a:buAutoNum type="arabicPeriod"/>
            </a:pPr>
            <a:r>
              <a:rPr lang="en-CA" sz="1600" dirty="0" smtClean="0"/>
              <a:t>Vancouver </a:t>
            </a:r>
            <a:r>
              <a:rPr lang="en-CA" sz="1600" dirty="0"/>
              <a:t>Sun, 2013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Metro </a:t>
            </a:r>
            <a:r>
              <a:rPr lang="en-US" sz="1600" dirty="0"/>
              <a:t>Vancouver Single Family Over–Purchased  Food Waste Composition Study, 2011</a:t>
            </a:r>
            <a:endParaRPr lang="en-CA" sz="1600" dirty="0"/>
          </a:p>
          <a:p>
            <a:endParaRPr lang="en-CA" sz="1600" dirty="0" smtClean="0"/>
          </a:p>
          <a:p>
            <a:endParaRPr lang="en-CA" sz="1800" dirty="0" smtClean="0"/>
          </a:p>
          <a:p>
            <a:endParaRPr lang="en-CA" sz="3200" dirty="0" smtClean="0"/>
          </a:p>
          <a:p>
            <a:endParaRPr lang="en-CA" sz="3200" dirty="0" smtClean="0"/>
          </a:p>
          <a:p>
            <a:endParaRPr lang="en-CA" sz="3200" dirty="0" smtClean="0"/>
          </a:p>
          <a:p>
            <a:endParaRPr lang="en-CA" dirty="0"/>
          </a:p>
        </p:txBody>
      </p:sp>
      <p:sp>
        <p:nvSpPr>
          <p:cNvPr id="7" name="Title 3"/>
          <p:cNvSpPr txBox="1">
            <a:spLocks/>
          </p:cNvSpPr>
          <p:nvPr/>
        </p:nvSpPr>
        <p:spPr bwMode="auto">
          <a:xfrm>
            <a:off x="685800" y="2492896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smtClean="0"/>
              <a:t>Sources</a:t>
            </a:r>
            <a:endParaRPr lang="en-CA" kern="0" dirty="0"/>
          </a:p>
        </p:txBody>
      </p:sp>
    </p:spTree>
    <p:extLst>
      <p:ext uri="{BB962C8B-B14F-4D97-AF65-F5344CB8AC3E}">
        <p14:creationId xmlns:p14="http://schemas.microsoft.com/office/powerpoint/2010/main" val="37083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029200" y="3048000"/>
            <a:ext cx="3771900" cy="1676400"/>
          </a:xfrm>
        </p:spPr>
        <p:txBody>
          <a:bodyPr/>
          <a:lstStyle/>
          <a:p>
            <a:pPr lvl="0"/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4000" dirty="0">
                <a:latin typeface="Calibri"/>
              </a:rPr>
              <a:t/>
            </a:r>
            <a:br>
              <a:rPr lang="en-CA" sz="4000" dirty="0">
                <a:latin typeface="Calibri"/>
              </a:rPr>
            </a:br>
            <a:r>
              <a:rPr lang="en-CA" sz="4000" dirty="0" smtClean="0"/>
              <a:t/>
            </a:r>
            <a:br>
              <a:rPr lang="en-CA" sz="4000" dirty="0" smtClean="0"/>
            </a:br>
            <a:r>
              <a:rPr lang="en-CA" sz="1200" dirty="0" smtClean="0"/>
              <a:t/>
            </a:r>
            <a:br>
              <a:rPr lang="en-CA" sz="1200" dirty="0" smtClean="0"/>
            </a:br>
            <a:endParaRPr lang="en-CA" sz="24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457200" y="4833216"/>
            <a:ext cx="3886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dirty="0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685800" y="2420888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kern="0" dirty="0" smtClean="0"/>
              <a:t>Questions? </a:t>
            </a:r>
            <a:br>
              <a:rPr lang="en-CA" kern="0" dirty="0" smtClean="0"/>
            </a:br>
            <a:endParaRPr lang="en-CA" kern="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3048000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latin typeface="+mn-lt"/>
                <a:cs typeface="+mn-cs"/>
              </a:rPr>
              <a:t>Bob McDonald</a:t>
            </a:r>
            <a:endParaRPr lang="en-CA" b="1" dirty="0">
              <a:latin typeface="+mn-lt"/>
              <a:cs typeface="+mn-cs"/>
            </a:endParaRPr>
          </a:p>
          <a:p>
            <a:r>
              <a:rPr lang="en-CA" dirty="0" smtClean="0">
                <a:latin typeface="+mn-lt"/>
                <a:cs typeface="+mn-cs"/>
              </a:rPr>
              <a:t>Manager, Packaging &amp; Printed Paper Implementation</a:t>
            </a:r>
          </a:p>
          <a:p>
            <a:r>
              <a:rPr lang="en-CA" dirty="0" smtClean="0">
                <a:latin typeface="+mn-lt"/>
                <a:cs typeface="+mn-cs"/>
              </a:rPr>
              <a:t>Waste Prevention Section</a:t>
            </a:r>
            <a:endParaRPr lang="en-CA" dirty="0" smtClean="0"/>
          </a:p>
          <a:p>
            <a:r>
              <a:rPr lang="en-CA" dirty="0" smtClean="0"/>
              <a:t>250 356-9082</a:t>
            </a:r>
          </a:p>
          <a:p>
            <a:r>
              <a:rPr lang="en-CA" dirty="0" smtClean="0">
                <a:hlinkClick r:id="rId3"/>
              </a:rPr>
              <a:t>Bob.McDonald@gov.bc.ca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546600" y="30607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Meegan Armstrong</a:t>
            </a:r>
            <a:endParaRPr lang="en-CA" dirty="0"/>
          </a:p>
          <a:p>
            <a:r>
              <a:rPr lang="en-CA" dirty="0" smtClean="0"/>
              <a:t>Unit Head, Industry Product Stewardship</a:t>
            </a:r>
          </a:p>
          <a:p>
            <a:r>
              <a:rPr lang="en-CA" dirty="0" smtClean="0"/>
              <a:t>Waste Prevention Section</a:t>
            </a:r>
          </a:p>
          <a:p>
            <a:r>
              <a:rPr lang="en-CA" dirty="0" smtClean="0"/>
              <a:t>250 387-9944</a:t>
            </a:r>
            <a:endParaRPr lang="en-CA" dirty="0"/>
          </a:p>
          <a:p>
            <a:r>
              <a:rPr lang="en-CA" dirty="0" smtClean="0">
                <a:hlinkClick r:id="rId4"/>
              </a:rPr>
              <a:t>Meegan.Armstrong@gov.bc.ca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8132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1"/>
            <a:ext cx="7772400" cy="1143000"/>
          </a:xfrm>
        </p:spPr>
        <p:txBody>
          <a:bodyPr/>
          <a:lstStyle/>
          <a:p>
            <a:r>
              <a:rPr lang="en-CA" sz="3600" b="1" dirty="0" smtClean="0">
                <a:solidFill>
                  <a:srgbClr val="0070C0"/>
                </a:solidFill>
              </a:rPr>
              <a:t>New Service Plan Targets</a:t>
            </a:r>
            <a:endParaRPr lang="en-CA" sz="36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66960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54440" y="5947172"/>
            <a:ext cx="6696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>
                <a:solidFill>
                  <a:srgbClr val="0070C0"/>
                </a:solidFill>
                <a:hlinkClick r:id="rId4"/>
              </a:rPr>
              <a:t>http</a:t>
            </a:r>
            <a:r>
              <a:rPr lang="en-CA" dirty="0">
                <a:solidFill>
                  <a:srgbClr val="0070C0"/>
                </a:solidFill>
                <a:hlinkClick r:id="rId4"/>
              </a:rPr>
              <a:t>://</a:t>
            </a:r>
            <a:r>
              <a:rPr lang="en-CA" dirty="0" smtClean="0">
                <a:solidFill>
                  <a:srgbClr val="0070C0"/>
                </a:solidFill>
                <a:hlinkClick r:id="rId4"/>
              </a:rPr>
              <a:t>www.bcbudget.gov.bc.ca/2014/sp/pdf/ministry/env.pdf</a:t>
            </a:r>
            <a:r>
              <a:rPr lang="en-CA" dirty="0" smtClean="0">
                <a:solidFill>
                  <a:srgbClr val="0070C0"/>
                </a:solidFill>
              </a:rPr>
              <a:t> 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4440" y="5608618"/>
            <a:ext cx="955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Pg. 24:</a:t>
            </a:r>
            <a:endParaRPr lang="en-CA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315200" y="3124200"/>
            <a:ext cx="16002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b="1" u="sng" dirty="0" smtClean="0"/>
              <a:t>2019/20 Target</a:t>
            </a:r>
          </a:p>
          <a:p>
            <a:pPr algn="ctr"/>
            <a:endParaRPr lang="en-CA" dirty="0"/>
          </a:p>
          <a:p>
            <a:pPr algn="ctr"/>
            <a:r>
              <a:rPr lang="en-CA" sz="1400" dirty="0" smtClean="0"/>
              <a:t>350</a:t>
            </a:r>
          </a:p>
          <a:p>
            <a:pPr algn="ctr"/>
            <a:endParaRPr lang="en-CA" sz="1400" dirty="0"/>
          </a:p>
          <a:p>
            <a:pPr algn="ctr"/>
            <a:endParaRPr lang="en-CA" sz="1400" dirty="0" smtClean="0"/>
          </a:p>
          <a:p>
            <a:pPr algn="ctr"/>
            <a:endParaRPr lang="en-CA" sz="1400" dirty="0" smtClean="0"/>
          </a:p>
          <a:p>
            <a:pPr algn="ctr"/>
            <a:r>
              <a:rPr lang="en-CA" sz="1400" dirty="0" smtClean="0"/>
              <a:t>75%</a:t>
            </a:r>
          </a:p>
        </p:txBody>
      </p:sp>
      <p:sp>
        <p:nvSpPr>
          <p:cNvPr id="8" name="Oval 7"/>
          <p:cNvSpPr/>
          <p:nvPr/>
        </p:nvSpPr>
        <p:spPr>
          <a:xfrm>
            <a:off x="7239000" y="2819400"/>
            <a:ext cx="1752600" cy="2209800"/>
          </a:xfrm>
          <a:prstGeom prst="ellipse">
            <a:avLst/>
          </a:prstGeom>
          <a:noFill/>
          <a:ln w="25400">
            <a:solidFill>
              <a:srgbClr val="0070C0"/>
            </a:solidFill>
          </a:ln>
          <a:scene3d>
            <a:camera prst="orthographicFront">
              <a:rot lat="0" lon="299986" rev="0"/>
            </a:camera>
            <a:lightRig rig="threePt" dir="t"/>
          </a:scene3d>
          <a:sp3d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0" name="Striped Right Arrow 9"/>
          <p:cNvSpPr/>
          <p:nvPr/>
        </p:nvSpPr>
        <p:spPr>
          <a:xfrm>
            <a:off x="6680200" y="4000500"/>
            <a:ext cx="990600" cy="228600"/>
          </a:xfrm>
          <a:prstGeom prst="striped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1579067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 smtClean="0">
                <a:solidFill>
                  <a:srgbClr val="0070C0"/>
                </a:solidFill>
              </a:rPr>
              <a:t>WASTE PREVENTION SECTION</a:t>
            </a:r>
            <a:endParaRPr lang="en-CA" sz="32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118241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sz="2400" dirty="0">
              <a:solidFill>
                <a:srgbClr val="0070C0"/>
              </a:solidFill>
            </a:endParaRPr>
          </a:p>
          <a:p>
            <a:r>
              <a:rPr lang="en-CA" sz="2400" dirty="0" smtClean="0">
                <a:solidFill>
                  <a:srgbClr val="002060"/>
                </a:solidFill>
              </a:rPr>
              <a:t>Areas of work:</a:t>
            </a:r>
          </a:p>
          <a:p>
            <a:endParaRPr lang="en-CA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2060"/>
                </a:solidFill>
              </a:rPr>
              <a:t>Municipal Solid Waste Policy</a:t>
            </a:r>
          </a:p>
          <a:p>
            <a:endParaRPr lang="en-CA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2060"/>
                </a:solidFill>
              </a:rPr>
              <a:t>Industry Product Stewardship (Extended Producer Responsibility Programs)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74" y="4194810"/>
            <a:ext cx="3767328" cy="266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6440963" y="419481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27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haredServices_PowerPoint_LtBk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CA" sz="3200" kern="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615" y="1394609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 smtClean="0">
                <a:solidFill>
                  <a:srgbClr val="0070C0"/>
                </a:solidFill>
                <a:latin typeface="Calibri" pitchFamily="34" charset="0"/>
              </a:rPr>
              <a:t>Municipal Solid Waste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6" t="21331" r="26322" b="7763"/>
          <a:stretch/>
        </p:blipFill>
        <p:spPr bwMode="auto">
          <a:xfrm>
            <a:off x="5878440" y="2605256"/>
            <a:ext cx="3265560" cy="425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://gww.gcpe.gov.bc.ca/gdu/photos/Legacy/Vancouver%20&amp;%20Lower%20Mainland/images/16_301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6381" y="4167096"/>
            <a:ext cx="3447587" cy="229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3050312" y="2102495"/>
            <a:ext cx="6093688" cy="792088"/>
          </a:xfrm>
          <a:prstGeom prst="roundRect">
            <a:avLst/>
          </a:prstGeom>
          <a:gradFill>
            <a:gsLst>
              <a:gs pos="0">
                <a:srgbClr val="C7D7C9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sz="600" b="1" kern="0" dirty="0" smtClean="0">
              <a:solidFill>
                <a:srgbClr val="2D2D8A"/>
              </a:solidFill>
              <a:latin typeface="Arial"/>
              <a:cs typeface="Arial"/>
            </a:endParaRPr>
          </a:p>
          <a:p>
            <a:pPr marL="0" lvl="1">
              <a:defRPr/>
            </a:pPr>
            <a:r>
              <a:rPr lang="en-CA" sz="2400" b="1" kern="0" dirty="0" smtClean="0">
                <a:solidFill>
                  <a:srgbClr val="0070C0"/>
                </a:solidFill>
                <a:latin typeface="Arial"/>
                <a:cs typeface="Arial"/>
              </a:rPr>
              <a:t>New </a:t>
            </a:r>
            <a:r>
              <a:rPr lang="en-CA" sz="2400" b="1" kern="0" dirty="0">
                <a:solidFill>
                  <a:srgbClr val="0070C0"/>
                </a:solidFill>
                <a:latin typeface="Arial"/>
                <a:cs typeface="Arial"/>
              </a:rPr>
              <a:t>Service Plan </a:t>
            </a:r>
            <a:r>
              <a:rPr lang="en-CA" sz="2400" b="1" kern="0" dirty="0" smtClean="0">
                <a:solidFill>
                  <a:srgbClr val="0070C0"/>
                </a:solidFill>
                <a:latin typeface="Arial"/>
                <a:cs typeface="Arial"/>
              </a:rPr>
              <a:t>targets </a:t>
            </a:r>
            <a:r>
              <a:rPr lang="en-CA" sz="2400" b="1" kern="0" dirty="0">
                <a:solidFill>
                  <a:srgbClr val="0070C0"/>
                </a:solidFill>
                <a:latin typeface="Arial"/>
                <a:cs typeface="Arial"/>
              </a:rPr>
              <a:t>for </a:t>
            </a:r>
            <a:r>
              <a:rPr lang="en-CA" sz="2400" b="1" kern="0" dirty="0" smtClean="0">
                <a:solidFill>
                  <a:srgbClr val="0070C0"/>
                </a:solidFill>
                <a:latin typeface="Arial"/>
                <a:cs typeface="Arial"/>
              </a:rPr>
              <a:t>MSW</a:t>
            </a:r>
          </a:p>
          <a:p>
            <a:pPr marL="0" lvl="1">
              <a:defRPr/>
            </a:pPr>
            <a:r>
              <a:rPr lang="en-CA" sz="1200" kern="0" dirty="0">
                <a:solidFill>
                  <a:srgbClr val="00B0F0"/>
                </a:solidFill>
                <a:latin typeface="Arial"/>
                <a:cs typeface="Arial"/>
                <a:hlinkClick r:id="rId7"/>
              </a:rPr>
              <a:t>http://</a:t>
            </a:r>
            <a:r>
              <a:rPr lang="en-CA" sz="1200" kern="0" dirty="0" smtClean="0">
                <a:solidFill>
                  <a:srgbClr val="00B0F0"/>
                </a:solidFill>
                <a:latin typeface="Arial"/>
                <a:cs typeface="Arial"/>
                <a:hlinkClick r:id="rId7"/>
              </a:rPr>
              <a:t>bcbudget.gov.bc.ca/2014/sp/pdf/ministry/env.pdf</a:t>
            </a:r>
            <a:r>
              <a:rPr lang="en-CA" sz="1200" kern="0" dirty="0" smtClean="0">
                <a:solidFill>
                  <a:srgbClr val="00B0F0"/>
                </a:solidFill>
                <a:latin typeface="Arial"/>
                <a:cs typeface="Arial"/>
              </a:rPr>
              <a:t> </a:t>
            </a:r>
            <a:endParaRPr lang="en-CA" sz="1200" u="sng" kern="0" dirty="0" smtClean="0">
              <a:solidFill>
                <a:srgbClr val="00B0F0"/>
              </a:solidFill>
              <a:latin typeface="Arial"/>
              <a:cs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2615" y="3284984"/>
            <a:ext cx="4608512" cy="936104"/>
          </a:xfrm>
          <a:prstGeom prst="roundRect">
            <a:avLst/>
          </a:prstGeom>
          <a:gradFill rotWithShape="1">
            <a:gsLst>
              <a:gs pos="0">
                <a:srgbClr val="C7D7C9"/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sz="600" b="1" kern="0" dirty="0" smtClean="0">
              <a:solidFill>
                <a:srgbClr val="2D2D8A"/>
              </a:solidFill>
              <a:latin typeface="Arial"/>
              <a:cs typeface="Arial"/>
            </a:endParaRPr>
          </a:p>
          <a:p>
            <a:pPr marL="0" lvl="1">
              <a:defRPr/>
            </a:pPr>
            <a:r>
              <a:rPr lang="en-CA" sz="2400" b="1" kern="0" dirty="0">
                <a:solidFill>
                  <a:srgbClr val="0070C0"/>
                </a:solidFill>
                <a:latin typeface="Arial"/>
                <a:cs typeface="Arial"/>
              </a:rPr>
              <a:t>Zero Waste Business Case</a:t>
            </a:r>
          </a:p>
          <a:p>
            <a:pPr marL="0" lvl="1">
              <a:defRPr/>
            </a:pPr>
            <a:r>
              <a:rPr lang="en-CA" sz="1100" kern="0" dirty="0">
                <a:solidFill>
                  <a:srgbClr val="2D2D8A"/>
                </a:solidFill>
                <a:latin typeface="Arial"/>
                <a:cs typeface="Arial"/>
                <a:hlinkClick r:id="rId8"/>
              </a:rPr>
              <a:t>http://</a:t>
            </a:r>
            <a:r>
              <a:rPr lang="en-CA" sz="1100" kern="0" dirty="0" smtClean="0">
                <a:solidFill>
                  <a:srgbClr val="2D2D8A"/>
                </a:solidFill>
                <a:latin typeface="Arial"/>
                <a:cs typeface="Arial"/>
                <a:hlinkClick r:id="rId8"/>
              </a:rPr>
              <a:t>www2.gov.bc.ca/gov/topic.page?id=2D645A21C6614A8A8FFBE84389B22884</a:t>
            </a:r>
            <a:r>
              <a:rPr lang="en-CA" sz="1100" kern="0" dirty="0" smtClean="0">
                <a:solidFill>
                  <a:srgbClr val="2D2D8A"/>
                </a:solidFill>
                <a:latin typeface="Arial"/>
                <a:cs typeface="Arial"/>
              </a:rPr>
              <a:t> </a:t>
            </a:r>
            <a:endParaRPr lang="en-CA" sz="1100" kern="0" dirty="0">
              <a:solidFill>
                <a:srgbClr val="2D2D8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00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CA" sz="3200" kern="0" dirty="0">
              <a:solidFill>
                <a:srgbClr val="000000"/>
              </a:solidFill>
            </a:endParaRPr>
          </a:p>
        </p:txBody>
      </p:sp>
      <p:pic>
        <p:nvPicPr>
          <p:cNvPr id="19" name="Picture 2" descr="C:\Users\Dylan\Desktop\training_ppt_update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21631"/>
            <a:ext cx="3456384" cy="2589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54025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0320" y="1981200"/>
            <a:ext cx="4475480" cy="936104"/>
          </a:xfrm>
          <a:prstGeom prst="roundRect">
            <a:avLst/>
          </a:prstGeom>
          <a:gradFill rotWithShape="1">
            <a:gsLst>
              <a:gs pos="0">
                <a:srgbClr val="C7D7C9"/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sz="600" b="1" kern="0" dirty="0" smtClean="0">
              <a:solidFill>
                <a:srgbClr val="2D2D8A"/>
              </a:solidFill>
              <a:latin typeface="Arial"/>
              <a:cs typeface="Arial"/>
            </a:endParaRPr>
          </a:p>
          <a:p>
            <a:pPr marL="0" lvl="1">
              <a:defRPr/>
            </a:pPr>
            <a:r>
              <a:rPr lang="en-CA" sz="2400" b="1" kern="0" dirty="0">
                <a:solidFill>
                  <a:srgbClr val="0070C0"/>
                </a:solidFill>
                <a:latin typeface="Arial"/>
                <a:cs typeface="Arial"/>
              </a:rPr>
              <a:t>Environmental Reporting BC</a:t>
            </a:r>
          </a:p>
          <a:p>
            <a:pPr marL="0" lvl="1">
              <a:defRPr/>
            </a:pPr>
            <a:r>
              <a:rPr lang="en-CA" sz="1000" kern="0" dirty="0">
                <a:solidFill>
                  <a:srgbClr val="2D2D8A"/>
                </a:solidFill>
                <a:latin typeface="Arial"/>
                <a:cs typeface="Arial"/>
                <a:hlinkClick r:id="rId5"/>
              </a:rPr>
              <a:t>http://</a:t>
            </a:r>
            <a:r>
              <a:rPr lang="en-CA" sz="1000" kern="0" dirty="0" smtClean="0">
                <a:solidFill>
                  <a:srgbClr val="2D2D8A"/>
                </a:solidFill>
                <a:latin typeface="Arial"/>
                <a:cs typeface="Arial"/>
                <a:hlinkClick r:id="rId5"/>
              </a:rPr>
              <a:t>www.env.gov.bc.ca/soe/indicators/waste/municipal_solid_waste.html</a:t>
            </a:r>
            <a:r>
              <a:rPr lang="en-CA" sz="1000" kern="0" dirty="0" smtClean="0">
                <a:solidFill>
                  <a:srgbClr val="2D2D8A"/>
                </a:solidFill>
                <a:latin typeface="Arial"/>
                <a:cs typeface="Arial"/>
              </a:rPr>
              <a:t> </a:t>
            </a:r>
            <a:endParaRPr lang="en-CA" sz="1000" kern="0" dirty="0">
              <a:solidFill>
                <a:srgbClr val="2D2D8A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57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haredServices_PowerPoint_LtBkg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CA" sz="3200" kern="0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t="17621" r="3438" b="22581"/>
          <a:stretch/>
        </p:blipFill>
        <p:spPr bwMode="auto">
          <a:xfrm>
            <a:off x="251520" y="2204864"/>
            <a:ext cx="7498080" cy="37359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107504" y="6126162"/>
            <a:ext cx="6048672" cy="651209"/>
          </a:xfrm>
          <a:prstGeom prst="roundRect">
            <a:avLst/>
          </a:prstGeom>
          <a:gradFill rotWithShape="1">
            <a:gsLst>
              <a:gs pos="0">
                <a:srgbClr val="BBE0E3">
                  <a:shade val="51000"/>
                  <a:satMod val="130000"/>
                </a:srgbClr>
              </a:gs>
              <a:gs pos="80000">
                <a:srgbClr val="BBE0E3">
                  <a:shade val="93000"/>
                  <a:satMod val="130000"/>
                </a:srgbClr>
              </a:gs>
              <a:gs pos="100000">
                <a:srgbClr val="BBE0E3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CA" sz="600" b="1" kern="0" dirty="0" smtClean="0">
              <a:solidFill>
                <a:srgbClr val="2D2D8A"/>
              </a:solidFill>
              <a:latin typeface="Arial"/>
              <a:cs typeface="Arial"/>
            </a:endParaRPr>
          </a:p>
          <a:p>
            <a:pPr marL="0" lvl="1">
              <a:defRPr/>
            </a:pPr>
            <a:r>
              <a:rPr lang="en-CA" sz="2400" b="1" kern="0" dirty="0">
                <a:solidFill>
                  <a:srgbClr val="0070C0"/>
                </a:solidFill>
                <a:latin typeface="Arial"/>
                <a:cs typeface="Arial"/>
              </a:rPr>
              <a:t>Case studies and potential reduction</a:t>
            </a:r>
          </a:p>
          <a:p>
            <a:pPr marL="0" lvl="1">
              <a:defRPr/>
            </a:pPr>
            <a:r>
              <a:rPr lang="en-CA" sz="1100" kern="0" dirty="0">
                <a:solidFill>
                  <a:srgbClr val="2D2D8A"/>
                </a:solidFill>
                <a:latin typeface="Arial"/>
                <a:cs typeface="Arial"/>
                <a:hlinkClick r:id="rId5"/>
              </a:rPr>
              <a:t>http://</a:t>
            </a:r>
            <a:r>
              <a:rPr lang="en-CA" sz="1100" kern="0" dirty="0" smtClean="0">
                <a:solidFill>
                  <a:srgbClr val="2D2D8A"/>
                </a:solidFill>
                <a:latin typeface="Arial"/>
                <a:cs typeface="Arial"/>
                <a:hlinkClick r:id="rId5"/>
              </a:rPr>
              <a:t>www2.gov.bc.ca/gov/topic.page?id=CFE8823776E049CFBD8CF5092363DE01</a:t>
            </a:r>
            <a:r>
              <a:rPr lang="en-CA" sz="1100" kern="0" dirty="0" smtClean="0">
                <a:solidFill>
                  <a:srgbClr val="2D2D8A"/>
                </a:solidFill>
                <a:latin typeface="Arial"/>
                <a:cs typeface="Arial"/>
              </a:rPr>
              <a:t>  </a:t>
            </a:r>
            <a:endParaRPr lang="en-CA" sz="1100" kern="0" dirty="0">
              <a:solidFill>
                <a:srgbClr val="2D2D8A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643" y="332656"/>
            <a:ext cx="3178696" cy="2201416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5" r="11686"/>
          <a:stretch/>
        </p:blipFill>
        <p:spPr bwMode="auto">
          <a:xfrm>
            <a:off x="469938" y="474980"/>
            <a:ext cx="2286000" cy="225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71" y="3397966"/>
            <a:ext cx="182506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Content Placeholder 10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2" r="23222"/>
          <a:stretch/>
        </p:blipFill>
        <p:spPr bwMode="auto">
          <a:xfrm>
            <a:off x="3347864" y="764704"/>
            <a:ext cx="1951509" cy="24488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24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457200" y="1447800"/>
            <a:ext cx="8229600" cy="91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5" descr="2.5 x 5 advert - product categories.jpg"/>
          <p:cNvPicPr>
            <a:picLocks noChangeAspect="1"/>
          </p:cNvPicPr>
          <p:nvPr/>
        </p:nvPicPr>
        <p:blipFill rotWithShape="1">
          <a:blip r:embed="rId3" cstate="print"/>
          <a:srcRect b="15734"/>
          <a:stretch/>
        </p:blipFill>
        <p:spPr bwMode="auto">
          <a:xfrm>
            <a:off x="457198" y="1891135"/>
            <a:ext cx="2397806" cy="449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03712" y="3056276"/>
            <a:ext cx="53544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z="2400" dirty="0" smtClean="0">
                <a:latin typeface="Myriad Web Pro Condensed"/>
              </a:rPr>
              <a:t>24 programs</a:t>
            </a:r>
            <a:endParaRPr lang="en-CA" sz="1600" dirty="0" smtClean="0">
              <a:latin typeface="Myriad Web Pro Condensed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 smtClean="0">
                <a:latin typeface="Myriad Web Pro Condensed"/>
              </a:rPr>
              <a:t>Flexibility and results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 smtClean="0">
                <a:latin typeface="Myriad Web Pro Condensed"/>
              </a:rPr>
              <a:t>National leader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 smtClean="0">
                <a:latin typeface="Myriad Web Pro Condensed"/>
              </a:rPr>
              <a:t>To date: 	150,000 tonnes diverted</a:t>
            </a:r>
            <a:r>
              <a:rPr lang="en-CA" sz="2400" dirty="0">
                <a:latin typeface="Myriad Web Pro Condensed"/>
              </a:rPr>
              <a:t/>
            </a:r>
            <a:br>
              <a:rPr lang="en-CA" sz="2400" dirty="0">
                <a:latin typeface="Myriad Web Pro Condensed"/>
              </a:rPr>
            </a:br>
            <a:r>
              <a:rPr lang="en-CA" sz="2400" dirty="0" smtClean="0">
                <a:latin typeface="Myriad Web Pro Condensed"/>
              </a:rPr>
              <a:t>	          	    2,400 jobs created</a:t>
            </a:r>
          </a:p>
        </p:txBody>
      </p:sp>
      <p:sp>
        <p:nvSpPr>
          <p:cNvPr id="17" name="Title 3"/>
          <p:cNvSpPr txBox="1">
            <a:spLocks/>
          </p:cNvSpPr>
          <p:nvPr/>
        </p:nvSpPr>
        <p:spPr bwMode="auto">
          <a:xfrm>
            <a:off x="1600200" y="1828800"/>
            <a:ext cx="7772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CA" sz="4000" b="1" dirty="0">
                <a:solidFill>
                  <a:srgbClr val="0070C0"/>
                </a:solidFill>
                <a:latin typeface="Calibri" pitchFamily="34" charset="0"/>
                <a:ea typeface="+mn-ea"/>
                <a:cs typeface="Arial" charset="0"/>
              </a:rPr>
              <a:t>BC’s EPR Programs</a:t>
            </a:r>
          </a:p>
        </p:txBody>
      </p:sp>
    </p:spTree>
    <p:extLst>
      <p:ext uri="{BB962C8B-B14F-4D97-AF65-F5344CB8AC3E}">
        <p14:creationId xmlns:p14="http://schemas.microsoft.com/office/powerpoint/2010/main" val="403659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_BC_PowerPoint">
  <a:themeElements>
    <a:clrScheme name="Generic_BC_PowerPoi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eneric_BC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CFF99"/>
        </a:solidFill>
        <a:ln>
          <a:noFill/>
        </a:ln>
        <a:scene3d>
          <a:camera prst="orthographicFront"/>
          <a:lightRig rig="threePt" dir="t"/>
        </a:scene3d>
        <a:sp3d extrusionH="76200" contourW="31750">
          <a:bevelB prst="slope"/>
          <a:extrusionClr>
            <a:srgbClr val="FFC000"/>
          </a:extrusionClr>
          <a:contourClr>
            <a:srgbClr val="D8B25C"/>
          </a:contourClr>
        </a:sp3d>
      </a:spPr>
      <a:bodyPr rtlCol="0" anchor="ctr"/>
      <a:lstStyle>
        <a:defPPr algn="ctr">
          <a:defRPr b="1" dirty="0" smtClean="0">
            <a:solidFill>
              <a:schemeClr val="accent5">
                <a:lumMod val="25000"/>
              </a:schemeClr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Generic_BC_PowerPoi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_BC_PowerPoin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_BC_PowerPoin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13883</TotalTime>
  <Words>718</Words>
  <Application>Microsoft Office PowerPoint</Application>
  <PresentationFormat>On-screen Show (4:3)</PresentationFormat>
  <Paragraphs>304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Generic_BC_PowerPoint</vt:lpstr>
      <vt:lpstr> Environmental Standards Branch Current Initiatives   </vt:lpstr>
      <vt:lpstr>PowerPoint Presentation</vt:lpstr>
      <vt:lpstr>Environmental Standards Branch</vt:lpstr>
      <vt:lpstr>New Service Plan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Checking in on EPR</vt:lpstr>
      <vt:lpstr>PowerPoint Presentation</vt:lpstr>
      <vt:lpstr> Enhancement &amp; Collaboration </vt:lpstr>
      <vt:lpstr>Why EPR?</vt:lpstr>
      <vt:lpstr>PowerPoint Presentation</vt:lpstr>
      <vt:lpstr>PowerPoint Presentation</vt:lpstr>
      <vt:lpstr>PowerPoint Presentation</vt:lpstr>
      <vt:lpstr>PowerPoint Presentation</vt:lpstr>
      <vt:lpstr> Organic Waste Recycling  and Prevention   </vt:lpstr>
      <vt:lpstr>New Service Plan Targets</vt:lpstr>
      <vt:lpstr>Tools and Resources</vt:lpstr>
      <vt:lpstr>    </vt:lpstr>
      <vt:lpstr> Social Media   </vt:lpstr>
      <vt:lpstr> Organic Waste Prevention Food Waste   </vt:lpstr>
      <vt:lpstr>   </vt:lpstr>
      <vt:lpstr>   </vt:lpstr>
      <vt:lpstr>               Food Waste                Facts - Local</vt:lpstr>
      <vt:lpstr>    </vt:lpstr>
      <vt:lpstr>    </vt:lpstr>
      <vt:lpstr>    </vt:lpstr>
      <vt:lpstr>    </vt:lpstr>
      <vt:lpstr>    </vt:lpstr>
      <vt:lpstr>    </vt:lpstr>
    </vt:vector>
  </TitlesOfParts>
  <Company>Province of British Columbia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Calvin  Jones</dc:creator>
  <cp:lastModifiedBy>Owner</cp:lastModifiedBy>
  <cp:revision>461</cp:revision>
  <cp:lastPrinted>2015-01-29T00:48:23Z</cp:lastPrinted>
  <dcterms:created xsi:type="dcterms:W3CDTF">2007-06-22T22:26:06Z</dcterms:created>
  <dcterms:modified xsi:type="dcterms:W3CDTF">2015-01-29T04:32:47Z</dcterms:modified>
</cp:coreProperties>
</file>