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9" r:id="rId3"/>
    <p:sldId id="266" r:id="rId4"/>
    <p:sldId id="265" r:id="rId5"/>
    <p:sldId id="263" r:id="rId6"/>
    <p:sldId id="267" r:id="rId7"/>
    <p:sldId id="270" r:id="rId8"/>
    <p:sldId id="271" r:id="rId9"/>
    <p:sldId id="268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09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1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27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37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5466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2558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199652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6744" algn="l" defTabSz="914186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eer Rashid" initials="SR" lastIdx="4" clrIdx="0"/>
  <p:cmAuthor id="1" name="Paul McMenemy" initials="P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470"/>
    <a:srgbClr val="35136E"/>
    <a:srgbClr val="4F2170"/>
    <a:srgbClr val="460066"/>
    <a:srgbClr val="402A84"/>
    <a:srgbClr val="2D6968"/>
    <a:srgbClr val="402A8E"/>
    <a:srgbClr val="4C4C4C"/>
    <a:srgbClr val="367264"/>
    <a:srgbClr val="40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3" autoAdjust="0"/>
    <p:restoredTop sz="98757" autoAdjust="0"/>
  </p:normalViewPr>
  <p:slideViewPr>
    <p:cSldViewPr>
      <p:cViewPr>
        <p:scale>
          <a:sx n="81" d="100"/>
          <a:sy n="81" d="100"/>
        </p:scale>
        <p:origin x="-274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98A5-D781-514F-81E8-A3D78EC7901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26C20-1A06-C84A-9936-11DCBEFC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fld id="{0E2CE549-668B-4337-8920-82E89EC40767}" type="datetimeFigureOut">
              <a:rPr lang="en-US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ea typeface="ＭＳ Ｐゴシック" pitchFamily="-80" charset="-128"/>
              </a:defRPr>
            </a:lvl1pPr>
          </a:lstStyle>
          <a:p>
            <a:pPr>
              <a:defRPr/>
            </a:pPr>
            <a:fld id="{48A311C6-FDCE-4A93-9B46-F061F26FC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18" y="0"/>
            <a:ext cx="9234912" cy="68078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91000"/>
            <a:ext cx="6248400" cy="106997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4000" b="1" cap="none" spc="0" baseline="0">
                <a:ln>
                  <a:noFill/>
                </a:ln>
                <a:solidFill>
                  <a:srgbClr val="3C147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Sample two-line title </a:t>
            </a:r>
            <a:br>
              <a:rPr lang="en-US" dirty="0" smtClean="0"/>
            </a:br>
            <a:r>
              <a:rPr lang="en-US" dirty="0" smtClean="0"/>
              <a:t>Harvest Power Title Slide </a:t>
            </a:r>
            <a:endParaRPr lang="en-US" dirty="0"/>
          </a:p>
        </p:txBody>
      </p:sp>
      <p:pic>
        <p:nvPicPr>
          <p:cNvPr id="9" name="Picture 8" descr="Harvest_POW_l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3022635"/>
            <a:ext cx="2362199" cy="9397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191000" y="5562600"/>
            <a:ext cx="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5562600"/>
            <a:ext cx="3276600" cy="8382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/>
            </a:lvl1pPr>
            <a:lvl2pPr marL="456985" indent="0">
              <a:buNone/>
              <a:defRPr sz="1400"/>
            </a:lvl2pPr>
            <a:lvl3pPr marL="913974" indent="0">
              <a:buNone/>
              <a:defRPr sz="1400"/>
            </a:lvl3pPr>
            <a:lvl4pPr marL="1370959" indent="0">
              <a:buNone/>
              <a:defRPr sz="1400"/>
            </a:lvl4pPr>
            <a:lvl5pPr marL="1827946" indent="0">
              <a:buNone/>
              <a:defRPr sz="1400"/>
            </a:lvl5pPr>
          </a:lstStyle>
          <a:p>
            <a:pPr lvl="0"/>
            <a:r>
              <a:rPr lang="en-US" dirty="0" smtClean="0"/>
              <a:t>Add your name, Title, Company on separate lines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562600"/>
            <a:ext cx="3276600" cy="8382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Font typeface="Arial"/>
              <a:buNone/>
              <a:defRPr sz="1400"/>
            </a:lvl1pPr>
            <a:lvl2pPr marL="456985" indent="0">
              <a:buFont typeface="Arial"/>
              <a:buNone/>
              <a:defRPr sz="1400"/>
            </a:lvl2pPr>
            <a:lvl3pPr marL="913974" indent="0">
              <a:buFont typeface="Arial"/>
              <a:buNone/>
              <a:defRPr sz="1400"/>
            </a:lvl3pPr>
            <a:lvl4pPr marL="1370959" indent="0">
              <a:buFont typeface="Arial"/>
              <a:buNone/>
              <a:defRPr sz="1400"/>
            </a:lvl4pPr>
            <a:lvl5pPr marL="1827946" indent="0">
              <a:buFont typeface="Arial"/>
              <a:buNone/>
              <a:defRPr sz="1400"/>
            </a:lvl5pPr>
          </a:lstStyle>
          <a:p>
            <a:pPr lvl="0"/>
            <a:r>
              <a:rPr lang="en-US" dirty="0" smtClean="0"/>
              <a:t>Add Event Title + Date on separate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461F-0408-4253-9BC8-CB7D603E2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Proprietary &amp;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>
            <a:lvl2pPr marL="458788" indent="-231775">
              <a:defRPr/>
            </a:lvl2pPr>
            <a:lvl3pPr marL="681038" indent="-227013">
              <a:defRPr/>
            </a:lvl3pPr>
            <a:lvl4pPr marL="914400" indent="-227013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C4C4C"/>
                </a:solidFill>
                <a:latin typeface="Calibri" pitchFamily="34" charset="0"/>
                <a:ea typeface="Malgun Gothic" pitchFamily="34" charset="-127"/>
              </a:defRPr>
            </a:lvl1pPr>
          </a:lstStyle>
          <a:p>
            <a:pPr>
              <a:defRPr/>
            </a:pPr>
            <a:r>
              <a:rPr lang="en-US" dirty="0" smtClean="0"/>
              <a:t>Proprietary &amp;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C4C4C"/>
                </a:solidFill>
                <a:latin typeface="Calibri" pitchFamily="34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7A268-BAF2-44E3-968D-CD146E43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Proprietary &amp;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71601"/>
            <a:ext cx="4040188" cy="457200"/>
          </a:xfrm>
        </p:spPr>
        <p:txBody>
          <a:bodyPr anchor="b"/>
          <a:lstStyle>
            <a:lvl1pPr marL="0" indent="0" algn="l">
              <a:buNone/>
              <a:defRPr sz="22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981206"/>
            <a:ext cx="4040188" cy="4343394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371601"/>
            <a:ext cx="4041775" cy="457200"/>
          </a:xfrm>
        </p:spPr>
        <p:txBody>
          <a:bodyPr anchor="b"/>
          <a:lstStyle>
            <a:lvl1pPr marL="0" indent="0" algn="l">
              <a:buNone/>
              <a:defRPr sz="22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981206"/>
            <a:ext cx="4041775" cy="4343394"/>
          </a:xfrm>
        </p:spPr>
        <p:txBody>
          <a:bodyPr/>
          <a:lstStyle>
            <a:lvl1pPr>
              <a:defRPr sz="2000"/>
            </a:lvl1pPr>
            <a:lvl2pPr marL="458788" indent="-231775">
              <a:defRPr sz="1800"/>
            </a:lvl2pPr>
            <a:lvl3pPr marL="681038" indent="-227013">
              <a:defRPr sz="1600"/>
            </a:lvl3pPr>
            <a:lvl4pPr marL="914400" indent="-22701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8424-1CA5-46C1-9990-D7381CAB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Proprietary &amp;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5AAE-FEDB-4939-B022-6926FDB23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Proprietary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447800"/>
            <a:ext cx="54864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A01A3-83D8-447A-A0FC-3C3D9468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5943602"/>
            <a:ext cx="5486400" cy="33855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Caption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Proprietary &amp;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77000"/>
            <a:ext cx="2895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Proprietary &amp;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438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57200" y="14478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39624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724400" y="14478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3962400"/>
            <a:ext cx="39624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505200"/>
            <a:ext cx="3962400" cy="304800"/>
          </a:xfrm>
        </p:spPr>
        <p:txBody>
          <a:bodyPr/>
          <a:lstStyle>
            <a:lvl1pPr marL="0" indent="0">
              <a:buNone/>
              <a:defRPr/>
            </a:lvl1pPr>
            <a:lvl2pPr marL="456985" indent="0">
              <a:buNone/>
              <a:defRPr/>
            </a:lvl2pPr>
            <a:lvl3pPr marL="913974" indent="0">
              <a:buNone/>
              <a:defRPr/>
            </a:lvl3pPr>
            <a:lvl4pPr marL="1370959" indent="0">
              <a:buNone/>
              <a:defRPr/>
            </a:lvl4pPr>
            <a:lvl5pPr marL="1827946" indent="0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3505200"/>
            <a:ext cx="3962400" cy="304800"/>
          </a:xfrm>
        </p:spPr>
        <p:txBody>
          <a:bodyPr/>
          <a:lstStyle>
            <a:lvl1pPr marL="0" indent="0">
              <a:buNone/>
              <a:defRPr/>
            </a:lvl1pPr>
            <a:lvl2pPr marL="456985" indent="0">
              <a:buNone/>
              <a:defRPr/>
            </a:lvl2pPr>
            <a:lvl3pPr marL="913974" indent="0">
              <a:buNone/>
              <a:defRPr/>
            </a:lvl3pPr>
            <a:lvl4pPr marL="1370959" indent="0">
              <a:buNone/>
              <a:defRPr/>
            </a:lvl4pPr>
            <a:lvl5pPr marL="1827946" indent="0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017812"/>
            <a:ext cx="3962400" cy="304800"/>
          </a:xfrm>
        </p:spPr>
        <p:txBody>
          <a:bodyPr/>
          <a:lstStyle>
            <a:lvl1pPr marL="0" indent="0">
              <a:buNone/>
              <a:defRPr/>
            </a:lvl1pPr>
            <a:lvl2pPr marL="456985" indent="0">
              <a:buNone/>
              <a:defRPr/>
            </a:lvl2pPr>
            <a:lvl3pPr marL="913974" indent="0">
              <a:buNone/>
              <a:defRPr/>
            </a:lvl3pPr>
            <a:lvl4pPr marL="1370959" indent="0">
              <a:buNone/>
              <a:defRPr/>
            </a:lvl4pPr>
            <a:lvl5pPr marL="1827946" indent="0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0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6017812"/>
            <a:ext cx="3962400" cy="304800"/>
          </a:xfrm>
        </p:spPr>
        <p:txBody>
          <a:bodyPr/>
          <a:lstStyle>
            <a:lvl1pPr marL="0" indent="0">
              <a:buNone/>
              <a:defRPr/>
            </a:lvl1pPr>
            <a:lvl2pPr marL="456985" indent="0">
              <a:buNone/>
              <a:defRPr/>
            </a:lvl2pPr>
            <a:lvl3pPr marL="913974" indent="0">
              <a:buNone/>
              <a:defRPr/>
            </a:lvl3pPr>
            <a:lvl4pPr marL="1370959" indent="0">
              <a:buNone/>
              <a:defRPr/>
            </a:lvl4pPr>
            <a:lvl5pPr marL="1827946" indent="0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83500" cy="45720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>
                <a:solidFill>
                  <a:srgbClr val="4F217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C4C4C"/>
                </a:solidFill>
                <a:latin typeface="Calibri" pitchFamily="34" charset="0"/>
                <a:ea typeface="Malgun Gothic" pitchFamily="34" charset="-127"/>
              </a:defRPr>
            </a:lvl1pPr>
          </a:lstStyle>
          <a:p>
            <a:pPr>
              <a:defRPr/>
            </a:pPr>
            <a:r>
              <a:rPr lang="en-US" dirty="0" smtClean="0"/>
              <a:t>Proprietary &amp; Confidential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C4C4C"/>
                </a:solidFill>
                <a:latin typeface="Calibri" pitchFamily="34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E7F48455-DF1C-4067-A2C5-4C48112014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8" descr="PPT_V2benne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ARVEST Office preferred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01782"/>
            <a:ext cx="2209799" cy="741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5" r:id="rId6"/>
    <p:sldLayoutId id="2147483692" r:id="rId7"/>
    <p:sldLayoutId id="214748369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Malgun Gothic" pitchFamily="34" charset="-127"/>
          <a:ea typeface="Malgun Gothic" pitchFamily="34" charset="-127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5pPr>
      <a:lvl6pPr marL="4569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6pPr>
      <a:lvl7pPr marL="913972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7pPr>
      <a:lvl8pPr marL="137095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8pPr>
      <a:lvl9pPr marL="182794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02A84"/>
          </a:solidFill>
          <a:latin typeface="Arial" charset="0"/>
          <a:ea typeface="ＭＳ Ｐゴシック" pitchFamily="-80" charset="-128"/>
        </a:defRPr>
      </a:lvl9pPr>
    </p:titleStyle>
    <p:bodyStyle>
      <a:lvl1pPr marL="230080" indent="-230080" algn="l" rtl="0" eaLnBrk="1" fontAlgn="base" hangingPunct="1">
        <a:spcBef>
          <a:spcPct val="10000"/>
        </a:spcBef>
        <a:spcAft>
          <a:spcPct val="0"/>
        </a:spcAft>
        <a:buClr>
          <a:srgbClr val="407B84"/>
        </a:buClr>
        <a:buChar char="•"/>
        <a:defRPr sz="2000">
          <a:solidFill>
            <a:schemeClr val="tx1"/>
          </a:solidFill>
          <a:latin typeface="Calibri" pitchFamily="34" charset="0"/>
          <a:ea typeface="Malgun Gothic" pitchFamily="34" charset="-127"/>
          <a:cs typeface="+mn-cs"/>
        </a:defRPr>
      </a:lvl1pPr>
      <a:lvl2pPr marL="690240" indent="-233255" algn="l" rtl="0" eaLnBrk="1" fontAlgn="base" hangingPunct="1">
        <a:spcBef>
          <a:spcPct val="10000"/>
        </a:spcBef>
        <a:spcAft>
          <a:spcPct val="0"/>
        </a:spcAft>
        <a:buClr>
          <a:srgbClr val="407B84"/>
        </a:buClr>
        <a:buFont typeface="Calibri" pitchFamily="34" charset="0"/>
        <a:buChar char="−"/>
        <a:defRPr sz="1800">
          <a:solidFill>
            <a:schemeClr val="tx1"/>
          </a:solidFill>
          <a:latin typeface="Calibri" pitchFamily="34" charset="0"/>
          <a:ea typeface="Malgun Gothic" pitchFamily="34" charset="-127"/>
        </a:defRPr>
      </a:lvl2pPr>
      <a:lvl3pPr marL="1142466" indent="-228492" algn="l" rtl="0" eaLnBrk="1" fontAlgn="base" hangingPunct="1">
        <a:spcBef>
          <a:spcPct val="10000"/>
        </a:spcBef>
        <a:spcAft>
          <a:spcPct val="0"/>
        </a:spcAft>
        <a:buClr>
          <a:srgbClr val="407B84"/>
        </a:buClr>
        <a:buChar char="•"/>
        <a:defRPr sz="1600">
          <a:solidFill>
            <a:schemeClr val="tx1"/>
          </a:solidFill>
          <a:latin typeface="Calibri" pitchFamily="34" charset="0"/>
          <a:ea typeface="Malgun Gothic" pitchFamily="34" charset="-127"/>
        </a:defRPr>
      </a:lvl3pPr>
      <a:lvl4pPr marL="1599451" indent="-228492" algn="l" rtl="0" eaLnBrk="1" fontAlgn="base" hangingPunct="1">
        <a:spcBef>
          <a:spcPct val="20000"/>
        </a:spcBef>
        <a:spcAft>
          <a:spcPct val="0"/>
        </a:spcAft>
        <a:buClr>
          <a:srgbClr val="2D6968"/>
        </a:buClr>
        <a:buFont typeface="Calibri" pitchFamily="34" charset="0"/>
        <a:buChar char="−"/>
        <a:defRPr sz="1400">
          <a:solidFill>
            <a:schemeClr val="tx1"/>
          </a:solidFill>
          <a:latin typeface="Calibri" pitchFamily="34" charset="0"/>
          <a:ea typeface="Malgun Gothic" pitchFamily="34" charset="-127"/>
        </a:defRPr>
      </a:lvl4pPr>
      <a:lvl5pPr marL="2056438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Calibri" pitchFamily="34" charset="0"/>
          <a:ea typeface="Malgun Gothic" pitchFamily="34" charset="-127"/>
        </a:defRPr>
      </a:lvl5pPr>
      <a:lvl6pPr marL="2513424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411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396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382" indent="-22849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roxby@harvestpower.com" TargetMode="External"/><Relationship Id="rId2" Type="http://schemas.openxmlformats.org/officeDocument/2006/relationships/hyperlink" Target="mailto:jrepenning@harvestpower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WMABC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V </a:t>
            </a:r>
            <a:r>
              <a:rPr lang="en-US" dirty="0" err="1" smtClean="0"/>
              <a:t>Repenning</a:t>
            </a:r>
            <a:endParaRPr lang="en-US" dirty="0" smtClean="0"/>
          </a:p>
          <a:p>
            <a:r>
              <a:rPr lang="en-US" dirty="0" smtClean="0"/>
              <a:t>Senior Vice President, Organics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Annual Meeting</a:t>
            </a:r>
          </a:p>
          <a:p>
            <a:r>
              <a:rPr lang="en-US" dirty="0" smtClean="0"/>
              <a:t>January 29,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461F-0408-4253-9BC8-CB7D603E25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and Services in the Lower Mainland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1447800"/>
            <a:ext cx="8382000" cy="3485615"/>
            <a:chOff x="304800" y="1447800"/>
            <a:chExt cx="8382000" cy="3485615"/>
          </a:xfrm>
        </p:grpSpPr>
        <p:pic>
          <p:nvPicPr>
            <p:cNvPr id="6" name="Picture 5" descr="map-sites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146"/>
            <a:stretch/>
          </p:blipFill>
          <p:spPr>
            <a:xfrm>
              <a:off x="304800" y="1447800"/>
              <a:ext cx="8382000" cy="3485615"/>
            </a:xfrm>
            <a:prstGeom prst="rect">
              <a:avLst/>
            </a:prstGeom>
          </p:spPr>
        </p:pic>
        <p:sp>
          <p:nvSpPr>
            <p:cNvPr id="7" name="5-Point Star 6"/>
            <p:cNvSpPr/>
            <p:nvPr/>
          </p:nvSpPr>
          <p:spPr bwMode="auto">
            <a:xfrm>
              <a:off x="2590800" y="2286000"/>
              <a:ext cx="381000" cy="381000"/>
            </a:xfrm>
            <a:prstGeom prst="star5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2438400" y="4343400"/>
              <a:ext cx="381000" cy="381000"/>
            </a:xfrm>
            <a:prstGeom prst="star5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1981200" y="3581400"/>
              <a:ext cx="381000" cy="381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3733800" y="3352800"/>
              <a:ext cx="381000" cy="3810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</p:grpSp>
      <p:sp>
        <p:nvSpPr>
          <p:cNvPr id="11" name="5-Point Star 10"/>
          <p:cNvSpPr/>
          <p:nvPr/>
        </p:nvSpPr>
        <p:spPr bwMode="auto">
          <a:xfrm>
            <a:off x="381000" y="5105400"/>
            <a:ext cx="381000" cy="381000"/>
          </a:xfrm>
          <a:prstGeom prst="star5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381000" y="5562600"/>
            <a:ext cx="3810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6800" y="5181600"/>
            <a:ext cx="26576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Food Scraps and Yard Trimmings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66800" y="5715000"/>
            <a:ext cx="33725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Construction and Demolition (C&amp;D) Debris</a:t>
            </a:r>
          </a:p>
        </p:txBody>
      </p:sp>
    </p:spTree>
    <p:extLst>
      <p:ext uri="{BB962C8B-B14F-4D97-AF65-F5344CB8AC3E}">
        <p14:creationId xmlns:p14="http://schemas.microsoft.com/office/powerpoint/2010/main" val="36051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461F-0408-4253-9BC8-CB7D603E25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Flow at Harvest – Urban Wood Recycling</a:t>
            </a:r>
            <a:endParaRPr lang="en-US" dirty="0"/>
          </a:p>
        </p:txBody>
      </p:sp>
      <p:pic>
        <p:nvPicPr>
          <p:cNvPr id="6" name="Picture 5" descr="C&amp;D-MATERIAL-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7" y="2286000"/>
            <a:ext cx="91440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461F-0408-4253-9BC8-CB7D603E25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C&amp;D Materials into Resources</a:t>
            </a:r>
            <a:endParaRPr lang="en-US" dirty="0"/>
          </a:p>
        </p:txBody>
      </p:sp>
      <p:pic>
        <p:nvPicPr>
          <p:cNvPr id="8" name="Picture 7" descr="site_Harvest_Mar19_2012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461F-0408-4253-9BC8-CB7D603E25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Jobs</a:t>
            </a:r>
            <a:endParaRPr lang="en-US" dirty="0"/>
          </a:p>
        </p:txBody>
      </p:sp>
      <p:pic>
        <p:nvPicPr>
          <p:cNvPr id="6" name="Content Placeholder 5" descr="site_pick_line_Harvest_Mar19_2012_0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17" y="1430835"/>
            <a:ext cx="9129713" cy="5410200"/>
          </a:xfrm>
        </p:spPr>
      </p:pic>
    </p:spTree>
    <p:extLst>
      <p:ext uri="{BB962C8B-B14F-4D97-AF65-F5344CB8AC3E}">
        <p14:creationId xmlns:p14="http://schemas.microsoft.com/office/powerpoint/2010/main" val="27218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Potential Wood Waste Ban Impacts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Volumes</a:t>
            </a:r>
          </a:p>
          <a:p>
            <a:r>
              <a:rPr lang="en-US" dirty="0" smtClean="0"/>
              <a:t>Increased Questions</a:t>
            </a:r>
          </a:p>
          <a:p>
            <a:r>
              <a:rPr lang="en-US" dirty="0" smtClean="0"/>
              <a:t>Shift in Material Composition; Possible Increased Contamination at </a:t>
            </a:r>
            <a:r>
              <a:rPr lang="en-US" i="1" dirty="0" smtClean="0"/>
              <a:t>all</a:t>
            </a:r>
            <a:r>
              <a:rPr lang="en-US" dirty="0" smtClean="0"/>
              <a:t> of our sites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461F-0408-4253-9BC8-CB7D603E25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Harvest_Mar19_2012_0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3716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and</a:t>
            </a:r>
            <a:br>
              <a:rPr lang="en-US" dirty="0" smtClean="0"/>
            </a:br>
            <a:r>
              <a:rPr lang="en-US" dirty="0" smtClean="0"/>
              <a:t> Demolition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7A268-BAF2-44E3-968D-CD146E43EC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 descr="Screen Shot 2015-01-28 at 12.3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286"/>
            <a:ext cx="5943600" cy="5562714"/>
          </a:xfrm>
          <a:prstGeom prst="rect">
            <a:avLst/>
          </a:prstGeom>
        </p:spPr>
      </p:pic>
      <p:pic>
        <p:nvPicPr>
          <p:cNvPr id="9" name="Picture 8" descr="site_New West_product_Harvest_Mar19_2012_07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175917"/>
            <a:ext cx="3200400" cy="36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Scraps and</a:t>
            </a:r>
            <a:br>
              <a:rPr lang="en-US" dirty="0" smtClean="0"/>
            </a:br>
            <a:r>
              <a:rPr lang="en-US" dirty="0" smtClean="0"/>
              <a:t>Yard Trimmings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7A268-BAF2-44E3-968D-CD146E43EC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Screen Shot 2015-01-28 at 12.3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0"/>
            <a:ext cx="6933639" cy="4191000"/>
          </a:xfrm>
          <a:prstGeom prst="rect">
            <a:avLst/>
          </a:prstGeom>
        </p:spPr>
      </p:pic>
      <p:pic>
        <p:nvPicPr>
          <p:cNvPr id="4" name="Picture 3" descr="feedstock_COV_brush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75387" y="3581400"/>
            <a:ext cx="21517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Jamie </a:t>
            </a:r>
            <a:r>
              <a:rPr lang="en-US" b="1" dirty="0" err="1" smtClean="0"/>
              <a:t>Repenning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jrepenning@harvestpower.com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Louise Roxby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lroxby@harvestpower.com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604 999 3250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47A268-BAF2-44E3-968D-CD146E43EC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57200" y="3810000"/>
            <a:ext cx="4114800" cy="2057400"/>
            <a:chOff x="914400" y="3962400"/>
            <a:chExt cx="4114800" cy="2057400"/>
          </a:xfrm>
        </p:grpSpPr>
        <p:pic>
          <p:nvPicPr>
            <p:cNvPr id="7" name="Picture 3" descr="facebook_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1927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twitter_1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7355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youtube_1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64991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00200" y="4659313"/>
              <a:ext cx="3429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  <a:ea typeface="ＭＳ Ｐゴシック" charset="0"/>
                  <a:cs typeface="ＭＳ Ｐゴシック" charset="0"/>
                </a:rPr>
                <a:t>Follow us @</a:t>
              </a:r>
              <a:r>
                <a:rPr lang="en-US" sz="1800" dirty="0" err="1">
                  <a:latin typeface="+mj-lt"/>
                  <a:ea typeface="ＭＳ Ｐゴシック" charset="0"/>
                  <a:cs typeface="ＭＳ Ｐゴシック" charset="0"/>
                </a:rPr>
                <a:t>harvestpower</a:t>
              </a:r>
              <a:endParaRPr lang="en-US" sz="1800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200" y="5192713"/>
              <a:ext cx="3429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  <a:ea typeface="ＭＳ Ｐゴシック" charset="0"/>
                  <a:cs typeface="ＭＳ Ｐゴシック" charset="0"/>
                </a:rPr>
                <a:t>Like us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5649913"/>
              <a:ext cx="34290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  <a:ea typeface="ＭＳ Ｐゴシック" charset="0"/>
                  <a:cs typeface="ＭＳ Ｐゴシック" charset="0"/>
                </a:rPr>
                <a:t>Watch our station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4267200"/>
              <a:ext cx="25019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 err="1">
                  <a:latin typeface="+mj-lt"/>
                  <a:ea typeface="ＭＳ Ｐゴシック" charset="0"/>
                  <a:cs typeface="ＭＳ Ｐゴシック" charset="0"/>
                </a:rPr>
                <a:t>www.harvestpower.com</a:t>
              </a:r>
              <a:endParaRPr lang="en-US" sz="1800" dirty="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14400" y="3962400"/>
              <a:ext cx="2525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charset="0"/>
                  <a:ea typeface="Malgun Gothic" charset="0"/>
                  <a:cs typeface="Malgun Gothic" charset="0"/>
                </a:rPr>
                <a:t>Join The Conversation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2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_11_09_2012[reduced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sz="14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108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 Template_11_09_2012[reduced]</vt:lpstr>
      <vt:lpstr>WMABC </vt:lpstr>
      <vt:lpstr>Sites and Services in the Lower Mainland</vt:lpstr>
      <vt:lpstr>Material Flow at Harvest – Urban Wood Recycling</vt:lpstr>
      <vt:lpstr>Recycling C&amp;D Materials into Resources</vt:lpstr>
      <vt:lpstr>Providing Jobs</vt:lpstr>
      <vt:lpstr> Potential Wood Waste Ban Impacts</vt:lpstr>
      <vt:lpstr>Construction and  Demolition</vt:lpstr>
      <vt:lpstr>Food Scraps and Yard Trimmings</vt:lpstr>
      <vt:lpstr>Contact</vt:lpstr>
    </vt:vector>
  </TitlesOfParts>
  <Company>Harvest Power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Gordy</dc:creator>
  <cp:lastModifiedBy>Owner</cp:lastModifiedBy>
  <cp:revision>18</cp:revision>
  <dcterms:created xsi:type="dcterms:W3CDTF">2014-08-14T18:26:48Z</dcterms:created>
  <dcterms:modified xsi:type="dcterms:W3CDTF">2015-01-29T04:33:40Z</dcterms:modified>
</cp:coreProperties>
</file>