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1" r:id="rId3"/>
    <p:sldId id="259" r:id="rId4"/>
    <p:sldId id="265" r:id="rId5"/>
    <p:sldId id="260" r:id="rId6"/>
    <p:sldId id="262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94660"/>
  </p:normalViewPr>
  <p:slideViewPr>
    <p:cSldViewPr>
      <p:cViewPr>
        <p:scale>
          <a:sx n="76" d="100"/>
          <a:sy n="76" d="100"/>
        </p:scale>
        <p:origin x="-146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0F5C0C-0979-4717-8A84-FAE7EECC6B43}" type="datetimeFigureOut">
              <a:rPr lang="en-CA" smtClean="0"/>
              <a:t>2017-01-17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A0CDF2-1E92-487E-A2E0-07357D212AA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714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" charset="0"/>
              </a:defRPr>
            </a:lvl1pPr>
            <a:lvl2pPr marL="740411" indent="-283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" charset="0"/>
              </a:defRPr>
            </a:lvl2pPr>
            <a:lvl3pPr marL="1140074" indent="-2261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" charset="0"/>
              </a:defRPr>
            </a:lvl3pPr>
            <a:lvl4pPr marL="1597058" indent="-2261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" charset="0"/>
              </a:defRPr>
            </a:lvl4pPr>
            <a:lvl5pPr marL="2054042" indent="-2261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" charset="0"/>
              </a:defRPr>
            </a:lvl5pPr>
            <a:lvl6pPr marL="2512620" indent="-226104" defTabSz="45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" charset="0"/>
              </a:defRPr>
            </a:lvl6pPr>
            <a:lvl7pPr marL="2971198" indent="-226104" defTabSz="45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" charset="0"/>
              </a:defRPr>
            </a:lvl7pPr>
            <a:lvl8pPr marL="3429774" indent="-226104" defTabSz="45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" charset="0"/>
              </a:defRPr>
            </a:lvl8pPr>
            <a:lvl9pPr marL="3888352" indent="-226104" defTabSz="45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35C0A-692F-45FE-B013-0AA21F45442B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92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8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30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8857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34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01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44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8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79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92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4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1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-inside-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RCC EN-FR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3775"/>
            <a:ext cx="2016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ppt-inside-bubbl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0"/>
          <a:stretch>
            <a:fillRect/>
          </a:stretch>
        </p:blipFill>
        <p:spPr bwMode="auto">
          <a:xfrm>
            <a:off x="0" y="-26988"/>
            <a:ext cx="91440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8244408" y="634343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045825-38A7-4FBB-B8A6-92313BBE36AF}" type="slidenum">
              <a:rPr lang="en-CA" sz="1050" smtClean="0"/>
              <a:t>‹#›</a:t>
            </a:fld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10978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RCC ppt 2016 Template_16x9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23813"/>
            <a:ext cx="8964612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Future of </a:t>
            </a:r>
            <a:b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Extended Producer Responsibility</a:t>
            </a:r>
            <a:endParaRPr lang="en-CA" alt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55976" y="4365104"/>
            <a:ext cx="4713413" cy="12959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Waste Management Association of B.C.</a:t>
            </a:r>
          </a:p>
          <a:p>
            <a:pPr eaLnBrk="1" hangingPunct="1"/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January 19, 2017</a:t>
            </a:r>
            <a:endParaRPr lang="en-CA" alt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79388" y="5229225"/>
            <a:ext cx="2089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000" baseline="30000" dirty="0">
                <a:solidFill>
                  <a:schemeClr val="bg1"/>
                </a:solidFill>
              </a:rPr>
              <a:t>©</a:t>
            </a:r>
            <a:r>
              <a:rPr lang="en-US" altLang="en-US" sz="1000" dirty="0">
                <a:solidFill>
                  <a:schemeClr val="bg1"/>
                </a:solidFill>
              </a:rPr>
              <a:t>2016 Retail Council of Canada</a:t>
            </a:r>
          </a:p>
        </p:txBody>
      </p:sp>
      <p:pic>
        <p:nvPicPr>
          <p:cNvPr id="2054" name="Picture 8" descr="RCC EN-F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07" y="5885970"/>
            <a:ext cx="22320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250825" y="5949950"/>
            <a:ext cx="597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004476"/>
                </a:solidFill>
              </a:rPr>
              <a:t>Greg Wilson, Director, Government Relations (B.C.)</a:t>
            </a:r>
          </a:p>
          <a:p>
            <a:pPr eaLnBrk="1" hangingPunct="1"/>
            <a:r>
              <a:rPr lang="en-US" altLang="en-US" sz="1400" dirty="0" smtClean="0">
                <a:solidFill>
                  <a:srgbClr val="004476"/>
                </a:solidFill>
              </a:rPr>
              <a:t>RetailCouncil.org</a:t>
            </a:r>
            <a:r>
              <a:rPr lang="en-US" altLang="en-US" sz="1400" dirty="0">
                <a:solidFill>
                  <a:srgbClr val="004476"/>
                </a:solidFill>
              </a:rPr>
              <a:t>	</a:t>
            </a:r>
            <a:r>
              <a:rPr lang="en-US" altLang="en-US" sz="1400" dirty="0" smtClean="0">
                <a:solidFill>
                  <a:srgbClr val="004476"/>
                </a:solidFill>
              </a:rPr>
              <a:t>@</a:t>
            </a:r>
            <a:r>
              <a:rPr lang="en-US" altLang="en-US" sz="1400" dirty="0" err="1" smtClean="0">
                <a:solidFill>
                  <a:srgbClr val="004476"/>
                </a:solidFill>
              </a:rPr>
              <a:t>RetailCouncil</a:t>
            </a:r>
            <a:endParaRPr lang="en-US" altLang="en-US" sz="1400" dirty="0">
              <a:solidFill>
                <a:srgbClr val="00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0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Pressure for continuous </a:t>
            </a:r>
            <a:br>
              <a:rPr lang="en-CA" sz="4000" b="1" dirty="0" smtClean="0">
                <a:solidFill>
                  <a:schemeClr val="bg1"/>
                </a:solidFill>
              </a:rPr>
            </a:br>
            <a:r>
              <a:rPr lang="en-CA" sz="4000" b="1" dirty="0" smtClean="0">
                <a:solidFill>
                  <a:schemeClr val="bg1"/>
                </a:solidFill>
              </a:rPr>
              <a:t>improvement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700808"/>
            <a:ext cx="6624736" cy="4525963"/>
          </a:xfrm>
        </p:spPr>
        <p:txBody>
          <a:bodyPr/>
          <a:lstStyle/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Canadian Council of Ministers of Environment – 2017 commitments not all implemented</a:t>
            </a:r>
            <a:endParaRPr lang="en-CA" sz="2800" dirty="0">
              <a:solidFill>
                <a:srgbClr val="002060"/>
              </a:solidFill>
            </a:endParaRP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Pressures created by government (and civil society) discussions related to circular economy and zero waste</a:t>
            </a:r>
            <a:endParaRPr lang="en-CA" sz="2800" dirty="0">
              <a:solidFill>
                <a:srgbClr val="002060"/>
              </a:solidFill>
            </a:endParaRPr>
          </a:p>
          <a:p>
            <a:r>
              <a:rPr lang="en-CA" sz="2800" dirty="0" smtClean="0">
                <a:solidFill>
                  <a:srgbClr val="002060"/>
                </a:solidFill>
              </a:rPr>
              <a:t>Local government pressures – financial, systemic, litter, abandoned waste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9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Producer (retailer) expectations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888232"/>
            <a:ext cx="6552728" cy="3845024"/>
          </a:xfrm>
        </p:spPr>
        <p:txBody>
          <a:bodyPr/>
          <a:lstStyle/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Obligated producers/stewardship agencies/government share goals</a:t>
            </a:r>
            <a:endParaRPr lang="en-CA" sz="2800" dirty="0">
              <a:solidFill>
                <a:srgbClr val="002060"/>
              </a:solidFill>
            </a:endParaRP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Efficient, low operational cost</a:t>
            </a:r>
            <a:endParaRPr lang="en-CA" sz="2800" dirty="0">
              <a:solidFill>
                <a:srgbClr val="002060"/>
              </a:solidFill>
            </a:endParaRP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Cumbersome bureaucracy results in a demand for less agencies at a time when competition is under discussion</a:t>
            </a:r>
            <a:endParaRPr lang="en-CA" sz="2800" dirty="0">
              <a:solidFill>
                <a:srgbClr val="00206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971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Impacts </a:t>
            </a:r>
            <a:r>
              <a:rPr lang="en-CA" b="1" smtClean="0">
                <a:solidFill>
                  <a:schemeClr val="bg1"/>
                </a:solidFill>
              </a:rPr>
              <a:t>of the changing </a:t>
            </a:r>
            <a:r>
              <a:rPr lang="en-CA" b="1" dirty="0" smtClean="0">
                <a:solidFill>
                  <a:schemeClr val="bg1"/>
                </a:solidFill>
              </a:rPr>
              <a:t>world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888232"/>
            <a:ext cx="6552728" cy="3845024"/>
          </a:xfrm>
        </p:spPr>
        <p:txBody>
          <a:bodyPr/>
          <a:lstStyle/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More on-line sales from an ever-increasing array of “producers” make it difficult to collect eco-fees</a:t>
            </a:r>
            <a:endParaRPr lang="en-CA" sz="2800" dirty="0">
              <a:solidFill>
                <a:srgbClr val="002060"/>
              </a:solidFill>
            </a:endParaRP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Increasing property values in urban areas complicates depot siting</a:t>
            </a:r>
            <a:endParaRPr lang="en-CA" sz="2800" dirty="0">
              <a:solidFill>
                <a:srgbClr val="002060"/>
              </a:solidFill>
            </a:endParaRP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Changing transportation modes impact customer expectations for return locations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Citizen (consumer) expectations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855365"/>
            <a:ext cx="6552728" cy="4525963"/>
          </a:xfrm>
        </p:spPr>
        <p:txBody>
          <a:bodyPr/>
          <a:lstStyle/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Greater ease of sorting</a:t>
            </a:r>
            <a:endParaRPr lang="en-CA" sz="2800" dirty="0">
              <a:solidFill>
                <a:srgbClr val="002060"/>
              </a:solidFill>
            </a:endParaRP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More convenient alternatives for non-curbside items ranging from appliances to plastic bags</a:t>
            </a:r>
          </a:p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Reluctance to changing purchasing habits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07288" cy="792088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Where are </a:t>
            </a:r>
            <a:r>
              <a:rPr lang="en-CA" b="1" smtClean="0">
                <a:solidFill>
                  <a:schemeClr val="bg1"/>
                </a:solidFill>
              </a:rPr>
              <a:t>we headed?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888232"/>
            <a:ext cx="6624736" cy="4565104"/>
          </a:xfrm>
        </p:spPr>
        <p:txBody>
          <a:bodyPr/>
          <a:lstStyle/>
          <a:p>
            <a:r>
              <a:rPr lang="en-CA" sz="2800" dirty="0" smtClean="0">
                <a:solidFill>
                  <a:srgbClr val="002060"/>
                </a:solidFill>
              </a:rPr>
              <a:t>More pressure to recover obligated end-of-life products from ICI stream</a:t>
            </a:r>
          </a:p>
          <a:p>
            <a:r>
              <a:rPr lang="en-CA" sz="2800" dirty="0" smtClean="0">
                <a:solidFill>
                  <a:srgbClr val="002060"/>
                </a:solidFill>
              </a:rPr>
              <a:t>More obligated products but perhaps some mergers amongst stewardship agencies</a:t>
            </a:r>
          </a:p>
          <a:p>
            <a:r>
              <a:rPr lang="en-CA" sz="2800" dirty="0" smtClean="0">
                <a:solidFill>
                  <a:srgbClr val="002060"/>
                </a:solidFill>
              </a:rPr>
              <a:t>Greater depot operation, transportation and </a:t>
            </a:r>
            <a:r>
              <a:rPr lang="en-CA" sz="2800" i="1" dirty="0" smtClean="0">
                <a:solidFill>
                  <a:srgbClr val="002060"/>
                </a:solidFill>
              </a:rPr>
              <a:t>material recovery </a:t>
            </a:r>
            <a:r>
              <a:rPr lang="en-CA" sz="2800" dirty="0" smtClean="0">
                <a:solidFill>
                  <a:srgbClr val="002060"/>
                </a:solidFill>
              </a:rPr>
              <a:t>costs with more obligated products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32055"/>
      </p:ext>
    </p:extLst>
  </p:cSld>
  <p:clrMapOvr>
    <a:masterClrMapping/>
  </p:clrMapOvr>
</p:sld>
</file>

<file path=ppt/theme/theme1.xml><?xml version="1.0" encoding="utf-8"?>
<a:theme xmlns:a="http://schemas.openxmlformats.org/drawingml/2006/main" name="CIPMA Presentation">
  <a:themeElements>
    <a:clrScheme name="CIPMA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PMA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MA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MA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MA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MA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MA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MA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211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CIPMA Presentation</vt:lpstr>
      <vt:lpstr>The Future of  Extended Producer Responsibility</vt:lpstr>
      <vt:lpstr>Pressure for continuous  improvement</vt:lpstr>
      <vt:lpstr>Producer (retailer) expectations</vt:lpstr>
      <vt:lpstr>Impacts of the changing world</vt:lpstr>
      <vt:lpstr>Citizen (consumer) expectations</vt:lpstr>
      <vt:lpstr>Where are we headed?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STEWARDSHIP  DEFINING THE WAY FORWARD</dc:title>
  <dc:creator>David Wilkes</dc:creator>
  <cp:lastModifiedBy>Greg Wilson</cp:lastModifiedBy>
  <cp:revision>23</cp:revision>
  <cp:lastPrinted>2016-09-06T17:52:25Z</cp:lastPrinted>
  <dcterms:created xsi:type="dcterms:W3CDTF">2016-09-06T11:47:22Z</dcterms:created>
  <dcterms:modified xsi:type="dcterms:W3CDTF">2017-01-17T19:26:57Z</dcterms:modified>
</cp:coreProperties>
</file>