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5" r:id="rId5"/>
    <p:sldId id="264" r:id="rId6"/>
    <p:sldId id="259" r:id="rId7"/>
    <p:sldId id="260" r:id="rId8"/>
    <p:sldId id="261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2" autoAdjust="0"/>
    <p:restoredTop sz="93899" autoAdjust="0"/>
  </p:normalViewPr>
  <p:slideViewPr>
    <p:cSldViewPr snapToGrid="0">
      <p:cViewPr>
        <p:scale>
          <a:sx n="68" d="100"/>
          <a:sy n="68" d="100"/>
        </p:scale>
        <p:origin x="-2118" y="-1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CC849-ED34-4060-9C6D-B46D637E8E3C}" type="datetimeFigureOut">
              <a:rPr lang="en-CA" smtClean="0"/>
              <a:t>07/12/2016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A4DE3-41ED-4026-B3ED-8EBD3B84F4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569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 -unit residential buildings (MURBs) house 60% of Vancouver, BC’s population and, presently, </a:t>
            </a:r>
            <a:r>
              <a:rPr lang="en-C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occupants of MURBs in Metro Vancouver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 achiev</a:t>
            </a:r>
            <a:r>
              <a:rPr lang="en-C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waste diversion rate</a:t>
            </a:r>
            <a:r>
              <a:rPr lang="en-C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24%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My research identifies barriers impacting MURB waste diversion rates and attempts to</a:t>
            </a:r>
            <a:r>
              <a:rPr lang="en-C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identify solutions to resolve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issues.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A4DE3-41ED-4026-B3ED-8EBD3B84F42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4252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used a mixed methods case study with a grounded theory approach to identify how zero waste could be optimized in MURBs. I used purposeful sampling to recruit research participants and I conducted audio-recorded, semi-structured interviews until data saturation was reached. Information was also collected from survey participants and a literature review.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A4DE3-41ED-4026-B3ED-8EBD3B84F42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0644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used a mixed methods case study with a grounded theory approach to identify how zero waste could be optimized in MURBs. I used purposeful sampling to recruit research participants and I conducted audio-recorded, semi-structured interviews until data saturation was reached. Information was also collected from survey participants and a literature review.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A4DE3-41ED-4026-B3ED-8EBD3B84F42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7149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A4DE3-41ED-4026-B3ED-8EBD3B84F42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3865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major </a:t>
            </a:r>
            <a:r>
              <a:rPr lang="en-C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waste diversion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themes emerged from my research: the need for additional services, a required shift in the delivery of education, and the need to embrace technology and innovation. By addressing these main themes, it would be possible to improve waste diversion </a:t>
            </a:r>
            <a:r>
              <a:rPr lang="en-C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rates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even achieve zero waste in the case study MURB.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A4DE3-41ED-4026-B3ED-8EBD3B84F42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7949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Achieving Zero Waste in Murb</a:t>
            </a:r>
            <a:r>
              <a:rPr lang="en-CA" sz="4400" dirty="0"/>
              <a:t>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5392" y="4594073"/>
            <a:ext cx="4419625" cy="108623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CA" dirty="0"/>
              <a:t>Daniel Klemky (332848)</a:t>
            </a:r>
          </a:p>
          <a:p>
            <a:pPr algn="l"/>
            <a:r>
              <a:rPr lang="en-CA" dirty="0"/>
              <a:t>Supervisor: Professor Ann Dale</a:t>
            </a:r>
          </a:p>
          <a:p>
            <a:pPr algn="l"/>
            <a:r>
              <a:rPr lang="en-CA" dirty="0"/>
              <a:t>Committee Member: Dr. Richard Kool</a:t>
            </a:r>
          </a:p>
        </p:txBody>
      </p:sp>
    </p:spTree>
    <p:extLst>
      <p:ext uri="{BB962C8B-B14F-4D97-AF65-F5344CB8AC3E}">
        <p14:creationId xmlns:p14="http://schemas.microsoft.com/office/powerpoint/2010/main" val="108724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Problem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967" y="262890"/>
            <a:ext cx="4720603" cy="3634740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" y="4229625"/>
            <a:ext cx="4588817" cy="2514075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4313" y="1428750"/>
            <a:ext cx="3760470" cy="2632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2944" y="4003675"/>
            <a:ext cx="5350648" cy="275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0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My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97057"/>
            <a:ext cx="10709910" cy="3655104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Question</a:t>
            </a:r>
          </a:p>
          <a:p>
            <a:pPr lvl="1"/>
            <a:r>
              <a:rPr lang="en-CA" dirty="0"/>
              <a:t>How can zero waste be achieved in an existing MURB in Vancouver, BC?</a:t>
            </a:r>
          </a:p>
          <a:p>
            <a:r>
              <a:rPr lang="en-CA" dirty="0"/>
              <a:t>Methodology</a:t>
            </a:r>
          </a:p>
          <a:p>
            <a:pPr lvl="1"/>
            <a:r>
              <a:rPr lang="en-CA" dirty="0"/>
              <a:t>MURB case study on occupants’ waste habits</a:t>
            </a:r>
          </a:p>
          <a:p>
            <a:pPr lvl="1"/>
            <a:r>
              <a:rPr lang="en-CA" dirty="0"/>
              <a:t>Purposeful homogeneous sampling</a:t>
            </a:r>
          </a:p>
          <a:p>
            <a:pPr lvl="1"/>
            <a:r>
              <a:rPr lang="en-CA" dirty="0"/>
              <a:t>Confidential semi-structured interviews, surveys and literature review</a:t>
            </a:r>
          </a:p>
          <a:p>
            <a:pPr lvl="1"/>
            <a:r>
              <a:rPr lang="en-CA" dirty="0"/>
              <a:t>Four step data analysis </a:t>
            </a:r>
          </a:p>
          <a:p>
            <a:pPr lvl="2"/>
            <a:r>
              <a:rPr lang="en-CA" dirty="0"/>
              <a:t>Transcribe voice recorded interviews</a:t>
            </a:r>
          </a:p>
          <a:p>
            <a:pPr lvl="2"/>
            <a:r>
              <a:rPr lang="en-CA" dirty="0"/>
              <a:t>Develop general themes</a:t>
            </a:r>
          </a:p>
          <a:p>
            <a:pPr lvl="2"/>
            <a:r>
              <a:rPr lang="en-CA" dirty="0"/>
              <a:t>Summarize individual responses &amp; begin coding</a:t>
            </a:r>
          </a:p>
          <a:p>
            <a:pPr lvl="2"/>
            <a:r>
              <a:rPr lang="en-CA" dirty="0"/>
              <a:t>Summarize coded information and further refine themes</a:t>
            </a:r>
          </a:p>
        </p:txBody>
      </p:sp>
    </p:spTree>
    <p:extLst>
      <p:ext uri="{BB962C8B-B14F-4D97-AF65-F5344CB8AC3E}">
        <p14:creationId xmlns:p14="http://schemas.microsoft.com/office/powerpoint/2010/main" val="50869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My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31347"/>
            <a:ext cx="10709910" cy="3757974"/>
          </a:xfrm>
        </p:spPr>
        <p:txBody>
          <a:bodyPr>
            <a:normAutofit/>
          </a:bodyPr>
          <a:lstStyle/>
          <a:p>
            <a:r>
              <a:rPr lang="en-CA" dirty="0"/>
              <a:t>13 Research Participants</a:t>
            </a:r>
          </a:p>
          <a:p>
            <a:pPr lvl="1"/>
            <a:r>
              <a:rPr lang="en-CA" dirty="0"/>
              <a:t>6 interview and survey participants</a:t>
            </a:r>
          </a:p>
          <a:p>
            <a:pPr lvl="1"/>
            <a:r>
              <a:rPr lang="en-CA" dirty="0"/>
              <a:t>6 interview only participants</a:t>
            </a:r>
          </a:p>
          <a:p>
            <a:pPr lvl="1"/>
            <a:r>
              <a:rPr lang="en-CA" dirty="0"/>
              <a:t>1 survey only participant</a:t>
            </a:r>
          </a:p>
          <a:p>
            <a:r>
              <a:rPr lang="en-CA" dirty="0"/>
              <a:t>Limitations</a:t>
            </a:r>
          </a:p>
          <a:p>
            <a:pPr lvl="1"/>
            <a:r>
              <a:rPr lang="en-CA" dirty="0"/>
              <a:t>Small sample size</a:t>
            </a:r>
          </a:p>
          <a:p>
            <a:pPr lvl="1"/>
            <a:r>
              <a:rPr lang="en-CA" dirty="0"/>
              <a:t>MURB may not represent a broader range of MURBs (e.g., high-rise, social housing)</a:t>
            </a:r>
          </a:p>
          <a:p>
            <a:pPr lvl="1"/>
            <a:r>
              <a:rPr lang="en-CA" dirty="0"/>
              <a:t>Potential distortion of information (i.e., reactivity)</a:t>
            </a:r>
          </a:p>
          <a:p>
            <a:pPr lvl="1"/>
            <a:r>
              <a:rPr lang="en-CA" dirty="0"/>
              <a:t>Researcher and respondent bias (i.e., participants are not completely truthful)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956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Case Study MURB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346348" y="1507466"/>
            <a:ext cx="7651703" cy="2108095"/>
            <a:chOff x="3124200" y="2549842"/>
            <a:chExt cx="5943600" cy="1758315"/>
          </a:xfrm>
        </p:grpSpPr>
        <p:pic>
          <p:nvPicPr>
            <p:cNvPr id="4" name="Picture 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00" y="2549842"/>
              <a:ext cx="5943600" cy="175831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6702" y="2735510"/>
              <a:ext cx="4324688" cy="508786"/>
            </a:xfrm>
            <a:prstGeom prst="rect">
              <a:avLst/>
            </a:prstGeom>
          </p:spPr>
        </p:pic>
      </p:grpSp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2346348" y="3773059"/>
            <a:ext cx="4337732" cy="291779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6509" y="3773059"/>
            <a:ext cx="2953407" cy="301121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509" y="3773059"/>
            <a:ext cx="3739198" cy="301121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016509" y="3749207"/>
            <a:ext cx="3739198" cy="3058918"/>
            <a:chOff x="6749461" y="3678643"/>
            <a:chExt cx="3739198" cy="3058918"/>
          </a:xfrm>
        </p:grpSpPr>
        <p:pic>
          <p:nvPicPr>
            <p:cNvPr id="9" name="Picture 8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9461" y="3678643"/>
              <a:ext cx="3739198" cy="305891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356209" y="5922498"/>
              <a:ext cx="1336431" cy="76835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47017" y="5180030"/>
              <a:ext cx="745623" cy="76835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20922590">
              <a:off x="7867186" y="4728475"/>
              <a:ext cx="1336431" cy="34376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73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Results &amp;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17982"/>
            <a:ext cx="11062138" cy="4840018"/>
          </a:xfrm>
        </p:spPr>
        <p:txBody>
          <a:bodyPr numCol="2">
            <a:normAutofit/>
          </a:bodyPr>
          <a:lstStyle/>
          <a:p>
            <a:r>
              <a:rPr lang="en-CA" dirty="0"/>
              <a:t>Benefits of waste diversion (social, environmental and economic)</a:t>
            </a:r>
          </a:p>
          <a:p>
            <a:r>
              <a:rPr lang="en-CA" dirty="0"/>
              <a:t>Purchasing power</a:t>
            </a:r>
          </a:p>
          <a:p>
            <a:r>
              <a:rPr lang="en-CA" dirty="0"/>
              <a:t>Stress, frustration and the unknown</a:t>
            </a:r>
          </a:p>
          <a:p>
            <a:r>
              <a:rPr lang="en-CA" dirty="0"/>
              <a:t>Shifting the responsibility</a:t>
            </a:r>
          </a:p>
          <a:p>
            <a:r>
              <a:rPr lang="en-CA" dirty="0"/>
              <a:t>Obeying the law</a:t>
            </a:r>
          </a:p>
          <a:p>
            <a:r>
              <a:rPr lang="en-CA" dirty="0"/>
              <a:t>Conflicting beliefs and behaviours</a:t>
            </a:r>
          </a:p>
          <a:p>
            <a:r>
              <a:rPr lang="en-CA" dirty="0"/>
              <a:t>Norms and influences on waste diversion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Proud waste diverters</a:t>
            </a:r>
          </a:p>
          <a:p>
            <a:r>
              <a:rPr lang="en-CA" dirty="0"/>
              <a:t>There is still hope</a:t>
            </a:r>
          </a:p>
          <a:p>
            <a:r>
              <a:rPr lang="en-CA" dirty="0"/>
              <a:t>Sources of waste</a:t>
            </a:r>
          </a:p>
          <a:p>
            <a:r>
              <a:rPr lang="en-CA" dirty="0"/>
              <a:t>Reduce &amp; reuse</a:t>
            </a:r>
          </a:p>
          <a:p>
            <a:r>
              <a:rPr lang="en-CA" dirty="0"/>
              <a:t>Yuck factor</a:t>
            </a:r>
          </a:p>
          <a:p>
            <a:r>
              <a:rPr lang="en-CA" dirty="0"/>
              <a:t>Going the extra mile or not</a:t>
            </a:r>
          </a:p>
          <a:p>
            <a:r>
              <a:rPr lang="en-CA" dirty="0"/>
              <a:t>Mind the Gaps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698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My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765737"/>
            <a:ext cx="10820401" cy="4792717"/>
          </a:xfrm>
        </p:spPr>
        <p:txBody>
          <a:bodyPr>
            <a:normAutofit/>
          </a:bodyPr>
          <a:lstStyle/>
          <a:p>
            <a:r>
              <a:rPr lang="en-CA" dirty="0"/>
              <a:t>Waste diversion is not always possible or a top priority for people</a:t>
            </a:r>
          </a:p>
          <a:p>
            <a:r>
              <a:rPr lang="en-CA" dirty="0"/>
              <a:t>Educated, motivated and able bodied…hopeless</a:t>
            </a:r>
          </a:p>
          <a:p>
            <a:r>
              <a:rPr lang="en-CA" dirty="0"/>
              <a:t>Honesty about the effectiveness of our current program structure (reliance on the individual)</a:t>
            </a:r>
          </a:p>
          <a:p>
            <a:r>
              <a:rPr lang="en-CA" dirty="0"/>
              <a:t>People want divertible material removed from the waste stream and put back to good use by whatever means is most efficient and cost effective</a:t>
            </a:r>
          </a:p>
          <a:p>
            <a:r>
              <a:rPr lang="en-CA" dirty="0"/>
              <a:t>The bigger issue</a:t>
            </a:r>
          </a:p>
          <a:p>
            <a:pPr lvl="1"/>
            <a:r>
              <a:rPr lang="en-CA" dirty="0"/>
              <a:t>Consumer culture</a:t>
            </a:r>
          </a:p>
          <a:p>
            <a:pPr lvl="1"/>
            <a:r>
              <a:rPr lang="en-CA" dirty="0"/>
              <a:t>Single-use products and packaging</a:t>
            </a:r>
          </a:p>
          <a:p>
            <a:pPr lvl="1"/>
            <a:r>
              <a:rPr lang="en-CA" dirty="0"/>
              <a:t>Poorly made products</a:t>
            </a:r>
          </a:p>
          <a:p>
            <a:pPr lvl="1"/>
            <a:r>
              <a:rPr lang="en-CA" dirty="0"/>
              <a:t>The collective lack of accountability for our waste </a:t>
            </a:r>
          </a:p>
        </p:txBody>
      </p:sp>
    </p:spTree>
    <p:extLst>
      <p:ext uri="{BB962C8B-B14F-4D97-AF65-F5344CB8AC3E}">
        <p14:creationId xmlns:p14="http://schemas.microsoft.com/office/powerpoint/2010/main" val="145037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My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10709910" cy="4652010"/>
          </a:xfrm>
        </p:spPr>
        <p:txBody>
          <a:bodyPr>
            <a:normAutofit/>
          </a:bodyPr>
          <a:lstStyle/>
          <a:p>
            <a:r>
              <a:rPr lang="en-CA" dirty="0"/>
              <a:t>Macro-level (e.g., national, global)</a:t>
            </a:r>
          </a:p>
          <a:p>
            <a:pPr lvl="1"/>
            <a:r>
              <a:rPr lang="en-CA" dirty="0"/>
              <a:t>Stronger standards on product and packaging material to reduce waste at the source</a:t>
            </a:r>
          </a:p>
          <a:p>
            <a:r>
              <a:rPr lang="en-CA" dirty="0" err="1"/>
              <a:t>Meso</a:t>
            </a:r>
            <a:r>
              <a:rPr lang="en-CA" dirty="0"/>
              <a:t>-level (e.g., city, region)</a:t>
            </a:r>
          </a:p>
          <a:p>
            <a:pPr lvl="1"/>
            <a:r>
              <a:rPr lang="en-CA" dirty="0"/>
              <a:t>Standardized approach to waste diversion across regions and building types</a:t>
            </a:r>
          </a:p>
          <a:p>
            <a:pPr lvl="1"/>
            <a:r>
              <a:rPr lang="en-CA" i="0" dirty="0"/>
              <a:t>Integrated use of MRFs</a:t>
            </a:r>
          </a:p>
          <a:p>
            <a:r>
              <a:rPr lang="en-CA" dirty="0"/>
              <a:t>Micro-level (e.g., building)</a:t>
            </a:r>
          </a:p>
          <a:p>
            <a:pPr lvl="1"/>
            <a:r>
              <a:rPr lang="en-CA" dirty="0"/>
              <a:t>Centralized programs (e.g., services, technology) that targeted the more “difficult” material (e.g., batteries, paint)</a:t>
            </a:r>
          </a:p>
          <a:p>
            <a:pPr lvl="1"/>
            <a:r>
              <a:rPr lang="en-CA" dirty="0"/>
              <a:t>Better education and awareness on existing and future programs</a:t>
            </a:r>
          </a:p>
          <a:p>
            <a:pPr lvl="1"/>
            <a:r>
              <a:rPr lang="en-CA" i="0" dirty="0"/>
              <a:t>Embrace technology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813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521435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505</TotalTime>
  <Words>529</Words>
  <Application>Microsoft Office PowerPoint</Application>
  <PresentationFormat>Custom</PresentationFormat>
  <Paragraphs>77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Crop</vt:lpstr>
      <vt:lpstr>Achieving Zero Waste in Murbs</vt:lpstr>
      <vt:lpstr>The Problem</vt:lpstr>
      <vt:lpstr>My Research</vt:lpstr>
      <vt:lpstr>My Research</vt:lpstr>
      <vt:lpstr>The Case Study MURB</vt:lpstr>
      <vt:lpstr>The Results &amp; Discussion</vt:lpstr>
      <vt:lpstr>My Conclusion</vt:lpstr>
      <vt:lpstr>My Recommendations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Achieving Zero Waste in Murbs</dc:title>
  <dc:creator>Daniel Klemky</dc:creator>
  <cp:lastModifiedBy>Daniel</cp:lastModifiedBy>
  <cp:revision>38</cp:revision>
  <dcterms:created xsi:type="dcterms:W3CDTF">2016-11-23T00:03:04Z</dcterms:created>
  <dcterms:modified xsi:type="dcterms:W3CDTF">2016-12-07T19:01:57Z</dcterms:modified>
</cp:coreProperties>
</file>