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3" r:id="rId5"/>
    <p:sldId id="262" r:id="rId6"/>
    <p:sldId id="265" r:id="rId7"/>
    <p:sldId id="264" r:id="rId8"/>
    <p:sldId id="266" r:id="rId9"/>
    <p:sldId id="274" r:id="rId10"/>
    <p:sldId id="271" r:id="rId11"/>
    <p:sldId id="275" r:id="rId12"/>
    <p:sldId id="268" r:id="rId13"/>
    <p:sldId id="272" r:id="rId14"/>
    <p:sldId id="267" r:id="rId15"/>
    <p:sldId id="273" r:id="rId16"/>
    <p:sldId id="276" r:id="rId17"/>
    <p:sldId id="277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8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TSCBC01\Shared\TSCBC\active%20projects\earl\stats\2015%20current\WMABC%202015%20-%205%20Year%20Assessments%20tren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/>
              <a:t>Base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Sheet1!$B$2</c:f>
              <c:strCache>
                <c:ptCount val="1"/>
                <c:pt idx="0">
                  <c:v>Rate</c:v>
                </c:pt>
              </c:strCache>
            </c:strRef>
          </c:tx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4"/>
                </a:solidFill>
                <a:prstDash val="sysDash"/>
              </a:ln>
              <a:effectLst/>
            </c:spPr>
            <c:trendlineType val="linear"/>
            <c:forward val="2"/>
            <c:dispRSqr val="0"/>
            <c:dispEq val="0"/>
          </c:trendline>
          <c:cat>
            <c:numRef>
              <c:f>Sheet1!$A$3:$A$9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Sheet1!$B$3:$B$7</c:f>
              <c:numCache>
                <c:formatCode>"$"#,##0.00</c:formatCode>
                <c:ptCount val="5"/>
                <c:pt idx="0">
                  <c:v>5</c:v>
                </c:pt>
                <c:pt idx="1">
                  <c:v>4.8599999999999985</c:v>
                </c:pt>
                <c:pt idx="2">
                  <c:v>5.58</c:v>
                </c:pt>
                <c:pt idx="3">
                  <c:v>6.13</c:v>
                </c:pt>
                <c:pt idx="4">
                  <c:v>6.03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96804768"/>
        <c:axId val="196810648"/>
      </c:barChart>
      <c:catAx>
        <c:axId val="19680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810648"/>
        <c:crosses val="autoZero"/>
        <c:auto val="1"/>
        <c:lblAlgn val="ctr"/>
        <c:lblOffset val="100"/>
        <c:noMultiLvlLbl val="0"/>
      </c:catAx>
      <c:valAx>
        <c:axId val="196810648"/>
        <c:scaling>
          <c:orientation val="minMax"/>
        </c:scaling>
        <c:delete val="1"/>
        <c:axPos val="l"/>
        <c:numFmt formatCode="&quot;$&quot;#,##0.00" sourceLinked="1"/>
        <c:majorTickMark val="none"/>
        <c:minorTickMark val="none"/>
        <c:tickLblPos val="none"/>
        <c:crossAx val="196804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Zurich B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B641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E2E92-0E95-E944-B309-94D9C25FC2A2}" type="datetime1">
              <a:rPr lang="en-US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087DC-5DA8-2040-86BD-16149BE38E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89B92-E080-8647-8E6C-F29482115279}" type="datetime1">
              <a:rPr lang="en-US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E7C0F-FB3D-AA45-A9F4-141842E0D3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EBA9C-D7C8-0F4F-9D9D-B288B2DE3A19}" type="datetime1">
              <a:rPr lang="en-US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387FB-140C-ED4C-9F2C-27001D9B46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B9E60-A95A-7E4D-890C-9CBAC1B6E784}" type="datetime1">
              <a:rPr lang="en-US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32604-4FC1-F946-932C-88C2B2D6B9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C2F4B-04F9-3A43-8708-56DB154D5E70}" type="datetime1">
              <a:rPr lang="en-US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509CB-C2C2-3D4C-B5AE-4463D89E04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324BF-0B1A-D048-826F-C426A5BD9B9E}" type="datetime1">
              <a:rPr lang="en-US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2427C-D632-084E-BE6E-A02D9008D3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95125-6686-6B42-9A4A-C552ED210A98}" type="datetime1">
              <a:rPr lang="en-US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43E7E-D561-784C-A589-E7A7812D2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D72C2-C161-EA45-9CE2-CDD61E368E60}" type="datetime1">
              <a:rPr lang="en-US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F531D-6DE1-364C-ABC3-9E7785F93D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B5CA1-D0D9-B143-86DF-3B222B8D87A0}" type="datetime1">
              <a:rPr lang="en-US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C8432-D606-8A4B-AD78-1594C6AE27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7559-4318-8840-A941-02372E973C75}" type="datetime1">
              <a:rPr lang="en-US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915B-83C4-1542-89F6-668D15EE3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8605-D037-0B49-BDDC-C2E9415F27EB}" type="datetime1">
              <a:rPr lang="en-US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FF84-15C0-F54F-AFAE-AADC0215A9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Zurich BT"/>
                <a:ea typeface="+mn-ea"/>
                <a:cs typeface="+mn-cs"/>
              </a:defRPr>
            </a:lvl1pPr>
          </a:lstStyle>
          <a:p>
            <a:pPr>
              <a:defRPr/>
            </a:pPr>
            <a:fld id="{F8ED5E49-B9F4-CE4F-A799-69EC27033519}" type="datetime1">
              <a:rPr lang="en-US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Zurich B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27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Zurich BT"/>
                <a:ea typeface="+mn-ea"/>
                <a:cs typeface="+mn-cs"/>
              </a:defRPr>
            </a:lvl1pPr>
          </a:lstStyle>
          <a:p>
            <a:pPr>
              <a:defRPr/>
            </a:pPr>
            <a:fld id="{C168DE9E-FF13-0C4D-A741-0F52320CBA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353535"/>
          </a:solidFill>
          <a:latin typeface="Zurich BT" pitchFamily="34" charset="0"/>
          <a:ea typeface="ＭＳ Ｐゴシック" pitchFamily="-65" charset="-128"/>
          <a:cs typeface="Zurich BT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353535"/>
          </a:solidFill>
          <a:latin typeface="Zurich Black BT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353535"/>
          </a:solidFill>
          <a:latin typeface="Zurich Black BT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353535"/>
          </a:solidFill>
          <a:latin typeface="Zurich Black BT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353535"/>
          </a:solidFill>
          <a:latin typeface="Zurich Black BT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353535"/>
          </a:solidFill>
          <a:latin typeface="Zurich Black BT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353535"/>
          </a:solidFill>
          <a:latin typeface="Zurich Black BT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353535"/>
          </a:solidFill>
          <a:latin typeface="Zurich Black BT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353535"/>
          </a:solidFill>
          <a:latin typeface="Zurich Black BT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•"/>
        <a:defRPr sz="3200" kern="1200">
          <a:solidFill>
            <a:srgbClr val="EB641B"/>
          </a:solidFill>
          <a:latin typeface="Zurich B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–"/>
        <a:defRPr sz="2800" kern="1200">
          <a:solidFill>
            <a:schemeClr val="tx1"/>
          </a:solidFill>
          <a:latin typeface="Zurich Condensed BT"/>
          <a:ea typeface="Zurich Condensed BT" pitchFamily="-65" charset="0"/>
          <a:cs typeface="Zurich Condensed BT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•"/>
        <a:defRPr sz="2400" kern="1200">
          <a:solidFill>
            <a:schemeClr val="tx1"/>
          </a:solidFill>
          <a:latin typeface="Zurich B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–"/>
        <a:defRPr sz="2000" kern="1200">
          <a:solidFill>
            <a:schemeClr val="tx1"/>
          </a:solidFill>
          <a:latin typeface="Zurich B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»"/>
        <a:defRPr sz="2000" kern="1200">
          <a:solidFill>
            <a:schemeClr val="tx1"/>
          </a:solidFill>
          <a:latin typeface="Zurich B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7086600" cy="14700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Driver Safety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/>
          <a:lstStyle/>
          <a:p>
            <a:pPr algn="r"/>
            <a:r>
              <a:rPr lang="en-US" dirty="0" smtClean="0">
                <a:latin typeface="Zurich BT" pitchFamily="-65" charset="0"/>
                <a:ea typeface="Zurich BT" pitchFamily="-65" charset="0"/>
                <a:cs typeface="Zurich BT" pitchFamily="-65" charset="0"/>
              </a:rPr>
              <a:t>Is it just safe driving?</a:t>
            </a:r>
          </a:p>
          <a:p>
            <a:pPr algn="r"/>
            <a:endParaRPr lang="en-US" dirty="0" smtClean="0">
              <a:latin typeface="Zurich BT" pitchFamily="-65" charset="0"/>
              <a:ea typeface="Zurich BT" pitchFamily="-65" charset="0"/>
              <a:cs typeface="Zurich BT" pitchFamily="-65" charset="0"/>
            </a:endParaRPr>
          </a:p>
          <a:p>
            <a:pPr algn="r"/>
            <a:r>
              <a:rPr lang="en-US" sz="2000" dirty="0" smtClean="0">
                <a:latin typeface="Zurich BT" pitchFamily="-65" charset="0"/>
                <a:ea typeface="Zurich BT" pitchFamily="-65" charset="0"/>
                <a:cs typeface="Zurich BT" pitchFamily="-65" charset="0"/>
              </a:rPr>
              <a:t>WMABC AGM January 29, 2015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39030" y="0"/>
            <a:ext cx="7419169" cy="1470025"/>
          </a:xfrm>
        </p:spPr>
        <p:txBody>
          <a:bodyPr/>
          <a:lstStyle/>
          <a:p>
            <a:pPr algn="l"/>
            <a:r>
              <a:rPr lang="en-US" dirty="0" smtClean="0"/>
              <a:t>What defines “Driver Safety”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39030" y="2940050"/>
            <a:ext cx="3248158" cy="3071006"/>
          </a:xfrm>
        </p:spPr>
        <p:txBody>
          <a:bodyPr/>
          <a:lstStyle/>
          <a:p>
            <a:pPr algn="l"/>
            <a:r>
              <a:rPr lang="en-US" dirty="0" smtClean="0"/>
              <a:t>General Workplace Safety?</a:t>
            </a:r>
          </a:p>
          <a:p>
            <a:pPr algn="l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25" y="1357382"/>
            <a:ext cx="4436401" cy="2558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88" y="3717235"/>
            <a:ext cx="3796721" cy="253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189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 Safety</a:t>
            </a:r>
            <a:endParaRPr lang="en-US" dirty="0"/>
          </a:p>
        </p:txBody>
      </p:sp>
      <p:pic>
        <p:nvPicPr>
          <p:cNvPr id="4" name="Content Placeholder 3" descr="trash-truc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345" y="1619619"/>
            <a:ext cx="3764544" cy="3764544"/>
          </a:xfrm>
        </p:spPr>
      </p:pic>
      <p:sp>
        <p:nvSpPr>
          <p:cNvPr id="5" name="TextBox 4"/>
          <p:cNvSpPr txBox="1"/>
          <p:nvPr/>
        </p:nvSpPr>
        <p:spPr>
          <a:xfrm>
            <a:off x="4970353" y="2670772"/>
            <a:ext cx="34810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EB641B"/>
                </a:solidFill>
                <a:latin typeface="Zurich BT"/>
              </a:rPr>
              <a:t>Is Both </a:t>
            </a:r>
          </a:p>
          <a:p>
            <a:pPr algn="ctr"/>
            <a:r>
              <a:rPr lang="en-US" sz="3200" dirty="0" smtClean="0">
                <a:solidFill>
                  <a:srgbClr val="EB641B"/>
                </a:solidFill>
                <a:latin typeface="Zurich BT"/>
              </a:rPr>
              <a:t>Road Safety </a:t>
            </a:r>
          </a:p>
          <a:p>
            <a:pPr algn="ctr"/>
            <a:r>
              <a:rPr lang="en-US" sz="3200" dirty="0" smtClean="0">
                <a:solidFill>
                  <a:srgbClr val="EB641B"/>
                </a:solidFill>
                <a:latin typeface="Zurich BT"/>
              </a:rPr>
              <a:t>and </a:t>
            </a:r>
          </a:p>
          <a:p>
            <a:pPr algn="ctr"/>
            <a:r>
              <a:rPr lang="en-US" sz="3200" dirty="0" smtClean="0">
                <a:solidFill>
                  <a:srgbClr val="EB641B"/>
                </a:solidFill>
                <a:latin typeface="Zurich BT"/>
              </a:rPr>
              <a:t>Workplace Safety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Workplace Safety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862298"/>
              </p:ext>
            </p:extLst>
          </p:nvPr>
        </p:nvGraphicFramePr>
        <p:xfrm>
          <a:off x="645499" y="1257511"/>
          <a:ext cx="3556114" cy="38404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488706"/>
                <a:gridCol w="987287"/>
                <a:gridCol w="10801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Accident Type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</a:t>
                      </a:r>
                      <a:endParaRPr lang="en-CA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Overexertion</a:t>
                      </a:r>
                    </a:p>
                    <a:p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29.5%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Fall From Elevation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15.8%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Fall on Same Level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12.6%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Struck By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12.6%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MVI’s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11.6%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82548" y="5309201"/>
            <a:ext cx="35549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WorkSafeBC 2010 – 2014 –  732018 Transport Drivers only</a:t>
            </a:r>
            <a:endParaRPr lang="en-CA" sz="10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152589"/>
              </p:ext>
            </p:extLst>
          </p:nvPr>
        </p:nvGraphicFramePr>
        <p:xfrm>
          <a:off x="4366591" y="1257511"/>
          <a:ext cx="4225958" cy="38404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435698"/>
                <a:gridCol w="1444487"/>
                <a:gridCol w="13457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Accident Type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Costs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</a:t>
                      </a:r>
                      <a:endParaRPr lang="en-CA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Struck By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$849,000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32.0%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MVI’s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$628,000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23.6%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Fall From</a:t>
                      </a:r>
                      <a:r>
                        <a:rPr lang="en-US" baseline="0" dirty="0" smtClean="0"/>
                        <a:t> Elevation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$420,000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15.8%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Overexertion</a:t>
                      </a:r>
                    </a:p>
                    <a:p>
                      <a:pPr algn="l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$386,000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14.5%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Bodily Motion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$205,000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7.7%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6614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Un-Safety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307739"/>
              </p:ext>
            </p:extLst>
          </p:nvPr>
        </p:nvGraphicFramePr>
        <p:xfrm>
          <a:off x="1090943" y="1417638"/>
          <a:ext cx="6812733" cy="3811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41956" y="5294500"/>
            <a:ext cx="22633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www.worksafebc.com January 2015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5641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Factors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Scheduling</a:t>
            </a:r>
          </a:p>
          <a:p>
            <a:pPr lvl="1"/>
            <a:r>
              <a:rPr lang="en-US" sz="2400" dirty="0" smtClean="0">
                <a:latin typeface="Zurich BT" pitchFamily="34" charset="0"/>
              </a:rPr>
              <a:t>Is it practical</a:t>
            </a:r>
          </a:p>
          <a:p>
            <a:pPr lvl="1"/>
            <a:r>
              <a:rPr lang="en-US" sz="2400" dirty="0" smtClean="0">
                <a:latin typeface="Zurich BT" pitchFamily="34" charset="0"/>
              </a:rPr>
              <a:t>Does it encourage “Modification for Personal Profit”</a:t>
            </a:r>
          </a:p>
          <a:p>
            <a:r>
              <a:rPr lang="en-US" dirty="0" smtClean="0">
                <a:latin typeface="Zurich BT" pitchFamily="34" charset="0"/>
              </a:rPr>
              <a:t>Monitoring</a:t>
            </a:r>
          </a:p>
          <a:p>
            <a:pPr lvl="1"/>
            <a:r>
              <a:rPr lang="en-US" sz="2400" dirty="0" smtClean="0">
                <a:latin typeface="Zurich BT" pitchFamily="34" charset="0"/>
              </a:rPr>
              <a:t>Are  you detecting substandard scheduling or performance?</a:t>
            </a:r>
          </a:p>
          <a:p>
            <a:r>
              <a:rPr lang="en-US" dirty="0" smtClean="0">
                <a:latin typeface="Zurich BT" pitchFamily="34" charset="0"/>
              </a:rPr>
              <a:t>Discipline</a:t>
            </a:r>
          </a:p>
          <a:p>
            <a:pPr lvl="1"/>
            <a:r>
              <a:rPr lang="en-US" sz="2400" dirty="0" smtClean="0">
                <a:latin typeface="Zurich BT" pitchFamily="34" charset="0"/>
              </a:rPr>
              <a:t>Are you making fair and just corrections?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5582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Human Factors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</a:p>
          <a:p>
            <a:pPr lvl="1"/>
            <a:r>
              <a:rPr lang="en-US" dirty="0" smtClean="0">
                <a:latin typeface="Zurich BT" pitchFamily="34" charset="0"/>
              </a:rPr>
              <a:t>Is it all it should be?</a:t>
            </a:r>
          </a:p>
          <a:p>
            <a:pPr lvl="1"/>
            <a:r>
              <a:rPr lang="en-US" dirty="0" smtClean="0">
                <a:latin typeface="Zurich BT" pitchFamily="34" charset="0"/>
              </a:rPr>
              <a:t>Is it completed on time?</a:t>
            </a:r>
          </a:p>
          <a:p>
            <a:pPr lvl="1"/>
            <a:r>
              <a:rPr lang="en-US" dirty="0" smtClean="0">
                <a:latin typeface="Zurich BT" pitchFamily="34" charset="0"/>
              </a:rPr>
              <a:t>Is there provision for cross training</a:t>
            </a:r>
          </a:p>
          <a:p>
            <a:pPr lvl="1">
              <a:buNone/>
            </a:pPr>
            <a:endParaRPr lang="en-US" sz="2400" dirty="0" smtClean="0">
              <a:latin typeface="Zurich BT" pitchFamily="34" charset="0"/>
            </a:endParaRPr>
          </a:p>
          <a:p>
            <a:r>
              <a:rPr lang="en-US" dirty="0" smtClean="0">
                <a:latin typeface="Zurich BT" pitchFamily="34" charset="0"/>
              </a:rPr>
              <a:t>What would you offer if the budget really was unlimited?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45555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Zurich BT" pitchFamily="34" charset="0"/>
              </a:rPr>
              <a:t>85% of what an employee deals with is not under their control</a:t>
            </a:r>
          </a:p>
          <a:p>
            <a:pPr lvl="1"/>
            <a:r>
              <a:rPr lang="en-US" dirty="0" smtClean="0">
                <a:latin typeface="Zurich BT" pitchFamily="34" charset="0"/>
              </a:rPr>
              <a:t>Are we guaranteeing failure?</a:t>
            </a:r>
          </a:p>
          <a:p>
            <a:pPr lvl="1">
              <a:buNone/>
            </a:pPr>
            <a:endParaRPr lang="en-US" dirty="0" smtClean="0">
              <a:latin typeface="Zurich BT" pitchFamily="34" charset="0"/>
            </a:endParaRPr>
          </a:p>
          <a:p>
            <a:r>
              <a:rPr lang="en-US" dirty="0" smtClean="0"/>
              <a:t>Attitudes </a:t>
            </a:r>
          </a:p>
          <a:p>
            <a:pPr lvl="1"/>
            <a:r>
              <a:rPr lang="en-US" dirty="0" smtClean="0">
                <a:latin typeface="Zurich BT" pitchFamily="34" charset="0"/>
              </a:rPr>
              <a:t>Are you demonstrating what you want to see?</a:t>
            </a:r>
          </a:p>
          <a:p>
            <a:pPr lvl="1">
              <a:buNone/>
            </a:pPr>
            <a:endParaRPr lang="en-US" dirty="0" smtClean="0">
              <a:latin typeface="Zurich B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102"/>
            <a:ext cx="8229600" cy="5601062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Attitudes are Catching!</a:t>
            </a:r>
          </a:p>
          <a:p>
            <a:pPr algn="ctr">
              <a:buNone/>
            </a:pPr>
            <a:r>
              <a:rPr lang="en-US" b="1" dirty="0" smtClean="0"/>
              <a:t>Is Yours Worth It?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4" name="Picture 3" descr="11954322131712176739question_mark_naught101_02.svg.h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629" y="2025713"/>
            <a:ext cx="3513281" cy="351328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39030" y="0"/>
            <a:ext cx="7419169" cy="1470025"/>
          </a:xfrm>
        </p:spPr>
        <p:txBody>
          <a:bodyPr/>
          <a:lstStyle/>
          <a:p>
            <a:pPr algn="l"/>
            <a:r>
              <a:rPr lang="en-US" dirty="0" smtClean="0"/>
              <a:t>What defines “Driver Safety”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39030" y="1626922"/>
            <a:ext cx="3248158" cy="4384134"/>
          </a:xfrm>
        </p:spPr>
        <p:txBody>
          <a:bodyPr/>
          <a:lstStyle/>
          <a:p>
            <a:pPr algn="l"/>
            <a:r>
              <a:rPr lang="en-US" dirty="0" smtClean="0"/>
              <a:t>Safe, Courteous Driving?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No Traffic Accidents or Incidents?</a:t>
            </a:r>
          </a:p>
          <a:p>
            <a:pPr algn="l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74" y="1142653"/>
            <a:ext cx="3654623" cy="27409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834" y="3556248"/>
            <a:ext cx="4047350" cy="26965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Factors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599106"/>
              </p:ext>
            </p:extLst>
          </p:nvPr>
        </p:nvGraphicFramePr>
        <p:xfrm>
          <a:off x="1524000" y="1527005"/>
          <a:ext cx="6096000" cy="7416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Factor</a:t>
                      </a:r>
                      <a:endParaRPr lang="en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Commercial Driver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Public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Distracted Driving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20.01%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18.33%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62873" y="4693298"/>
            <a:ext cx="39375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ICBC Business Insights – Road Safety Report - 2015CMN0122-0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393040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Factors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108590"/>
              </p:ext>
            </p:extLst>
          </p:nvPr>
        </p:nvGraphicFramePr>
        <p:xfrm>
          <a:off x="1524000" y="1527005"/>
          <a:ext cx="6096000" cy="14833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Factor</a:t>
                      </a:r>
                      <a:endParaRPr lang="en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Commercial Driver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Public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Distracted Driving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20.01%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18.33%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Road Conditions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13.00%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9.82%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Speed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11.50%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8.12%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62873" y="4693298"/>
            <a:ext cx="39375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ICBC Business Insights – Road Safety Report - 2015CMN0122-0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88831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Factors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398515"/>
              </p:ext>
            </p:extLst>
          </p:nvPr>
        </p:nvGraphicFramePr>
        <p:xfrm>
          <a:off x="1524000" y="1527005"/>
          <a:ext cx="6096000" cy="18542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Factor</a:t>
                      </a:r>
                      <a:endParaRPr lang="en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Commercial Driver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Public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Distracted Driving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20.01%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18.33%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Road Conditions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13.00%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9.82%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Speed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11.50%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8.12%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Fail to Yield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6.07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6.27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62873" y="4693298"/>
            <a:ext cx="39375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ICBC Business Insights – Road Safety Report - 2015CMN0122-0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23389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Factors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351185"/>
              </p:ext>
            </p:extLst>
          </p:nvPr>
        </p:nvGraphicFramePr>
        <p:xfrm>
          <a:off x="1524000" y="1527005"/>
          <a:ext cx="6096000" cy="28651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Factor</a:t>
                      </a:r>
                      <a:endParaRPr lang="en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Commercial Driver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Public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Distracted Driving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20.01%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18.33%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Road Conditions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13.00%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9.82%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Speed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11.50%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8.12%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Fail to Yield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6.07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6.27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Driver Error/Confusion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6.54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6.24%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Following Too</a:t>
                      </a:r>
                      <a:r>
                        <a:rPr lang="en-US" baseline="0" dirty="0" smtClean="0"/>
                        <a:t> Close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6.49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4.27%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62873" y="4693298"/>
            <a:ext cx="39375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ICBC Business Insights – Road Safety Report - 2015CMN0122-0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148614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Factors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337092"/>
              </p:ext>
            </p:extLst>
          </p:nvPr>
        </p:nvGraphicFramePr>
        <p:xfrm>
          <a:off x="1524000" y="1527005"/>
          <a:ext cx="6096000" cy="28651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Factor</a:t>
                      </a:r>
                      <a:endParaRPr lang="en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Commercial Driver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Public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Distracted Driving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20.01%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18.33%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Road Conditions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13.00%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9.82%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Speed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11.50%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8.12%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Fail to Yield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6.07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6.27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Driver Error/Confusion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6.54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6.24%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Following Too</a:t>
                      </a:r>
                      <a:r>
                        <a:rPr lang="en-US" baseline="0" dirty="0" smtClean="0"/>
                        <a:t> Close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6.49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4.27%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62873" y="4693298"/>
            <a:ext cx="39375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ICBC Business Insights – Road Safety Report - 2015CMN0122-0</a:t>
            </a:r>
            <a:endParaRPr lang="en-CA" sz="1000" dirty="0"/>
          </a:p>
        </p:txBody>
      </p:sp>
      <p:sp>
        <p:nvSpPr>
          <p:cNvPr id="6" name="Oval 5"/>
          <p:cNvSpPr/>
          <p:nvPr/>
        </p:nvSpPr>
        <p:spPr>
          <a:xfrm>
            <a:off x="1082351" y="1707502"/>
            <a:ext cx="2500604" cy="141825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1234751" y="3903236"/>
            <a:ext cx="2500604" cy="605389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19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Factors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852514"/>
              </p:ext>
            </p:extLst>
          </p:nvPr>
        </p:nvGraphicFramePr>
        <p:xfrm>
          <a:off x="1222310" y="2248678"/>
          <a:ext cx="6671388" cy="14833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35694"/>
                <a:gridCol w="33356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Vehicle Factor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Percentage of Collisions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Tires Inadequate/Failure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Insecure Load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1.0%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Defective Brakes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0.9%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62873" y="4693298"/>
            <a:ext cx="39375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ICBC Business Insights – Road Safety Report - 2015CMN0122-0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2146081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79" y="2119725"/>
            <a:ext cx="4724400" cy="3095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Un-Safety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852" cy="4525963"/>
          </a:xfrm>
        </p:spPr>
        <p:txBody>
          <a:bodyPr/>
          <a:lstStyle/>
          <a:p>
            <a:r>
              <a:rPr lang="en-US" dirty="0" smtClean="0"/>
              <a:t>28.96% of your fleet will be involved in a crash</a:t>
            </a:r>
          </a:p>
          <a:p>
            <a:r>
              <a:rPr lang="en-US" dirty="0" smtClean="0"/>
              <a:t>3% will involve casualties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905755" y="5285446"/>
            <a:ext cx="41510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ICBC Road Safety Report 2015CMN0115 – Commercial Vehicle Stats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2779434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1038</TotalTime>
  <Words>480</Words>
  <Application>Microsoft Office PowerPoint</Application>
  <PresentationFormat>On-screen Show (4:3)</PresentationFormat>
  <Paragraphs>180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Zurich Black BT</vt:lpstr>
      <vt:lpstr>Zurich BT</vt:lpstr>
      <vt:lpstr>Zurich Condensed BT</vt:lpstr>
      <vt:lpstr>Office Theme</vt:lpstr>
      <vt:lpstr>Driver Safety</vt:lpstr>
      <vt:lpstr>What defines “Driver Safety”</vt:lpstr>
      <vt:lpstr>Crash Factors</vt:lpstr>
      <vt:lpstr>Crash Factors</vt:lpstr>
      <vt:lpstr>Crash Factors</vt:lpstr>
      <vt:lpstr>Crash Factors</vt:lpstr>
      <vt:lpstr>Crash Factors</vt:lpstr>
      <vt:lpstr>Mechanical Factors</vt:lpstr>
      <vt:lpstr>Cost of Un-Safety</vt:lpstr>
      <vt:lpstr>What defines “Driver Safety”</vt:lpstr>
      <vt:lpstr>Driver Safety</vt:lpstr>
      <vt:lpstr>Workplace Safety</vt:lpstr>
      <vt:lpstr>Cost of Un-Safety</vt:lpstr>
      <vt:lpstr>Human Factors</vt:lpstr>
      <vt:lpstr>Human Factors</vt:lpstr>
      <vt:lpstr>Human Factors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Driver Safety</dc:title>
  <dc:creator>Earl Galavan</dc:creator>
  <cp:lastModifiedBy>Lori Bryan</cp:lastModifiedBy>
  <cp:revision>40</cp:revision>
  <dcterms:created xsi:type="dcterms:W3CDTF">2015-01-26T18:24:45Z</dcterms:created>
  <dcterms:modified xsi:type="dcterms:W3CDTF">2015-01-29T20:42:01Z</dcterms:modified>
</cp:coreProperties>
</file>