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2">
  <p:sldMasterIdLst>
    <p:sldMasterId id="2147483672" r:id="rId1"/>
  </p:sldMasterIdLst>
  <p:notesMasterIdLst>
    <p:notesMasterId r:id="rId14"/>
  </p:notesMasterIdLst>
  <p:sldIdLst>
    <p:sldId id="392" r:id="rId2"/>
    <p:sldId id="405" r:id="rId3"/>
    <p:sldId id="404" r:id="rId4"/>
    <p:sldId id="397" r:id="rId5"/>
    <p:sldId id="399" r:id="rId6"/>
    <p:sldId id="398" r:id="rId7"/>
    <p:sldId id="401" r:id="rId8"/>
    <p:sldId id="400" r:id="rId9"/>
    <p:sldId id="403" r:id="rId10"/>
    <p:sldId id="402" r:id="rId11"/>
    <p:sldId id="406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60"/>
    <a:srgbClr val="81C634"/>
    <a:srgbClr val="FF3826"/>
    <a:srgbClr val="18044E"/>
    <a:srgbClr val="4144C5"/>
    <a:srgbClr val="2685C6"/>
    <a:srgbClr val="B93ED0"/>
    <a:srgbClr val="714CD0"/>
    <a:srgbClr val="246AC6"/>
    <a:srgbClr val="FF3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47" autoAdjust="0"/>
    <p:restoredTop sz="99792" autoAdjust="0"/>
  </p:normalViewPr>
  <p:slideViewPr>
    <p:cSldViewPr snapToGrid="0" snapToObjects="1">
      <p:cViewPr>
        <p:scale>
          <a:sx n="66" d="100"/>
          <a:sy n="66" d="100"/>
        </p:scale>
        <p:origin x="1531" y="5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3AC5F-8A9C-3F4C-B6B6-AF32D3436351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32511-28EB-5D4B-B7CE-82719F83B3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6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9C29-0C78-0049-B3E7-24549846FD38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F9B5-B557-DB41-98ED-B19FF0E63E36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2989-69BD-384D-970E-202F9BB65603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388A-1800-754D-8710-961D03490854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A73F-1566-1146-9CE1-D12E2D2E5ADC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A778-60E0-F448-B71A-6DDB18CD6D30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3A92-B35F-D541-9E5D-F5E7EE502972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2F99-024F-4E40-AF59-39A4DD93AC4F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CA3C-FB85-F54D-A328-D693F9F9D0DE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E7D8-7B95-1D45-851F-9F1BD772DCFE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B773406-B9A2-A649-AC99-D234D5352689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B549564-F8BF-0945-AECA-90F6759A79C1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877338B-F883-B343-88DC-F989C1EC3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68" y="0"/>
            <a:ext cx="2097954" cy="16896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336274"/>
            <a:ext cx="9144000" cy="641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4A7EB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/>
            <a:r>
              <a:rPr lang="en-US" sz="3200" b="1" dirty="0">
                <a:latin typeface="Garamond" charset="0"/>
                <a:ea typeface="Garamond" charset="0"/>
                <a:cs typeface="Garamond" charset="0"/>
              </a:rPr>
              <a:t>Understanding Industry Economics – Perspectives </a:t>
            </a:r>
          </a:p>
          <a:p>
            <a:r>
              <a:rPr lang="en-US" sz="3200" b="1" dirty="0">
                <a:latin typeface="Garamond" charset="0"/>
                <a:ea typeface="Garamond" charset="0"/>
                <a:cs typeface="Garamond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34270" y="1538023"/>
            <a:ext cx="3309730" cy="103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0000"/>
              </a:lnSpc>
            </a:pPr>
            <a:r>
              <a:rPr lang="en-US" sz="1400" b="1" dirty="0">
                <a:latin typeface="Garamond" charset="0"/>
                <a:ea typeface="Garamond" charset="0"/>
                <a:cs typeface="Garamond" charset="0"/>
              </a:rPr>
              <a:t>Serving our city, protecting our environment, creating safe jobs,</a:t>
            </a:r>
          </a:p>
          <a:p>
            <a:pPr lvl="1" algn="ctr">
              <a:lnSpc>
                <a:spcPct val="110000"/>
              </a:lnSpc>
            </a:pPr>
            <a:r>
              <a:rPr lang="en-US" sz="1400" b="1" dirty="0">
                <a:latin typeface="Garamond" charset="0"/>
                <a:ea typeface="Garamond" charset="0"/>
                <a:cs typeface="Garamond" charset="0"/>
              </a:rPr>
              <a:t>producing career paths to the middle class</a:t>
            </a:r>
          </a:p>
        </p:txBody>
      </p:sp>
    </p:spTree>
    <p:extLst>
      <p:ext uri="{BB962C8B-B14F-4D97-AF65-F5344CB8AC3E}">
        <p14:creationId xmlns:p14="http://schemas.microsoft.com/office/powerpoint/2010/main" val="126476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Disrupter 1i:</a:t>
            </a:r>
            <a:br>
              <a:rPr lang="en-US" dirty="0"/>
            </a:br>
            <a:r>
              <a:rPr lang="en-US" dirty="0"/>
              <a:t>FOOD FIGHTS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6496233" cy="33576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Intense Interest – NRDC, </a:t>
            </a:r>
            <a:r>
              <a:rPr lang="en-US" dirty="0" err="1"/>
              <a:t>ReFED</a:t>
            </a:r>
            <a:r>
              <a:rPr lang="en-US" dirty="0"/>
              <a:t>, National Zero Waste Commission, US EPA</a:t>
            </a:r>
          </a:p>
          <a:p>
            <a:r>
              <a:rPr lang="en-US" dirty="0"/>
              <a:t>Hierarchy more compelling – </a:t>
            </a:r>
            <a:r>
              <a:rPr lang="en-US" dirty="0" err="1"/>
              <a:t>LoveFood</a:t>
            </a:r>
            <a:r>
              <a:rPr lang="en-US" dirty="0"/>
              <a:t>/</a:t>
            </a:r>
            <a:r>
              <a:rPr lang="en-US" dirty="0" err="1"/>
              <a:t>HateWaste</a:t>
            </a:r>
            <a:endParaRPr lang="en-US" dirty="0"/>
          </a:p>
          <a:p>
            <a:r>
              <a:rPr lang="en-US" dirty="0"/>
              <a:t>Food waste reduction/recovery</a:t>
            </a:r>
          </a:p>
          <a:p>
            <a:r>
              <a:rPr lang="en-US" dirty="0"/>
              <a:t>Composting vs. animal feed vs.  AD</a:t>
            </a:r>
          </a:p>
          <a:p>
            <a:r>
              <a:rPr lang="en-US" dirty="0"/>
              <a:t>Entry of WRRFs/utilities</a:t>
            </a:r>
          </a:p>
          <a:p>
            <a:pPr lvl="1"/>
            <a:r>
              <a:rPr lang="en-US" dirty="0"/>
              <a:t>new business relationships</a:t>
            </a:r>
          </a:p>
          <a:p>
            <a:pPr lvl="1"/>
            <a:r>
              <a:rPr lang="en-US" dirty="0"/>
              <a:t>Comparative cost – liquid vs. solid</a:t>
            </a:r>
          </a:p>
          <a:p>
            <a:r>
              <a:rPr lang="en-US" dirty="0"/>
              <a:t>Bans with Plans – MassDEP economic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0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Evolving </a:t>
            </a:r>
            <a:r>
              <a:rPr lang="en-US" sz="2800" dirty="0" err="1"/>
              <a:t>Tonne</a:t>
            </a:r>
            <a:endParaRPr lang="en-US" sz="2800" dirty="0"/>
          </a:p>
          <a:p>
            <a:r>
              <a:rPr lang="en-US" sz="2800" dirty="0"/>
              <a:t>Zero Waste</a:t>
            </a:r>
          </a:p>
          <a:p>
            <a:r>
              <a:rPr lang="en-US" sz="2800" dirty="0"/>
              <a:t>Sustainable Materials Management</a:t>
            </a:r>
          </a:p>
          <a:p>
            <a:r>
              <a:rPr lang="en-US" sz="2800" dirty="0"/>
              <a:t>Circular Economy</a:t>
            </a:r>
          </a:p>
          <a:p>
            <a:r>
              <a:rPr lang="en-US" sz="2800" dirty="0"/>
              <a:t>Extended Producer Responsibility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0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8" r="48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10" y="4596192"/>
            <a:ext cx="2970390" cy="2261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73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Yorkers for Responsible waste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372811"/>
            <a:ext cx="5937755" cy="3367218"/>
          </a:xfrm>
        </p:spPr>
        <p:txBody>
          <a:bodyPr/>
          <a:lstStyle/>
          <a:p>
            <a:r>
              <a:rPr lang="en-US" dirty="0"/>
              <a:t>Kendall Christiansen, Executive Director</a:t>
            </a:r>
          </a:p>
          <a:p>
            <a:r>
              <a:rPr lang="en-US" dirty="0"/>
              <a:t>Former Manager, NYC Chapter – National Waste and Recycling Association</a:t>
            </a:r>
          </a:p>
          <a:p>
            <a:r>
              <a:rPr lang="en-US" dirty="0"/>
              <a:t>Principal, Gaia Strategies – senior consultant to InSinkErator (NYC, US, Canada)</a:t>
            </a:r>
          </a:p>
          <a:p>
            <a:r>
              <a:rPr lang="en-US" dirty="0"/>
              <a:t>Founding Asst. Director, NYC’s recycling system</a:t>
            </a:r>
          </a:p>
          <a:p>
            <a:r>
              <a:rPr lang="en-US" dirty="0"/>
              <a:t>Former Chair, NYC Citywide Recycling Advisory Board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78" y="5541729"/>
            <a:ext cx="3800288" cy="83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1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Anecdotes</a:t>
            </a:r>
            <a:br>
              <a:rPr lang="en-US" dirty="0"/>
            </a:br>
            <a:r>
              <a:rPr lang="en-US" dirty="0"/>
              <a:t>About Economic Disruption/Chaos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4" y="2638045"/>
            <a:ext cx="6386163" cy="3101983"/>
          </a:xfrm>
        </p:spPr>
        <p:txBody>
          <a:bodyPr>
            <a:normAutofit/>
          </a:bodyPr>
          <a:lstStyle/>
          <a:p>
            <a:r>
              <a:rPr lang="en-US" sz="2800" dirty="0"/>
              <a:t>NYC’s Commercial Waste Regulatory Scheme – and Proposals</a:t>
            </a:r>
          </a:p>
          <a:p>
            <a:r>
              <a:rPr lang="en-US" sz="2800" dirty="0"/>
              <a:t>LA’s new Districting/Franchising System</a:t>
            </a:r>
          </a:p>
          <a:p>
            <a:r>
              <a:rPr lang="en-US" sz="2800" dirty="0"/>
              <a:t>What Gets Measured…Changing Metrics</a:t>
            </a:r>
          </a:p>
          <a:p>
            <a:r>
              <a:rPr lang="en-US" sz="2800" dirty="0"/>
              <a:t>Food Fights </a:t>
            </a:r>
            <a:r>
              <a:rPr lang="en-US" sz="2800" dirty="0" err="1"/>
              <a:t>A’Coming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4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6242555" cy="3101983"/>
          </a:xfrm>
        </p:spPr>
        <p:txBody>
          <a:bodyPr/>
          <a:lstStyle/>
          <a:p>
            <a:r>
              <a:rPr lang="en-US" dirty="0"/>
              <a:t>Waste is local – historical; specialized knowledge; adaptation</a:t>
            </a:r>
          </a:p>
          <a:p>
            <a:r>
              <a:rPr lang="en-US" dirty="0"/>
              <a:t>Open market remains dominant system</a:t>
            </a:r>
          </a:p>
          <a:p>
            <a:r>
              <a:rPr lang="en-US" dirty="0"/>
              <a:t>Franchising Options – </a:t>
            </a:r>
          </a:p>
          <a:p>
            <a:pPr lvl="1"/>
            <a:r>
              <a:rPr lang="en-US" dirty="0"/>
              <a:t>Exclusive, non-exclusive, “utility”</a:t>
            </a:r>
          </a:p>
          <a:p>
            <a:pPr lvl="1"/>
            <a:r>
              <a:rPr lang="en-US" dirty="0"/>
              <a:t>Limited comparative analyses</a:t>
            </a:r>
          </a:p>
          <a:p>
            <a:r>
              <a:rPr lang="en-US" dirty="0"/>
              <a:t>Regional differences</a:t>
            </a:r>
          </a:p>
          <a:p>
            <a:pPr lvl="1"/>
            <a:r>
              <a:rPr lang="en-US" dirty="0"/>
              <a:t>West Coast models</a:t>
            </a:r>
          </a:p>
          <a:p>
            <a:pPr lvl="1"/>
            <a:r>
              <a:rPr lang="en-US" dirty="0"/>
              <a:t>Cost of disposal, access to markets,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4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Waste in NYC</a:t>
            </a:r>
            <a:br>
              <a:rPr lang="en-US" dirty="0"/>
            </a:br>
            <a:r>
              <a:rPr lang="en-US" dirty="0"/>
              <a:t>Key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6725155" cy="310198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4 million tons annually – 50% of MSW(not C&amp;D)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80 active companies - 20 largest collect from 81% of businesses; locally-owned; multi-generational)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Employment:  direct – 4,000+; diverse; unionized; well-paid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Collection cost:  $133/ton  (DSNY:  $307)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Disposal cost – 30% to 50% 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0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NYC Commercial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438815"/>
            <a:ext cx="5937755" cy="3880706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10000"/>
              </a:lnSpc>
            </a:pPr>
            <a:r>
              <a:rPr lang="en-US" sz="2400" dirty="0">
                <a:latin typeface="Corbel"/>
                <a:ea typeface="ＭＳ ゴシック"/>
                <a:cs typeface="Times New Roman"/>
              </a:rPr>
              <a:t>ICI minus multi-residential</a:t>
            </a:r>
          </a:p>
          <a:p>
            <a:pPr marL="285750" indent="-285750">
              <a:lnSpc>
                <a:spcPct val="110000"/>
              </a:lnSpc>
            </a:pPr>
            <a:r>
              <a:rPr lang="en-US" sz="2400" dirty="0">
                <a:latin typeface="Corbel"/>
                <a:ea typeface="ＭＳ ゴシック"/>
                <a:cs typeface="Times New Roman"/>
              </a:rPr>
              <a:t>Still “carters”; some still “ashes”</a:t>
            </a:r>
          </a:p>
          <a:p>
            <a:pPr marL="285750" indent="-285750">
              <a:lnSpc>
                <a:spcPct val="110000"/>
              </a:lnSpc>
            </a:pPr>
            <a:r>
              <a:rPr lang="en-US" sz="2400" dirty="0">
                <a:latin typeface="Corbel"/>
                <a:ea typeface="ＭＳ ゴシック"/>
                <a:cs typeface="Times New Roman"/>
              </a:rPr>
              <a:t>Well-regulated – reformed 1996</a:t>
            </a:r>
          </a:p>
          <a:p>
            <a:pPr marL="285750" indent="-285750">
              <a:lnSpc>
                <a:spcPct val="110000"/>
              </a:lnSpc>
            </a:pPr>
            <a:r>
              <a:rPr lang="en-US" sz="2400" dirty="0">
                <a:latin typeface="Corbel"/>
                <a:ea typeface="ＭＳ ゴシック"/>
                <a:cs typeface="Times New Roman"/>
              </a:rPr>
              <a:t>Competitive, efficient, economical</a:t>
            </a:r>
          </a:p>
          <a:p>
            <a:pPr marL="285750" indent="-285750">
              <a:lnSpc>
                <a:spcPct val="110000"/>
              </a:lnSpc>
            </a:pPr>
            <a:r>
              <a:rPr lang="en-US" sz="2400" dirty="0">
                <a:latin typeface="Corbel"/>
                <a:ea typeface="ＭＳ ゴシック"/>
                <a:cs typeface="Times New Roman"/>
              </a:rPr>
              <a:t>Two-year contracts</a:t>
            </a:r>
          </a:p>
          <a:p>
            <a:pPr marL="285750" indent="-285750">
              <a:lnSpc>
                <a:spcPct val="110000"/>
              </a:lnSpc>
            </a:pPr>
            <a:r>
              <a:rPr lang="en-US" sz="2400" dirty="0">
                <a:latin typeface="Corbel"/>
                <a:ea typeface="ＭＳ ゴシック"/>
                <a:cs typeface="Times New Roman"/>
              </a:rPr>
              <a:t>Rate caps – dry/wet </a:t>
            </a:r>
          </a:p>
          <a:p>
            <a:pPr marL="514350" lvl="1" indent="-285750">
              <a:lnSpc>
                <a:spcPct val="110000"/>
              </a:lnSpc>
            </a:pPr>
            <a:r>
              <a:rPr lang="en-US" sz="2000" dirty="0">
                <a:latin typeface="Corbel"/>
                <a:ea typeface="ＭＳ ゴシック"/>
                <a:cs typeface="Times New Roman"/>
              </a:rPr>
              <a:t>$18.87 per CY loose (volume)</a:t>
            </a:r>
          </a:p>
          <a:p>
            <a:pPr marL="514350" lvl="1" indent="-285750">
              <a:lnSpc>
                <a:spcPct val="110000"/>
              </a:lnSpc>
            </a:pPr>
            <a:r>
              <a:rPr lang="en-US" sz="2200" dirty="0">
                <a:latin typeface="Corbel"/>
                <a:ea typeface="ＭＳ ゴシック"/>
                <a:cs typeface="Times New Roman"/>
              </a:rPr>
              <a:t>$12.38 per 100 lbs. (weight)</a:t>
            </a:r>
          </a:p>
          <a:p>
            <a:pPr marL="285750" indent="-285750">
              <a:lnSpc>
                <a:spcPct val="110000"/>
              </a:lnSpc>
            </a:pPr>
            <a:r>
              <a:rPr lang="en-US" sz="2400" dirty="0">
                <a:latin typeface="Corbel"/>
                <a:ea typeface="ＭＳ ゴシック"/>
                <a:cs typeface="Times New Roman"/>
              </a:rPr>
              <a:t>Not vertical – no disposal capacity</a:t>
            </a:r>
          </a:p>
          <a:p>
            <a:pPr marL="285750" indent="-285750">
              <a:lnSpc>
                <a:spcPct val="110000"/>
              </a:lnSpc>
            </a:pPr>
            <a:r>
              <a:rPr lang="en-US" sz="2400" dirty="0">
                <a:latin typeface="Corbel"/>
                <a:ea typeface="ＭＳ ゴシック"/>
                <a:cs typeface="Times New Roman"/>
              </a:rPr>
              <a:t>Expanded recycling + targeted organics = capacity</a:t>
            </a:r>
          </a:p>
          <a:p>
            <a:pPr marL="285750" indent="-285750">
              <a:lnSpc>
                <a:spcPct val="110000"/>
              </a:lnSpc>
            </a:pPr>
            <a:endParaRPr lang="en-US" sz="2400" dirty="0">
              <a:latin typeface="Corbel"/>
              <a:ea typeface="ＭＳ ゴシック"/>
              <a:cs typeface="Times New Roman"/>
            </a:endParaRPr>
          </a:p>
          <a:p>
            <a:pPr marL="285750" indent="-285750">
              <a:lnSpc>
                <a:spcPct val="110000"/>
              </a:lnSpc>
            </a:pPr>
            <a:endParaRPr lang="en-US" dirty="0">
              <a:latin typeface="Corbel"/>
              <a:ea typeface="ＭＳ ゴシック"/>
              <a:cs typeface="Times New Roman"/>
            </a:endParaRPr>
          </a:p>
          <a:p>
            <a:pPr marL="285750" indent="-285750">
              <a:lnSpc>
                <a:spcPct val="110000"/>
              </a:lnSpc>
            </a:pPr>
            <a:endParaRPr lang="en-US" dirty="0">
              <a:latin typeface="Corbel"/>
              <a:ea typeface="ＭＳ ゴシック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710" y="2438814"/>
            <a:ext cx="1398922" cy="16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Franchising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Frozen industry for six+ years</a:t>
            </a:r>
          </a:p>
          <a:p>
            <a:r>
              <a:rPr lang="en-US" dirty="0"/>
              <a:t>Cost/rate increases – including “franchise fees”</a:t>
            </a:r>
          </a:p>
          <a:p>
            <a:r>
              <a:rPr lang="en-US" dirty="0"/>
              <a:t>Loss of choice, customization/leverage</a:t>
            </a:r>
          </a:p>
          <a:p>
            <a:r>
              <a:rPr lang="en-US" dirty="0"/>
              <a:t>Loss of companies (40-50) + direct/indirect jobs</a:t>
            </a:r>
          </a:p>
          <a:p>
            <a:r>
              <a:rPr lang="en-US" dirty="0"/>
              <a:t>Shift from B-to-B to Business-to-City</a:t>
            </a:r>
          </a:p>
          <a:p>
            <a:r>
              <a:rPr lang="en-US" dirty="0"/>
              <a:t>Franchise fees?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49" y="5040600"/>
            <a:ext cx="4823101" cy="16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2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LA’s Districting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Six-year process (five-year notice)</a:t>
            </a:r>
          </a:p>
          <a:p>
            <a:r>
              <a:rPr lang="en-US" dirty="0"/>
              <a:t>Exclusive vs. Non-exclusive</a:t>
            </a:r>
          </a:p>
          <a:p>
            <a:r>
              <a:rPr lang="en-US" dirty="0"/>
              <a:t>144 companies (15 = 99%) reduced to 7</a:t>
            </a:r>
          </a:p>
          <a:p>
            <a:r>
              <a:rPr lang="en-US" dirty="0"/>
              <a:t>11 districts (3-4 small)</a:t>
            </a:r>
          </a:p>
          <a:p>
            <a:r>
              <a:rPr lang="en-US" dirty="0"/>
              <a:t>Contract term:  10 </a:t>
            </a:r>
            <a:r>
              <a:rPr lang="en-US" dirty="0" err="1"/>
              <a:t>yrs</a:t>
            </a:r>
            <a:r>
              <a:rPr lang="en-US" dirty="0"/>
              <a:t> + 5+5</a:t>
            </a:r>
          </a:p>
          <a:p>
            <a:r>
              <a:rPr lang="en-US" dirty="0"/>
              <a:t>Franchise fee – 15%;  &lt; 100 staff</a:t>
            </a:r>
          </a:p>
          <a:p>
            <a:r>
              <a:rPr lang="en-US" dirty="0"/>
              <a:t>Trigger $200M investment in plant, equipment, CNG trucks</a:t>
            </a:r>
          </a:p>
          <a:p>
            <a:r>
              <a:rPr lang="en-US" dirty="0"/>
              <a:t>90% diversion goal</a:t>
            </a:r>
          </a:p>
          <a:p>
            <a:r>
              <a:rPr lang="en-US" dirty="0"/>
              <a:t>Price increases 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6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25" y="964692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 err="1"/>
              <a:t>DISrupter</a:t>
            </a:r>
            <a:r>
              <a:rPr lang="en-US" dirty="0"/>
              <a:t> I:</a:t>
            </a:r>
            <a:br>
              <a:rPr lang="en-US" dirty="0"/>
            </a:br>
            <a:r>
              <a:rPr lang="en-US" dirty="0"/>
              <a:t>What gets measured…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Recycling vs. Diversion Rates</a:t>
            </a:r>
          </a:p>
          <a:p>
            <a:pPr lvl="1"/>
            <a:r>
              <a:rPr lang="en-US" sz="2600" dirty="0"/>
              <a:t>Volatile Markets</a:t>
            </a:r>
          </a:p>
          <a:p>
            <a:r>
              <a:rPr lang="en-US" sz="2800" dirty="0"/>
              <a:t>GHG Emission reductions</a:t>
            </a:r>
          </a:p>
          <a:p>
            <a:pPr lvl="1"/>
            <a:r>
              <a:rPr lang="en-US" sz="2600" dirty="0"/>
              <a:t>WM’s “Spectrum” - cost per ton of GHG emissions</a:t>
            </a:r>
          </a:p>
          <a:p>
            <a:r>
              <a:rPr lang="en-US" sz="2800" dirty="0"/>
              <a:t>Agency vs.  Utility vs.  Authority</a:t>
            </a:r>
          </a:p>
          <a:p>
            <a:r>
              <a:rPr lang="en-US" sz="2800" dirty="0"/>
              <a:t>ICI vs. Residential Split</a:t>
            </a:r>
          </a:p>
          <a:p>
            <a:r>
              <a:rPr lang="en-US" sz="2800" dirty="0"/>
              <a:t>PAYT/SAYT (Pay/Save As You Throw)</a:t>
            </a:r>
          </a:p>
          <a:p>
            <a:r>
              <a:rPr lang="en-US" sz="2800" dirty="0"/>
              <a:t>On-Demand 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338B-F883-B343-88DC-F989C1EC3DA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8891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14789</TotalTime>
  <Words>518</Words>
  <Application>Microsoft Office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ゴシック</vt:lpstr>
      <vt:lpstr>Arial</vt:lpstr>
      <vt:lpstr>Calibri</vt:lpstr>
      <vt:lpstr>Corbel</vt:lpstr>
      <vt:lpstr>Garamond</vt:lpstr>
      <vt:lpstr>Gill Sans MT</vt:lpstr>
      <vt:lpstr>Times New Roman</vt:lpstr>
      <vt:lpstr>Parcel</vt:lpstr>
      <vt:lpstr>PowerPoint Presentation</vt:lpstr>
      <vt:lpstr>New Yorkers for Responsible waste management</vt:lpstr>
      <vt:lpstr>Four Anecdotes About Economic Disruption/Chaos</vt:lpstr>
      <vt:lpstr>National Perspective</vt:lpstr>
      <vt:lpstr>Commercial Waste in NYC Key Metrics</vt:lpstr>
      <vt:lpstr>NYC Commercial System</vt:lpstr>
      <vt:lpstr>Franchising Impacts</vt:lpstr>
      <vt:lpstr>LA’s Districting Initiative</vt:lpstr>
      <vt:lpstr>DISrupter I: What gets measured…</vt:lpstr>
      <vt:lpstr>Disrupter 1i: FOOD FIGHTS</vt:lpstr>
      <vt:lpstr>Emerging Concepts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Ilyssa Meyer</dc:creator>
  <cp:lastModifiedBy>Kendall Christiansen</cp:lastModifiedBy>
  <cp:revision>377</cp:revision>
  <cp:lastPrinted>2017-01-05T20:52:16Z</cp:lastPrinted>
  <dcterms:created xsi:type="dcterms:W3CDTF">2014-10-27T20:54:13Z</dcterms:created>
  <dcterms:modified xsi:type="dcterms:W3CDTF">2017-01-19T18:00:30Z</dcterms:modified>
</cp:coreProperties>
</file>