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318" r:id="rId4"/>
    <p:sldId id="319" r:id="rId5"/>
    <p:sldId id="276" r:id="rId6"/>
    <p:sldId id="266" r:id="rId7"/>
    <p:sldId id="271" r:id="rId8"/>
    <p:sldId id="291" r:id="rId9"/>
    <p:sldId id="294" r:id="rId10"/>
    <p:sldId id="265" r:id="rId11"/>
  </p:sldIdLst>
  <p:sldSz cx="9144000" cy="6858000" type="screen4x3"/>
  <p:notesSz cx="6985000" cy="92837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09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18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279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37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5466" algn="l" defTabSz="914186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2558" algn="l" defTabSz="914186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199652" algn="l" defTabSz="914186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6744" algn="l" defTabSz="914186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eer Rashid" initials="SR" lastIdx="4" clrIdx="0"/>
  <p:cmAuthor id="1" name="Paul McMenemy" initials="P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470"/>
    <a:srgbClr val="35136E"/>
    <a:srgbClr val="4F2170"/>
    <a:srgbClr val="460066"/>
    <a:srgbClr val="402A84"/>
    <a:srgbClr val="2D6968"/>
    <a:srgbClr val="402A8E"/>
    <a:srgbClr val="4C4C4C"/>
    <a:srgbClr val="367264"/>
    <a:srgbClr val="407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5" autoAdjust="0"/>
    <p:restoredTop sz="78395" autoAdjust="0"/>
  </p:normalViewPr>
  <p:slideViewPr>
    <p:cSldViewPr>
      <p:cViewPr>
        <p:scale>
          <a:sx n="60" d="100"/>
          <a:sy n="60" d="100"/>
        </p:scale>
        <p:origin x="-323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068" y="-9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348" y="0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>
              <a:defRPr sz="1200"/>
            </a:lvl1pPr>
          </a:lstStyle>
          <a:p>
            <a:fld id="{233098A5-D781-514F-81E8-A3D78EC7901C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95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348" y="8818595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>
              <a:defRPr sz="1200"/>
            </a:lvl1pPr>
          </a:lstStyle>
          <a:p>
            <a:fld id="{D5526C20-1A06-C84A-9936-11DCBEFC8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7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>
              <a:defRPr sz="13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>
              <a:defRPr sz="1300">
                <a:ea typeface="ＭＳ Ｐゴシック" pitchFamily="-80" charset="-128"/>
              </a:defRPr>
            </a:lvl1pPr>
          </a:lstStyle>
          <a:p>
            <a:pPr>
              <a:defRPr/>
            </a:pPr>
            <a:fld id="{0E2CE549-668B-4337-8920-82E89EC40767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>
              <a:defRPr sz="13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>
              <a:defRPr sz="1300">
                <a:ea typeface="ＭＳ Ｐゴシック" pitchFamily="-80" charset="-128"/>
              </a:defRPr>
            </a:lvl1pPr>
          </a:lstStyle>
          <a:p>
            <a:pPr>
              <a:defRPr/>
            </a:pPr>
            <a:fld id="{48A311C6-FDCE-4A93-9B46-F061F26FC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311C6-FDCE-4A93-9B46-F061F26FC4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3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311C6-FDCE-4A93-9B46-F061F26FC4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 smtClean="0">
              <a:latin typeface="Calibri" charset="0"/>
              <a:ea typeface="Malgun 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83-934C-2047-9F17-0F6AD87C30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3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83-934C-2047-9F17-0F6AD87C30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3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311C6-FDCE-4A93-9B46-F061F26FC4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2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311C6-FDCE-4A93-9B46-F061F26FC4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1pPr>
            <a:lvl2pPr marL="741169" indent="-285064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2pPr>
            <a:lvl3pPr marL="1140260" indent="-228052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3pPr>
            <a:lvl4pPr marL="1596363" indent="-228052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4pPr>
            <a:lvl5pPr marL="2052468" indent="-228052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5pPr>
            <a:lvl6pPr marL="2508571" indent="-228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6pPr>
            <a:lvl7pPr marL="2964675" indent="-228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7pPr>
            <a:lvl8pPr marL="3420779" indent="-228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8pPr>
            <a:lvl9pPr marL="3876882" indent="-228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24194AA-E8B4-2343-A478-F596426E5AB2}" type="slidenum">
              <a:rPr lang="en-US" sz="1300"/>
              <a:pPr eaLnBrk="1" hangingPunct="1"/>
              <a:t>6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311C6-FDCE-4A93-9B46-F061F26FC4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94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79378">
              <a:defRPr/>
            </a:pPr>
            <a:endParaRPr lang="en-US" baseline="0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1pPr>
            <a:lvl2pPr marL="741169" indent="-285064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2pPr>
            <a:lvl3pPr marL="1140260" indent="-228052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3pPr>
            <a:lvl4pPr marL="1596363" indent="-228052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4pPr>
            <a:lvl5pPr marL="2052468" indent="-228052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5pPr>
            <a:lvl6pPr marL="2508571" indent="-228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6pPr>
            <a:lvl7pPr marL="2964675" indent="-228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7pPr>
            <a:lvl8pPr marL="3420779" indent="-228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8pPr>
            <a:lvl9pPr marL="3876882" indent="-228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24194AA-E8B4-2343-A478-F596426E5AB2}" type="slidenum">
              <a:rPr lang="en-US" sz="1300"/>
              <a:pPr eaLnBrk="1" hangingPunct="1"/>
              <a:t>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311C6-FDCE-4A93-9B46-F061F26FC4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9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446"/>
          <a:stretch/>
        </p:blipFill>
        <p:spPr>
          <a:xfrm>
            <a:off x="0" y="0"/>
            <a:ext cx="9138914" cy="68465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91000"/>
            <a:ext cx="6248400" cy="10699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600"/>
              </a:lnSpc>
              <a:defRPr sz="4000" b="1" cap="none" spc="0" baseline="0">
                <a:ln>
                  <a:noFill/>
                </a:ln>
                <a:solidFill>
                  <a:srgbClr val="3C1470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Sample two-line title </a:t>
            </a:r>
            <a:br>
              <a:rPr lang="en-US" dirty="0" smtClean="0"/>
            </a:br>
            <a:r>
              <a:rPr lang="en-US" dirty="0" smtClean="0"/>
              <a:t>Harvest Power Title Slide </a:t>
            </a:r>
            <a:endParaRPr lang="en-US" dirty="0"/>
          </a:p>
        </p:txBody>
      </p:sp>
      <p:pic>
        <p:nvPicPr>
          <p:cNvPr id="9" name="Picture 8" descr="Harvest_POW_l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3022635"/>
            <a:ext cx="2362199" cy="9397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4191000" y="5562600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5562600"/>
            <a:ext cx="3276600" cy="8382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456985" indent="0">
              <a:buNone/>
              <a:defRPr sz="1400"/>
            </a:lvl2pPr>
            <a:lvl3pPr marL="913974" indent="0">
              <a:buNone/>
              <a:defRPr sz="1400"/>
            </a:lvl3pPr>
            <a:lvl4pPr marL="1370959" indent="0">
              <a:buNone/>
              <a:defRPr sz="1400"/>
            </a:lvl4pPr>
            <a:lvl5pPr marL="1827946" indent="0">
              <a:buNone/>
              <a:defRPr sz="1400"/>
            </a:lvl5pPr>
          </a:lstStyle>
          <a:p>
            <a:pPr lvl="0"/>
            <a:r>
              <a:rPr lang="en-US" dirty="0" smtClean="0"/>
              <a:t>Add your name, Title, Company on separate lines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562600"/>
            <a:ext cx="3276600" cy="8382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/>
              <a:buNone/>
              <a:defRPr sz="1400"/>
            </a:lvl1pPr>
            <a:lvl2pPr marL="456985" indent="0">
              <a:buFont typeface="Arial"/>
              <a:buNone/>
              <a:defRPr sz="1400"/>
            </a:lvl2pPr>
            <a:lvl3pPr marL="913974" indent="0">
              <a:buFont typeface="Arial"/>
              <a:buNone/>
              <a:defRPr sz="1400"/>
            </a:lvl3pPr>
            <a:lvl4pPr marL="1370959" indent="0">
              <a:buFont typeface="Arial"/>
              <a:buNone/>
              <a:defRPr sz="1400"/>
            </a:lvl4pPr>
            <a:lvl5pPr marL="1827946" indent="0">
              <a:buFont typeface="Arial"/>
              <a:buNone/>
              <a:defRPr sz="1400"/>
            </a:lvl5pPr>
          </a:lstStyle>
          <a:p>
            <a:pPr lvl="0"/>
            <a:r>
              <a:rPr lang="en-US" dirty="0" smtClean="0"/>
              <a:t>Add Event Title + Date on separate 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A46AF-9BED-A24E-9184-17740F97F6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A46AF-9BED-A24E-9184-17740F97F6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6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A46AF-9BED-A24E-9184-17740F97F6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9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2461F-0408-4253-9BC8-CB7D603E2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>
            <a:lvl2pPr marL="458788" indent="-231775">
              <a:defRPr/>
            </a:lvl2pPr>
            <a:lvl3pPr marL="681038" indent="-227013">
              <a:defRPr/>
            </a:lvl3pPr>
            <a:lvl4pPr marL="914400" indent="-227013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4C4C4C"/>
                </a:solidFill>
                <a:latin typeface="Calibri" pitchFamily="34" charset="0"/>
                <a:ea typeface="Malgun Gothic" pitchFamily="34" charset="-127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C4C4C"/>
                </a:solidFill>
                <a:latin typeface="Calibri" pitchFamily="34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fld id="{E7F48455-DF1C-4067-A2C5-4C48112014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000"/>
            </a:lvl1pPr>
            <a:lvl2pPr marL="458788" indent="-231775">
              <a:defRPr sz="1800"/>
            </a:lvl2pPr>
            <a:lvl3pPr marL="681038" indent="-227013">
              <a:defRPr sz="1600"/>
            </a:lvl3pPr>
            <a:lvl4pPr marL="914400" indent="-227013"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000"/>
            </a:lvl1pPr>
            <a:lvl2pPr marL="458788" indent="-231775">
              <a:defRPr sz="1800"/>
            </a:lvl2pPr>
            <a:lvl3pPr marL="681038" indent="-227013">
              <a:defRPr sz="1600"/>
            </a:lvl3pPr>
            <a:lvl4pPr marL="914400" indent="-227013"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7A268-BAF2-44E3-968D-CD146E43E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71601"/>
            <a:ext cx="4040188" cy="457200"/>
          </a:xfrm>
        </p:spPr>
        <p:txBody>
          <a:bodyPr anchor="b"/>
          <a:lstStyle>
            <a:lvl1pPr marL="0" indent="0" algn="l">
              <a:buNone/>
              <a:defRPr sz="22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981206"/>
            <a:ext cx="4040188" cy="4343394"/>
          </a:xfrm>
        </p:spPr>
        <p:txBody>
          <a:bodyPr/>
          <a:lstStyle>
            <a:lvl1pPr>
              <a:defRPr sz="2000"/>
            </a:lvl1pPr>
            <a:lvl2pPr marL="458788" indent="-231775">
              <a:defRPr sz="1800"/>
            </a:lvl2pPr>
            <a:lvl3pPr marL="681038" indent="-227013">
              <a:defRPr sz="1600"/>
            </a:lvl3pPr>
            <a:lvl4pPr marL="914400" indent="-22701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371601"/>
            <a:ext cx="4041775" cy="457200"/>
          </a:xfrm>
        </p:spPr>
        <p:txBody>
          <a:bodyPr anchor="b"/>
          <a:lstStyle>
            <a:lvl1pPr marL="0" indent="0" algn="l">
              <a:buNone/>
              <a:defRPr sz="22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981206"/>
            <a:ext cx="4041775" cy="4343394"/>
          </a:xfrm>
        </p:spPr>
        <p:txBody>
          <a:bodyPr/>
          <a:lstStyle>
            <a:lvl1pPr>
              <a:defRPr sz="2000"/>
            </a:lvl1pPr>
            <a:lvl2pPr marL="458788" indent="-231775">
              <a:defRPr sz="1800"/>
            </a:lvl2pPr>
            <a:lvl3pPr marL="681038" indent="-227013">
              <a:defRPr sz="1600"/>
            </a:lvl3pPr>
            <a:lvl4pPr marL="914400" indent="-22701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48424-1CA5-46C1-9990-D7381CAB0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D5AAE-FEDB-4939-B022-6926FDB23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8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447800"/>
            <a:ext cx="5486400" cy="44196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A01A3-83D8-447A-A0FC-3C3D94689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5943602"/>
            <a:ext cx="5486400" cy="338554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Caption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F48455-DF1C-4067-A2C5-4C48112014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57200" y="1447800"/>
            <a:ext cx="39624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3962400"/>
            <a:ext cx="39624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724400" y="1447800"/>
            <a:ext cx="39624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724400" y="3962400"/>
            <a:ext cx="39624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35052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Caption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724400" y="35052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Caption</a:t>
            </a:r>
            <a:endParaRPr lang="en-US" sz="1600" dirty="0"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60198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Caption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24400" y="60198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Caption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4" y="832576"/>
            <a:ext cx="7836662" cy="470646"/>
          </a:xfrm>
          <a:prstGeom prst="rect">
            <a:avLst/>
          </a:prstGeom>
        </p:spPr>
        <p:txBody>
          <a:bodyPr lIns="82003" tIns="41000" rIns="82003" bIns="41000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059B9-B3E5-4399-8A5E-464373ABE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4C4C4C"/>
                </a:solidFill>
                <a:latin typeface="Calibri" pitchFamily="34" charset="0"/>
                <a:ea typeface="Malgun Gothic" pitchFamily="34" charset="-127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C4C4C"/>
                </a:solidFill>
                <a:latin typeface="Calibri" pitchFamily="34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fld id="{E7F48455-DF1C-4067-A2C5-4C48112014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8" descr="PPT_V2benner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5532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ARVEST Office preferred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101782"/>
            <a:ext cx="2209799" cy="741917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5" r:id="rId6"/>
    <p:sldLayoutId id="2147483692" r:id="rId7"/>
    <p:sldLayoutId id="2147483693" r:id="rId8"/>
    <p:sldLayoutId id="2147483694" r:id="rId9"/>
    <p:sldLayoutId id="2147483696" r:id="rId10"/>
    <p:sldLayoutId id="2147483697" r:id="rId11"/>
    <p:sldLayoutId id="214748370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5pPr>
      <a:lvl6pPr marL="4569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6pPr>
      <a:lvl7pPr marL="913972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7pPr>
      <a:lvl8pPr marL="1370959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8pPr>
      <a:lvl9pPr marL="1827945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9pPr>
    </p:titleStyle>
    <p:bodyStyle>
      <a:lvl1pPr marL="230080" indent="-230080" algn="l" rtl="0" eaLnBrk="0" fontAlgn="base" hangingPunct="0">
        <a:spcBef>
          <a:spcPct val="10000"/>
        </a:spcBef>
        <a:spcAft>
          <a:spcPct val="0"/>
        </a:spcAft>
        <a:buClr>
          <a:srgbClr val="407B84"/>
        </a:buClr>
        <a:buChar char="•"/>
        <a:defRPr sz="2000">
          <a:solidFill>
            <a:schemeClr val="tx1"/>
          </a:solidFill>
          <a:latin typeface="Calibri" pitchFamily="34" charset="0"/>
          <a:ea typeface="Malgun Gothic" pitchFamily="34" charset="-127"/>
          <a:cs typeface="+mn-cs"/>
        </a:defRPr>
      </a:lvl1pPr>
      <a:lvl2pPr marL="690240" indent="-233255" algn="l" rtl="0" eaLnBrk="0" fontAlgn="base" hangingPunct="0">
        <a:spcBef>
          <a:spcPct val="10000"/>
        </a:spcBef>
        <a:spcAft>
          <a:spcPct val="0"/>
        </a:spcAft>
        <a:buClr>
          <a:srgbClr val="407B84"/>
        </a:buClr>
        <a:buFont typeface="Calibri" pitchFamily="34" charset="0"/>
        <a:buChar char="−"/>
        <a:defRPr sz="1800">
          <a:solidFill>
            <a:schemeClr val="tx1"/>
          </a:solidFill>
          <a:latin typeface="Calibri" pitchFamily="34" charset="0"/>
          <a:ea typeface="Malgun Gothic" pitchFamily="34" charset="-127"/>
        </a:defRPr>
      </a:lvl2pPr>
      <a:lvl3pPr marL="1142466" indent="-228492" algn="l" rtl="0" eaLnBrk="0" fontAlgn="base" hangingPunct="0">
        <a:spcBef>
          <a:spcPct val="10000"/>
        </a:spcBef>
        <a:spcAft>
          <a:spcPct val="0"/>
        </a:spcAft>
        <a:buClr>
          <a:srgbClr val="407B84"/>
        </a:buClr>
        <a:buChar char="•"/>
        <a:defRPr sz="1600">
          <a:solidFill>
            <a:schemeClr val="tx1"/>
          </a:solidFill>
          <a:latin typeface="Calibri" pitchFamily="34" charset="0"/>
          <a:ea typeface="Malgun Gothic" pitchFamily="34" charset="-127"/>
        </a:defRPr>
      </a:lvl3pPr>
      <a:lvl4pPr marL="1599451" indent="-228492" algn="l" rtl="0" eaLnBrk="0" fontAlgn="base" hangingPunct="0">
        <a:spcBef>
          <a:spcPct val="20000"/>
        </a:spcBef>
        <a:spcAft>
          <a:spcPct val="0"/>
        </a:spcAft>
        <a:buClr>
          <a:srgbClr val="2D6968"/>
        </a:buClr>
        <a:buFont typeface="Calibri" pitchFamily="34" charset="0"/>
        <a:buChar char="−"/>
        <a:defRPr sz="1400">
          <a:solidFill>
            <a:schemeClr val="tx1"/>
          </a:solidFill>
          <a:latin typeface="Calibri" pitchFamily="34" charset="0"/>
          <a:ea typeface="Malgun Gothic" pitchFamily="34" charset="-127"/>
        </a:defRPr>
      </a:lvl4pPr>
      <a:lvl5pPr marL="2056438" indent="-228492" algn="l" rtl="0" eaLnBrk="0" fontAlgn="base" hangingPunct="0">
        <a:spcBef>
          <a:spcPct val="20000"/>
        </a:spcBef>
        <a:spcAft>
          <a:spcPct val="0"/>
        </a:spcAft>
        <a:buChar char="»"/>
        <a:defRPr sz="2000" baseline="0">
          <a:solidFill>
            <a:schemeClr val="tx1"/>
          </a:solidFill>
          <a:latin typeface="Calibri" pitchFamily="34" charset="0"/>
          <a:ea typeface="Malgun Gothic" pitchFamily="34" charset="-127"/>
        </a:defRPr>
      </a:lvl5pPr>
      <a:lvl6pPr marL="2513424" indent="-22849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411" indent="-22849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7396" indent="-22849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4382" indent="-22849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9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4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Circular Economy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/>
        <p:txBody>
          <a:bodyPr tIns="0"/>
          <a:lstStyle/>
          <a:p>
            <a:pPr>
              <a:spcAft>
                <a:spcPts val="0"/>
              </a:spcAft>
            </a:pPr>
            <a:r>
              <a:rPr lang="en-US" b="1" dirty="0" smtClean="0"/>
              <a:t>Jocelyn Doucette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Regional Business Manager – Organics West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jdoucette@harvestpower.com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604-220-7734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 smtClean="0"/>
              <a:t>WMABC Conference</a:t>
            </a:r>
          </a:p>
          <a:p>
            <a:r>
              <a:rPr lang="en-US" i="1" dirty="0" smtClean="0"/>
              <a:t>January 29, 2015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Stock_000012869929_XXX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0"/>
            <a:ext cx="9144000" cy="3003130"/>
          </a:xfrm>
          <a:prstGeom prst="rect">
            <a:avLst/>
          </a:prstGeom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914400" y="1600200"/>
            <a:ext cx="3810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it-IT" sz="1800" b="1" dirty="0" smtClean="0">
                <a:latin typeface="Calibri" charset="0"/>
                <a:cs typeface="Calibri" charset="0"/>
              </a:rPr>
              <a:t>Jocelyn Doucette</a:t>
            </a:r>
          </a:p>
          <a:p>
            <a:pPr eaLnBrk="1" hangingPunct="1"/>
            <a:r>
              <a:rPr lang="it-IT" sz="1600" dirty="0" smtClean="0">
                <a:latin typeface="Calibri" charset="0"/>
                <a:cs typeface="Calibri" charset="0"/>
              </a:rPr>
              <a:t>604-220-7734</a:t>
            </a:r>
            <a:endParaRPr lang="it-IT" sz="1600" dirty="0">
              <a:latin typeface="Calibri" charset="0"/>
              <a:cs typeface="Calibri" charset="0"/>
            </a:endParaRPr>
          </a:p>
          <a:p>
            <a:pPr eaLnBrk="1" hangingPunct="1"/>
            <a:r>
              <a:rPr lang="it-IT" sz="1600" dirty="0" smtClean="0">
                <a:latin typeface="Calibri" charset="0"/>
                <a:cs typeface="Calibri" charset="0"/>
              </a:rPr>
              <a:t>jdoucette@harvestpower.com </a:t>
            </a:r>
            <a:r>
              <a:rPr lang="en-US" sz="1600" dirty="0" smtClean="0">
                <a:latin typeface="Calibri" charset="0"/>
                <a:cs typeface="Calibri" charset="0"/>
              </a:rPr>
              <a:t> </a:t>
            </a:r>
            <a:endParaRPr lang="en-US" sz="1600" dirty="0">
              <a:latin typeface="Calibri" charset="0"/>
              <a:cs typeface="Calibri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914400" y="2743200"/>
            <a:ext cx="3962400" cy="2026067"/>
            <a:chOff x="914400" y="3962400"/>
            <a:chExt cx="3962400" cy="2026067"/>
          </a:xfrm>
        </p:grpSpPr>
        <p:pic>
          <p:nvPicPr>
            <p:cNvPr id="6" name="Picture 3" descr="facebook_16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19271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twitter_16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73551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youtube_16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64991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447800" y="4766846"/>
              <a:ext cx="342900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j-lt"/>
                  <a:ea typeface="ＭＳ Ｐゴシック" charset="0"/>
                  <a:cs typeface="ＭＳ Ｐゴシック" charset="0"/>
                </a:rPr>
                <a:t>Follow us @</a:t>
              </a:r>
              <a:r>
                <a:rPr lang="en-US" sz="1600" dirty="0" err="1">
                  <a:latin typeface="+mj-lt"/>
                  <a:ea typeface="ＭＳ Ｐゴシック" charset="0"/>
                  <a:cs typeface="ＭＳ Ｐゴシック" charset="0"/>
                </a:rPr>
                <a:t>harvestpower</a:t>
              </a:r>
              <a:endParaRPr lang="en-US" sz="1600" dirty="0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7800" y="5192713"/>
              <a:ext cx="342900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j-lt"/>
                  <a:ea typeface="ＭＳ Ｐゴシック" charset="0"/>
                  <a:cs typeface="ＭＳ Ｐゴシック" charset="0"/>
                </a:rPr>
                <a:t>Like us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5649913"/>
              <a:ext cx="342900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j-lt"/>
                  <a:ea typeface="ＭＳ Ｐゴシック" charset="0"/>
                  <a:cs typeface="ＭＳ Ｐゴシック" charset="0"/>
                </a:rPr>
                <a:t>Watch our station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0" y="4267200"/>
              <a:ext cx="2210477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latin typeface="+mj-lt"/>
                  <a:ea typeface="ＭＳ Ｐゴシック" charset="0"/>
                  <a:cs typeface="ＭＳ Ｐゴシック" charset="0"/>
                </a:rPr>
                <a:t>www.harvestpower.com</a:t>
              </a:r>
              <a:endParaRPr lang="en-US" sz="1600" dirty="0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914400" y="3962400"/>
              <a:ext cx="22758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Calibri" charset="0"/>
                  <a:ea typeface="Malgun Gothic" charset="0"/>
                  <a:cs typeface="Malgun Gothic" charset="0"/>
                </a:rPr>
                <a:t>Join The Conversation</a:t>
              </a:r>
              <a:endParaRPr lang="en-US" sz="1800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A46AF-9BED-A24E-9184-17740F97F6C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" name="Picture 15" descr="fspence food waste diges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60283">
            <a:off x="6024450" y="731291"/>
            <a:ext cx="2388255" cy="1797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 descr="http://4.bp.blogspot.com/-l_SXDf1wq98/UsNBNShG_7I/AAAAAAAAC20/540VYEAVezM/s320/IMG_45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50996">
            <a:off x="5594961" y="2511579"/>
            <a:ext cx="3048000" cy="22860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36129">
            <a:off x="4126681" y="1728249"/>
            <a:ext cx="1955800" cy="21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20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Harvest</a:t>
            </a:r>
            <a:endParaRPr lang="en-US" dirty="0"/>
          </a:p>
        </p:txBody>
      </p:sp>
      <p:pic>
        <p:nvPicPr>
          <p:cNvPr id="4" name="Picture 16" descr="Harvest-Logo-Final4CwTa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3063" y="2971800"/>
            <a:ext cx="9985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990600" y="4016375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402A84"/>
                </a:solidFill>
                <a:latin typeface="Calibri" charset="0"/>
                <a:cs typeface="Calibri" charset="0"/>
              </a:rPr>
              <a:t>Organics Processing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657600" y="17526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402A84"/>
                </a:solidFill>
                <a:latin typeface="Calibri" charset="0"/>
                <a:cs typeface="Calibri" charset="0"/>
              </a:rPr>
              <a:t>Biogas &amp; Energy</a:t>
            </a: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6096000" y="4016375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402A84"/>
                </a:solidFill>
                <a:latin typeface="Calibri" charset="0"/>
                <a:cs typeface="Calibri" charset="0"/>
              </a:rPr>
              <a:t>Soils, Mulches         and Natural Fertilizers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429000" y="2590800"/>
            <a:ext cx="2357437" cy="2359025"/>
          </a:xfrm>
          <a:prstGeom prst="ellipse">
            <a:avLst/>
          </a:prstGeom>
          <a:noFill/>
          <a:ln w="508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latin typeface="Arial" charset="0"/>
            </a:endParaRPr>
          </a:p>
        </p:txBody>
      </p:sp>
      <p:grpSp>
        <p:nvGrpSpPr>
          <p:cNvPr id="9" name="Group 84"/>
          <p:cNvGrpSpPr>
            <a:grpSpLocks/>
          </p:cNvGrpSpPr>
          <p:nvPr/>
        </p:nvGrpSpPr>
        <p:grpSpPr bwMode="auto">
          <a:xfrm rot="8100000">
            <a:off x="5015385" y="2893691"/>
            <a:ext cx="1122362" cy="641350"/>
            <a:chOff x="-3810000" y="1433083"/>
            <a:chExt cx="1270000" cy="723900"/>
          </a:xfrm>
        </p:grpSpPr>
        <p:sp>
          <p:nvSpPr>
            <p:cNvPr id="10" name="Isosceles Triangle 14"/>
            <p:cNvSpPr>
              <a:spLocks noChangeArrowheads="1"/>
            </p:cNvSpPr>
            <p:nvPr/>
          </p:nvSpPr>
          <p:spPr bwMode="auto">
            <a:xfrm>
              <a:off x="-3810000" y="1433083"/>
              <a:ext cx="1270000" cy="7239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latin typeface="Arial" charset="0"/>
              </a:endParaRPr>
            </a:p>
          </p:txBody>
        </p:sp>
        <p:sp>
          <p:nvSpPr>
            <p:cNvPr id="11" name="Isosceles Triangle 15"/>
            <p:cNvSpPr>
              <a:spLocks noChangeArrowheads="1"/>
            </p:cNvSpPr>
            <p:nvPr/>
          </p:nvSpPr>
          <p:spPr bwMode="auto">
            <a:xfrm>
              <a:off x="-3676316" y="1585483"/>
              <a:ext cx="1002632" cy="5715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Arial" charset="0"/>
              </a:endParaRPr>
            </a:p>
          </p:txBody>
        </p:sp>
      </p:grpSp>
      <p:grpSp>
        <p:nvGrpSpPr>
          <p:cNvPr id="12" name="Group 85"/>
          <p:cNvGrpSpPr>
            <a:grpSpLocks/>
          </p:cNvGrpSpPr>
          <p:nvPr/>
        </p:nvGrpSpPr>
        <p:grpSpPr bwMode="auto">
          <a:xfrm rot="-6300000">
            <a:off x="4092895" y="4540668"/>
            <a:ext cx="1122363" cy="641350"/>
            <a:chOff x="-3810000" y="1433083"/>
            <a:chExt cx="1270000" cy="723900"/>
          </a:xfrm>
        </p:grpSpPr>
        <p:sp>
          <p:nvSpPr>
            <p:cNvPr id="13" name="Isosceles Triangle 12"/>
            <p:cNvSpPr>
              <a:spLocks noChangeArrowheads="1"/>
            </p:cNvSpPr>
            <p:nvPr/>
          </p:nvSpPr>
          <p:spPr bwMode="auto">
            <a:xfrm>
              <a:off x="-3810000" y="1433083"/>
              <a:ext cx="1270000" cy="7239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latin typeface="Arial" charset="0"/>
              </a:endParaRPr>
            </a:p>
          </p:txBody>
        </p:sp>
        <p:sp>
          <p:nvSpPr>
            <p:cNvPr id="14" name="Isosceles Triangle 13"/>
            <p:cNvSpPr>
              <a:spLocks noChangeArrowheads="1"/>
            </p:cNvSpPr>
            <p:nvPr/>
          </p:nvSpPr>
          <p:spPr bwMode="auto">
            <a:xfrm>
              <a:off x="-3676316" y="1585483"/>
              <a:ext cx="1002632" cy="5715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Arial" charset="0"/>
              </a:endParaRPr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 rot="900000">
            <a:off x="2959384" y="3182330"/>
            <a:ext cx="1122363" cy="640645"/>
            <a:chOff x="-3776659" y="1424151"/>
            <a:chExt cx="1270000" cy="724899"/>
          </a:xfrm>
        </p:grpSpPr>
        <p:sp>
          <p:nvSpPr>
            <p:cNvPr id="16" name="Isosceles Triangle 10"/>
            <p:cNvSpPr>
              <a:spLocks noChangeArrowheads="1"/>
            </p:cNvSpPr>
            <p:nvPr/>
          </p:nvSpPr>
          <p:spPr bwMode="auto">
            <a:xfrm>
              <a:off x="-3776659" y="1424151"/>
              <a:ext cx="1270000" cy="7239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latin typeface="Arial" charset="0"/>
              </a:endParaRPr>
            </a:p>
          </p:txBody>
        </p:sp>
        <p:sp>
          <p:nvSpPr>
            <p:cNvPr id="17" name="Isosceles Triangle 11"/>
            <p:cNvSpPr>
              <a:spLocks noChangeArrowheads="1"/>
            </p:cNvSpPr>
            <p:nvPr/>
          </p:nvSpPr>
          <p:spPr bwMode="auto">
            <a:xfrm>
              <a:off x="-3646716" y="1577550"/>
              <a:ext cx="1002632" cy="5715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Arial" charset="0"/>
              </a:endParaRPr>
            </a:p>
          </p:txBody>
        </p:sp>
      </p:grpSp>
      <p:pic>
        <p:nvPicPr>
          <p:cNvPr id="18" name="Picture 23" descr="apple_000011031378Mediu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823" y="3245323"/>
            <a:ext cx="8715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Organic_Cyclev2 (2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9112" y="1143000"/>
            <a:ext cx="5476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491" y="3255353"/>
            <a:ext cx="4397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9377">
            <a:off x="7397751" y="3303587"/>
            <a:ext cx="4111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leaf_bigger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880" y="3303725"/>
            <a:ext cx="685143" cy="739954"/>
          </a:xfrm>
          <a:prstGeom prst="rect">
            <a:avLst/>
          </a:prstGeom>
        </p:spPr>
      </p:pic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3657600" y="54102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402A84"/>
                </a:solidFill>
                <a:latin typeface="Calibri" charset="0"/>
                <a:cs typeface="Calibri" charset="0"/>
              </a:rPr>
              <a:t>Zero Waste</a:t>
            </a:r>
            <a:endParaRPr lang="en-US" sz="2000" b="1" dirty="0">
              <a:solidFill>
                <a:srgbClr val="402A84"/>
              </a:solidFill>
              <a:latin typeface="Calibri" charset="0"/>
              <a:cs typeface="Calibri" charset="0"/>
            </a:endParaRPr>
          </a:p>
        </p:txBody>
      </p:sp>
      <p:pic>
        <p:nvPicPr>
          <p:cNvPr id="1028" name="Picture 4" descr="http://us.123rf.com/400wm/400/400/lello4d/lello4d1201/lello4d120100009/11779729-planet-earth-with-some-clouds-atlantic-ocean-view-where-are-partially-visible-the-americas-africa-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5791200"/>
            <a:ext cx="609600" cy="609600"/>
          </a:xfrm>
          <a:prstGeom prst="rect">
            <a:avLst/>
          </a:prstGeom>
          <a:noFill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A46AF-9BED-A24E-9184-17740F97F6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A46AF-9BED-A24E-9184-17740F97F6C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458200" cy="54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9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A46AF-9BED-A24E-9184-17740F97F6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Harvest Urban Wood Recyclers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55290"/>
            <a:ext cx="9109841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blog.harvestpower.com/wp-content/themes/hp_blog/images/blog_s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17140"/>
            <a:ext cx="9144000" cy="1255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2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Organics Operating System™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7F48455-DF1C-4067-A2C5-4C48112014F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Organic_Cyclev10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00200"/>
            <a:ext cx="8451078" cy="464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457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500" dirty="0" smtClean="0"/>
              <a:t>Anaerobic Digester: Harvest Energy Garden - Richmond, BC</a:t>
            </a:r>
            <a:endParaRPr lang="en-US" sz="2500" dirty="0"/>
          </a:p>
        </p:txBody>
      </p:sp>
      <p:sp>
        <p:nvSpPr>
          <p:cNvPr id="2355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D1F8A6E-392D-F441-B419-5FAAC7C3531B}" type="slidenum">
              <a:rPr lang="en-US" sz="900">
                <a:solidFill>
                  <a:srgbClr val="4C4C4C"/>
                </a:solidFill>
                <a:latin typeface="Calibri" charset="0"/>
              </a:rPr>
              <a:pPr eaLnBrk="1" hangingPunct="1"/>
              <a:t>6</a:t>
            </a:fld>
            <a:endParaRPr lang="en-US" sz="900">
              <a:solidFill>
                <a:srgbClr val="4C4C4C"/>
              </a:solidFill>
              <a:latin typeface="Calibri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981199"/>
            <a:ext cx="2971800" cy="417014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1600" b="1" dirty="0">
                <a:solidFill>
                  <a:srgbClr val="007272"/>
                </a:solidFill>
              </a:rPr>
              <a:t>Start-Up</a:t>
            </a:r>
            <a:r>
              <a:rPr lang="en-US" sz="1600" dirty="0"/>
              <a:t>: </a:t>
            </a:r>
            <a:r>
              <a:rPr lang="en-US" sz="1600" dirty="0" smtClean="0"/>
              <a:t>Spring 2013</a:t>
            </a:r>
            <a:endParaRPr lang="en-US" sz="1600" dirty="0">
              <a:latin typeface="Calibri" pitchFamily="-123" charset="0"/>
              <a:ea typeface="Malgun Gothic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1600" b="1" dirty="0">
                <a:solidFill>
                  <a:srgbClr val="007272"/>
                </a:solidFill>
              </a:rPr>
              <a:t>Capacity</a:t>
            </a:r>
            <a:r>
              <a:rPr lang="en-US" sz="1600" b="1" dirty="0"/>
              <a:t>: </a:t>
            </a:r>
            <a:r>
              <a:rPr lang="en-US" sz="1600" dirty="0" smtClean="0"/>
              <a:t>40,000 MT </a:t>
            </a:r>
            <a:r>
              <a:rPr lang="en-US" sz="1600" dirty="0"/>
              <a:t>/yr. organics (mixed food &amp; yard </a:t>
            </a:r>
            <a:r>
              <a:rPr lang="en-US" sz="1600" dirty="0" smtClean="0"/>
              <a:t>waste)</a:t>
            </a:r>
            <a:endParaRPr lang="en-US" sz="1600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1600" b="1" dirty="0">
                <a:solidFill>
                  <a:srgbClr val="007272"/>
                </a:solidFill>
              </a:rPr>
              <a:t>Energy Output</a:t>
            </a:r>
            <a:r>
              <a:rPr lang="en-US" sz="1600" dirty="0"/>
              <a:t>: 2.2 MW combined heat-and-power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1600" b="1" dirty="0">
                <a:solidFill>
                  <a:srgbClr val="007272"/>
                </a:solidFill>
              </a:rPr>
              <a:t>Product Output: </a:t>
            </a:r>
            <a:r>
              <a:rPr lang="en-US" sz="1600" dirty="0"/>
              <a:t>21,000 MT /yr. high quality compost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1600" b="1" dirty="0">
                <a:solidFill>
                  <a:srgbClr val="007272"/>
                </a:solidFill>
              </a:rPr>
              <a:t>Public Outreach: </a:t>
            </a:r>
            <a:r>
              <a:rPr lang="en-US" sz="1600" dirty="0"/>
              <a:t>Visitor Center to host educational tours and promote Zero </a:t>
            </a:r>
            <a:r>
              <a:rPr lang="en-US" sz="1600" dirty="0" smtClean="0"/>
              <a:t>Waste</a:t>
            </a:r>
            <a:endParaRPr lang="en-US" sz="1600" dirty="0"/>
          </a:p>
        </p:txBody>
      </p:sp>
      <p:sp>
        <p:nvSpPr>
          <p:cNvPr id="23557" name="TextBox 11"/>
          <p:cNvSpPr txBox="1">
            <a:spLocks noChangeArrowheads="1"/>
          </p:cNvSpPr>
          <p:nvPr/>
        </p:nvSpPr>
        <p:spPr bwMode="auto">
          <a:xfrm>
            <a:off x="381000" y="1482725"/>
            <a:ext cx="1828800" cy="376238"/>
          </a:xfrm>
          <a:prstGeom prst="rect">
            <a:avLst/>
          </a:prstGeom>
          <a:solidFill>
            <a:srgbClr val="4F217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bg1"/>
                </a:solidFill>
                <a:latin typeface="Calibri" charset="0"/>
              </a:rPr>
              <a:t>Key Statistics</a:t>
            </a:r>
          </a:p>
        </p:txBody>
      </p:sp>
      <p:pic>
        <p:nvPicPr>
          <p:cNvPr id="2" name="Picture 1" descr="IMG_7147_croppe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524001"/>
            <a:ext cx="4953000" cy="33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AD5AAE-FEDB-4939-B022-6926FDB232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Anaerobic Digestion Process</a:t>
            </a:r>
            <a:endParaRPr lang="en-US" dirty="0"/>
          </a:p>
        </p:txBody>
      </p:sp>
      <p:pic>
        <p:nvPicPr>
          <p:cNvPr id="5" name="Picture Placeholder 16" descr="feedstock_COV_traces_of_cit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3962400" cy="1981200"/>
          </a:xfrm>
          <a:prstGeom prst="rect">
            <a:avLst/>
          </a:prstGeom>
        </p:spPr>
      </p:pic>
      <p:pic>
        <p:nvPicPr>
          <p:cNvPr id="6" name="Picture Placeholder 19" descr="product_screening_IMG_3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962400"/>
            <a:ext cx="3962400" cy="1981200"/>
          </a:xfrm>
          <a:prstGeom prst="rect">
            <a:avLst/>
          </a:prstGeom>
        </p:spPr>
      </p:pic>
      <p:pic>
        <p:nvPicPr>
          <p:cNvPr id="7" name="Picture Placeholder 17" descr="site_digging into compost cell with blue sky XB0Q22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447800"/>
            <a:ext cx="3962400" cy="1981200"/>
          </a:xfrm>
          <a:prstGeom prst="rect">
            <a:avLst/>
          </a:prstGeom>
        </p:spPr>
      </p:pic>
      <p:pic>
        <p:nvPicPr>
          <p:cNvPr id="8" name="Picture Placeholder 18" descr="site_product loading XB0Q21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3516" y="3962400"/>
            <a:ext cx="3944168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457200" y="3505200"/>
            <a:ext cx="27846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+mj-lt"/>
              </a:rPr>
              <a:t>Commercial food scraps are delivered.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24400" y="3505200"/>
            <a:ext cx="41186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+mn-lt"/>
              </a:rPr>
              <a:t>We load the food waste into the sealed digester tunnels.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57200" y="6019800"/>
            <a:ext cx="36216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+mn-lt"/>
              </a:rPr>
              <a:t>After two weeks of processing, gases are trapped.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722830" y="6019800"/>
            <a:ext cx="40767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+mj-lt"/>
              </a:rPr>
              <a:t>Electricity is manufactured and put back onto the grid.</a:t>
            </a:r>
          </a:p>
        </p:txBody>
      </p:sp>
    </p:spTree>
    <p:extLst>
      <p:ext uri="{BB962C8B-B14F-4D97-AF65-F5344CB8AC3E}">
        <p14:creationId xmlns:p14="http://schemas.microsoft.com/office/powerpoint/2010/main" val="39061384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45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500" dirty="0" smtClean="0"/>
              <a:t>Composting System: Harvest Power - Richmond, BC</a:t>
            </a:r>
            <a:endParaRPr lang="en-US" sz="2500" dirty="0"/>
          </a:p>
        </p:txBody>
      </p:sp>
      <p:sp>
        <p:nvSpPr>
          <p:cNvPr id="2355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D1F8A6E-392D-F441-B419-5FAAC7C3531B}" type="slidenum">
              <a:rPr lang="en-US" sz="900">
                <a:solidFill>
                  <a:srgbClr val="4C4C4C"/>
                </a:solidFill>
                <a:latin typeface="Calibri" charset="0"/>
              </a:rPr>
              <a:pPr eaLnBrk="1" hangingPunct="1"/>
              <a:t>8</a:t>
            </a:fld>
            <a:endParaRPr lang="en-US" sz="900">
              <a:solidFill>
                <a:srgbClr val="4C4C4C"/>
              </a:solidFill>
              <a:latin typeface="Calibri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981199"/>
            <a:ext cx="2971800" cy="417014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1600" b="1" dirty="0">
                <a:solidFill>
                  <a:srgbClr val="007272"/>
                </a:solidFill>
              </a:rPr>
              <a:t>Start-Up</a:t>
            </a:r>
            <a:r>
              <a:rPr lang="en-US" sz="1600" dirty="0"/>
              <a:t>: </a:t>
            </a:r>
            <a:r>
              <a:rPr lang="en-US" sz="1600" dirty="0" smtClean="0"/>
              <a:t>Spring 1994</a:t>
            </a:r>
            <a:endParaRPr lang="en-US" sz="1600" dirty="0">
              <a:latin typeface="Calibri" pitchFamily="-123" charset="0"/>
              <a:ea typeface="Malgun Gothic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1600" b="1" dirty="0">
                <a:solidFill>
                  <a:srgbClr val="007272"/>
                </a:solidFill>
              </a:rPr>
              <a:t>Capacity</a:t>
            </a:r>
            <a:r>
              <a:rPr lang="en-US" sz="1600" b="1" dirty="0"/>
              <a:t>: </a:t>
            </a:r>
            <a:r>
              <a:rPr lang="en-US" sz="1600" dirty="0" smtClean="0"/>
              <a:t>300,000 tonnes </a:t>
            </a:r>
            <a:r>
              <a:rPr lang="en-US" sz="1600" dirty="0"/>
              <a:t>/yr. organics (mixed food &amp; yard </a:t>
            </a:r>
            <a:r>
              <a:rPr lang="en-US" sz="1600" dirty="0" smtClean="0"/>
              <a:t>waste)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1600" b="1" dirty="0" smtClean="0">
                <a:solidFill>
                  <a:srgbClr val="007272"/>
                </a:solidFill>
              </a:rPr>
              <a:t>Product </a:t>
            </a:r>
            <a:r>
              <a:rPr lang="en-US" sz="1600" b="1" dirty="0">
                <a:solidFill>
                  <a:srgbClr val="007272"/>
                </a:solidFill>
              </a:rPr>
              <a:t>Output: </a:t>
            </a:r>
            <a:r>
              <a:rPr lang="en-US" sz="1600" dirty="0" smtClean="0"/>
              <a:t>200,000 cy /yr. class A compost </a:t>
            </a:r>
            <a:endParaRPr lang="en-US" sz="1600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1600" b="1" dirty="0">
                <a:solidFill>
                  <a:srgbClr val="007272"/>
                </a:solidFill>
              </a:rPr>
              <a:t>Public Outreach: </a:t>
            </a:r>
            <a:r>
              <a:rPr lang="en-US" sz="1600" dirty="0" smtClean="0"/>
              <a:t>Site tours and soil education programmes in place.  Over 500 cy per year donated to local community gardens.</a:t>
            </a:r>
            <a:endParaRPr lang="en-US" sz="1600" dirty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US" sz="1800" dirty="0"/>
          </a:p>
        </p:txBody>
      </p:sp>
      <p:sp>
        <p:nvSpPr>
          <p:cNvPr id="23557" name="TextBox 11"/>
          <p:cNvSpPr txBox="1">
            <a:spLocks noChangeArrowheads="1"/>
          </p:cNvSpPr>
          <p:nvPr/>
        </p:nvSpPr>
        <p:spPr bwMode="auto">
          <a:xfrm>
            <a:off x="381000" y="1482725"/>
            <a:ext cx="1828800" cy="376238"/>
          </a:xfrm>
          <a:prstGeom prst="rect">
            <a:avLst/>
          </a:prstGeom>
          <a:solidFill>
            <a:srgbClr val="4F217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bg1"/>
                </a:solidFill>
                <a:latin typeface="Calibri" charset="0"/>
              </a:rPr>
              <a:t>Key Statistics</a:t>
            </a:r>
          </a:p>
        </p:txBody>
      </p:sp>
      <p:pic>
        <p:nvPicPr>
          <p:cNvPr id="2" name="Picture 1" descr="IMG_7147_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530383"/>
            <a:ext cx="4953000" cy="33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AD5AAE-FEDB-4939-B022-6926FDB232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Composting Process</a:t>
            </a:r>
            <a:endParaRPr lang="en-US" dirty="0"/>
          </a:p>
        </p:txBody>
      </p:sp>
      <p:pic>
        <p:nvPicPr>
          <p:cNvPr id="5" name="Picture Placeholder 16" descr="feedstock_COV_traces_of_citru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3962400" cy="1981200"/>
          </a:xfrm>
          <a:prstGeom prst="rect">
            <a:avLst/>
          </a:prstGeom>
        </p:spPr>
      </p:pic>
      <p:pic>
        <p:nvPicPr>
          <p:cNvPr id="6" name="Picture Placeholder 19" descr="product_screening_IMG_3319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962400"/>
            <a:ext cx="3962400" cy="1981200"/>
          </a:xfrm>
          <a:prstGeom prst="rect">
            <a:avLst/>
          </a:prstGeom>
        </p:spPr>
      </p:pic>
      <p:pic>
        <p:nvPicPr>
          <p:cNvPr id="7" name="Picture Placeholder 17" descr="site_digging into compost cell with blue sky XB0Q223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1447800"/>
            <a:ext cx="3962400" cy="1981200"/>
          </a:xfrm>
          <a:prstGeom prst="rect">
            <a:avLst/>
          </a:prstGeom>
        </p:spPr>
      </p:pic>
      <p:pic>
        <p:nvPicPr>
          <p:cNvPr id="8" name="Picture Placeholder 18" descr="site_product loading XB0Q214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3962400"/>
            <a:ext cx="3962400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457200" y="3505200"/>
            <a:ext cx="33293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+mj-lt"/>
              </a:rPr>
              <a:t>Yard trimmings and food scraps are delivered.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24400" y="3505200"/>
            <a:ext cx="36659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+mn-lt"/>
              </a:rPr>
              <a:t>We mix and layer the materials into compost cells.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57200" y="6019800"/>
            <a:ext cx="38477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+mn-lt"/>
              </a:rPr>
              <a:t>After 8-9 weeks, plus curing, we screen the compost.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722830" y="6019800"/>
            <a:ext cx="40157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+mj-lt"/>
              </a:rPr>
              <a:t>Compost and soil blends are delivered to local gardens.</a:t>
            </a:r>
          </a:p>
        </p:txBody>
      </p:sp>
    </p:spTree>
    <p:extLst>
      <p:ext uri="{BB962C8B-B14F-4D97-AF65-F5344CB8AC3E}">
        <p14:creationId xmlns:p14="http://schemas.microsoft.com/office/powerpoint/2010/main" val="39061384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Organics Recycling – Triumphs and Challenges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8&quot;/&gt;&lt;/object&gt;&lt;object type=&quot;3&quot; unique_id=&quot;10005&quot;&gt;&lt;property id=&quot;20148&quot; value=&quot;5&quot;/&gt;&lt;property id=&quot;20300&quot; value=&quot;Slide 5 - &amp;quot;About Harvest&amp;quot;&quot;/&gt;&lt;property id=&quot;20307&quot; value=&quot;258&quot;/&gt;&lt;/object&gt;&lt;object type=&quot;3&quot; unique_id=&quot;10006&quot;&gt;&lt;property id=&quot;20148&quot; value=&quot;5&quot;/&gt;&lt;property id=&quot;20300&quot; value=&quot;Slide 9 - &amp;quot;What is Organic Waste?&amp;quot;&quot;/&gt;&lt;property id=&quot;20307&quot; value=&quot;277&quot;/&gt;&lt;/object&gt;&lt;object type=&quot;3&quot; unique_id=&quot;10007&quot;&gt;&lt;property id=&quot;20148&quot; value=&quot;5&quot;/&gt;&lt;property id=&quot;20300&quot; value=&quot;Slide 3 - &amp;quot;Turning Interlocking Challenges…&amp;quot;&quot;/&gt;&lt;property id=&quot;20307&quot; value=&quot;259&quot;/&gt;&lt;/object&gt;&lt;object type=&quot;3&quot; unique_id=&quot;10008&quot;&gt;&lt;property id=&quot;20148&quot; value=&quot;5&quot;/&gt;&lt;property id=&quot;20300&quot; value=&quot;Slide 4 - &amp;quot;…Into Sustainable Solutions&amp;quot;&quot;/&gt;&lt;property id=&quot;20307&quot; value=&quot;260&quot;/&gt;&lt;/object&gt;&lt;object type=&quot;3&quot; unique_id=&quot;10009&quot;&gt;&lt;property id=&quot;20148&quot; value=&quot;5&quot;/&gt;&lt;property id=&quot;20300&quot; value=&quot;Slide 18 - &amp;quot;Our Anaerobic Digestion Process&amp;quot;&quot;/&gt;&lt;property id=&quot;20307&quot; value=&quot;271&quot;/&gt;&lt;/object&gt;&lt;object type=&quot;3&quot; unique_id=&quot;10010&quot;&gt;&lt;property id=&quot;20148&quot; value=&quot;5&quot;/&gt;&lt;property id=&quot;20300&quot; value=&quot;Slide 12 - &amp;quot;Organics Operating System™&amp;quot;&quot;/&gt;&lt;property id=&quot;20307&quot; value=&quot;276&quot;/&gt;&lt;/object&gt;&lt;object type=&quot;3&quot; unique_id=&quot;10012&quot;&gt;&lt;property id=&quot;20148&quot; value=&quot;5&quot;/&gt;&lt;property id=&quot;20300&quot; value=&quot;Slide 17 - &amp;quot;Anaerobic Digester: Harvest Energy Garden - Richmond, BC&amp;quot;&quot;/&gt;&lt;property id=&quot;20307&quot; value=&quot;266&quot;/&gt;&lt;/object&gt;&lt;object type=&quot;3&quot; unique_id=&quot;10015&quot;&gt;&lt;property id=&quot;20148&quot; value=&quot;5&quot;/&gt;&lt;property id=&quot;20300&quot; value=&quot;Slide 21 - &amp;quot;Class A Compost&amp;quot;&quot;/&gt;&lt;property id=&quot;20307&quot; value=&quot;272&quot;/&gt;&lt;/object&gt;&lt;object type=&quot;3&quot; unique_id=&quot;10016&quot;&gt;&lt;property id=&quot;20148&quot; value=&quot;5&quot;/&gt;&lt;property id=&quot;20300&quot; value=&quot;Slide 32 - &amp;quot;Growing Pains and Challenges are Inevitable&amp;quot;&quot;/&gt;&lt;property id=&quot;20307&quot; value=&quot;273&quot;/&gt;&lt;/object&gt;&lt;object type=&quot;3&quot; unique_id=&quot;10019&quot;&gt;&lt;property id=&quot;20148&quot; value=&quot;5&quot;/&gt;&lt;property id=&quot;20300&quot; value=&quot;Slide 29 - &amp;quot;Public Outreach&amp;quot;&quot;/&gt;&lt;property id=&quot;20307&quot; value=&quot;281&quot;/&gt;&lt;/object&gt;&lt;object type=&quot;3&quot; unique_id=&quot;10028&quot;&gt;&lt;property id=&quot;20148&quot; value=&quot;5&quot;/&gt;&lt;property id=&quot;20300&quot; value=&quot;Slide 33 - &amp;quot;Change the Way That We Think about Waste…&amp;quot;&quot;/&gt;&lt;property id=&quot;20307&quot; value=&quot;279&quot;/&gt;&lt;/object&gt;&lt;object type=&quot;3&quot; unique_id=&quot;10029&quot;&gt;&lt;property id=&quot;20148&quot; value=&quot;5&quot;/&gt;&lt;property id=&quot;20300&quot; value=&quot;Slide 35&quot;/&gt;&lt;property id=&quot;20307&quot; value=&quot;265&quot;/&gt;&lt;/object&gt;&lt;object type=&quot;3&quot; unique_id=&quot;10988&quot;&gt;&lt;property id=&quot;20148&quot; value=&quot;5&quot;/&gt;&lt;property id=&quot;20300&quot; value=&quot;Slide 34 - &amp;quot;Change the Way That We Live.&amp;quot;&quot;/&gt;&lt;property id=&quot;20307&quot; value=&quot;289&quot;/&gt;&lt;/object&gt;&lt;object type=&quot;3&quot; unique_id=&quot;11082&quot;&gt;&lt;property id=&quot;20148&quot; value=&quot;5&quot;/&gt;&lt;property id=&quot;20300&quot; value=&quot;Slide 19 - &amp;quot;Composting System: Harvest Power - Richmond, BC&amp;quot;&quot;/&gt;&lt;property id=&quot;20307&quot; value=&quot;291&quot;/&gt;&lt;/object&gt;&lt;object type=&quot;3&quot; unique_id=&quot;11467&quot;&gt;&lt;property id=&quot;20148&quot; value=&quot;5&quot;/&gt;&lt;property id=&quot;20300&quot; value=&quot;Slide 10 - &amp;quot;2015 – Ban on Organics in &amp;#x0D;&amp;#x0A;Metro Vancouver and CRD Transfer Stations and Landfills&amp;quot;&quot;/&gt;&lt;property id=&quot;20307&quot; value=&quot;292&quot;/&gt;&lt;/object&gt;&lt;object type=&quot;3&quot; unique_id=&quot;11468&quot;&gt;&lt;property id=&quot;20148&quot; value=&quot;5&quot;/&gt;&lt;property id=&quot;20300&quot; value=&quot;Slide 11 - &amp;quot;2015 – Ban on Organics in &amp;#x0D;&amp;#x0A;Metro Vancouver Transfer Stations and CRD Landfills&amp;quot;&quot;/&gt;&lt;property id=&quot;20307&quot; value=&quot;293&quot;/&gt;&lt;/object&gt;&lt;object type=&quot;3&quot; unique_id=&quot;11979&quot;&gt;&lt;property id=&quot;20148&quot; value=&quot;5&quot;/&gt;&lt;property id=&quot;20300&quot; value=&quot;Slide 20 - &amp;quot;Our Composting Process&amp;quot;&quot;/&gt;&lt;property id=&quot;20307&quot; value=&quot;294&quot;/&gt;&lt;/object&gt;&lt;object type=&quot;3&quot; unique_id=&quot;12995&quot;&gt;&lt;property id=&quot;20148&quot; value=&quot;5&quot;/&gt;&lt;property id=&quot;20300&quot; value=&quot;Slide 13 - &amp;quot;Partnerships - Zero Waste is a Team Effort &amp;quot;&quot;/&gt;&lt;property id=&quot;20307&quot; value=&quot;295&quot;/&gt;&lt;/object&gt;&lt;object type=&quot;3&quot; unique_id=&quot;13896&quot;&gt;&lt;property id=&quot;20148&quot; value=&quot;5&quot;/&gt;&lt;property id=&quot;20300&quot; value=&quot;Slide 22 - &amp;quot;Class A Compost&amp;quot;&quot;/&gt;&lt;property id=&quot;20307&quot; value=&quot;296&quot;/&gt;&lt;/object&gt;&lt;object type=&quot;3&quot; unique_id=&quot;15758&quot;&gt;&lt;property id=&quot;20148&quot; value=&quot;5&quot;/&gt;&lt;property id=&quot;20300&quot; value=&quot;Slide 6 - &amp;quot;Where Does Harvest Operate?&amp;quot;&quot;/&gt;&lt;property id=&quot;20307&quot; value=&quot;297&quot;/&gt;&lt;/object&gt;&lt;object type=&quot;3&quot; unique_id=&quot;15840&quot;&gt;&lt;property id=&quot;20148&quot; value=&quot;5&quot;/&gt;&lt;property id=&quot;20300&quot; value=&quot;Slide 7 - &amp;quot;Facilities&amp;quot;&quot;/&gt;&lt;property id=&quot;20307&quot; value=&quot;298&quot;/&gt;&lt;/object&gt;&lt;object type=&quot;3&quot; unique_id=&quot;18645&quot;&gt;&lt;property id=&quot;20148&quot; value=&quot;5&quot;/&gt;&lt;property id=&quot;20300&quot; value=&quot;Slide 8 - &amp;quot;Harvest Power | British Columbia&amp;quot;&quot;/&gt;&lt;property id=&quot;20307&quot; value=&quot;303&quot;/&gt;&lt;/object&gt;&lt;object type=&quot;3&quot; unique_id=&quot;18943&quot;&gt;&lt;property id=&quot;20148&quot; value=&quot;5&quot;/&gt;&lt;property id=&quot;20300&quot; value=&quot;Slide 30 - &amp;quot;Community Involvement&amp;quot;&quot;/&gt;&lt;property id=&quot;20307&quot; value=&quot;304&quot;/&gt;&lt;/object&gt;&lt;object type=&quot;3&quot; unique_id=&quot;20474&quot;&gt;&lt;property id=&quot;20148&quot; value=&quot;5&quot;/&gt;&lt;property id=&quot;20300&quot; value=&quot;Slide 31 - &amp;quot;Partner Engagement&amp;quot;&quot;/&gt;&lt;property id=&quot;20307&quot; value=&quot;305&quot;/&gt;&lt;/object&gt;&lt;object type=&quot;3&quot; unique_id=&quot;21352&quot;&gt;&lt;property id=&quot;20148&quot; value=&quot;5&quot;/&gt;&lt;property id=&quot;20300&quot; value=&quot;Slide 15&quot;/&gt;&lt;property id=&quot;20307&quot; value=&quot;307&quot;/&gt;&lt;/object&gt;&lt;object type=&quot;3&quot; unique_id=&quot;21353&quot;&gt;&lt;property id=&quot;20148&quot; value=&quot;5&quot;/&gt;&lt;property id=&quot;20300&quot; value=&quot;Slide 16&quot;/&gt;&lt;property id=&quot;20307&quot; value=&quot;308&quot;/&gt;&lt;/object&gt;&lt;object type=&quot;3&quot; unique_id=&quot;22931&quot;&gt;&lt;property id=&quot;20148&quot; value=&quot;5&quot;/&gt;&lt;property id=&quot;20300&quot; value=&quot;Slide 14&quot;/&gt;&lt;property id=&quot;20307&quot; value=&quot;309&quot;/&gt;&lt;/object&gt;&lt;object type=&quot;3&quot; unique_id=&quot;23518&quot;&gt;&lt;property id=&quot;20148&quot; value=&quot;5&quot;/&gt;&lt;property id=&quot;20300&quot; value=&quot;Slide 23 - &amp;quot;Not Just A Walk In The Park&amp;quot;&quot;/&gt;&lt;property id=&quot;20307&quot; value=&quot;311&quot;/&gt;&lt;/object&gt;&lt;object type=&quot;3&quot; unique_id=&quot;23519&quot;&gt;&lt;property id=&quot;20148&quot; value=&quot;5&quot;/&gt;&lt;property id=&quot;20300&quot; value=&quot;Slide 24 - &amp;quot;Challenges&amp;quot;&quot;/&gt;&lt;property id=&quot;20307&quot; value=&quot;312&quot;/&gt;&lt;/object&gt;&lt;object type=&quot;3&quot; unique_id=&quot;23520&quot;&gt;&lt;property id=&quot;20148&quot; value=&quot;5&quot;/&gt;&lt;property id=&quot;20300&quot; value=&quot;Slide 25 - &amp;quot;Odour Control&amp;quot;&quot;/&gt;&lt;property id=&quot;20307&quot; value=&quot;313&quot;/&gt;&lt;/object&gt;&lt;object type=&quot;3&quot; unique_id=&quot;23521&quot;&gt;&lt;property id=&quot;20148&quot; value=&quot;5&quot;/&gt;&lt;property id=&quot;20300&quot; value=&quot;Slide 26 - &amp;quot;Contamination&amp;quot;&quot;/&gt;&lt;property id=&quot;20307&quot; value=&quot;314&quot;/&gt;&lt;/object&gt;&lt;object type=&quot;3&quot; unique_id=&quot;23522&quot;&gt;&lt;property id=&quot;20148&quot; value=&quot;5&quot;/&gt;&lt;property id=&quot;20300&quot; value=&quot;Slide 27 - &amp;quot;‘Compostable’ Plastic&amp;quot;&quot;/&gt;&lt;property id=&quot;20307&quot; value=&quot;315&quot;/&gt;&lt;/object&gt;&lt;object type=&quot;3&quot; unique_id=&quot;27335&quot;&gt;&lt;property id=&quot;20148&quot; value=&quot;5&quot;/&gt;&lt;property id=&quot;20300&quot; value=&quot;Slide 28 - &amp;quot;‘Compostable’ Plastic&amp;quot;&quot;/&gt;&lt;property id=&quot;20307&quot; value=&quot;316&quot;/&gt;&lt;/object&gt;&lt;/object&gt;&lt;object type=&quot;8&quot; unique_id=&quot;100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HP_draft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sz="14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11723</TotalTime>
  <Words>287</Words>
  <Application>Microsoft Office PowerPoint</Application>
  <PresentationFormat>On-screen Show (4:3)</PresentationFormat>
  <Paragraphs>64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1_HP_draft_v1</vt:lpstr>
      <vt:lpstr>Circular Economy</vt:lpstr>
      <vt:lpstr>About Harvest</vt:lpstr>
      <vt:lpstr>PowerPoint Presentation</vt:lpstr>
      <vt:lpstr>Harvest Urban Wood Recyclers</vt:lpstr>
      <vt:lpstr>Organics Operating System™</vt:lpstr>
      <vt:lpstr>Anaerobic Digester: Harvest Energy Garden - Richmond, BC</vt:lpstr>
      <vt:lpstr>Our Anaerobic Digestion Process</vt:lpstr>
      <vt:lpstr>Composting System: Harvest Power - Richmond, BC</vt:lpstr>
      <vt:lpstr>Our Composting Process</vt:lpstr>
      <vt:lpstr>PowerPoint Presentation</vt:lpstr>
    </vt:vector>
  </TitlesOfParts>
  <Company>Franklin W. Olin College of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Waste  to Resources   Harvest Power Overview August 2009</dc:title>
  <dc:creator>Farrell Spence</dc:creator>
  <cp:lastModifiedBy>Owner</cp:lastModifiedBy>
  <cp:revision>732</cp:revision>
  <dcterms:created xsi:type="dcterms:W3CDTF">2009-08-25T19:02:48Z</dcterms:created>
  <dcterms:modified xsi:type="dcterms:W3CDTF">2015-01-29T04:31:13Z</dcterms:modified>
</cp:coreProperties>
</file>