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46" r:id="rId2"/>
    <p:sldMasterId id="2147483858" r:id="rId3"/>
  </p:sldMasterIdLst>
  <p:notesMasterIdLst>
    <p:notesMasterId r:id="rId21"/>
  </p:notesMasterIdLst>
  <p:handoutMasterIdLst>
    <p:handoutMasterId r:id="rId22"/>
  </p:handoutMasterIdLst>
  <p:sldIdLst>
    <p:sldId id="461" r:id="rId4"/>
    <p:sldId id="514" r:id="rId5"/>
    <p:sldId id="512" r:id="rId6"/>
    <p:sldId id="492" r:id="rId7"/>
    <p:sldId id="504" r:id="rId8"/>
    <p:sldId id="505" r:id="rId9"/>
    <p:sldId id="517" r:id="rId10"/>
    <p:sldId id="491" r:id="rId11"/>
    <p:sldId id="516" r:id="rId12"/>
    <p:sldId id="506" r:id="rId13"/>
    <p:sldId id="495" r:id="rId14"/>
    <p:sldId id="498" r:id="rId15"/>
    <p:sldId id="509" r:id="rId16"/>
    <p:sldId id="510" r:id="rId17"/>
    <p:sldId id="493" r:id="rId18"/>
    <p:sldId id="484" r:id="rId19"/>
    <p:sldId id="38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mills" initials="r" lastIdx="1" clrIdx="0"/>
  <p:cmAuthor id="1" name="Desksideadmin" initials="D"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69B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74968" autoAdjust="0"/>
  </p:normalViewPr>
  <p:slideViewPr>
    <p:cSldViewPr>
      <p:cViewPr>
        <p:scale>
          <a:sx n="91" d="100"/>
          <a:sy n="91" d="100"/>
        </p:scale>
        <p:origin x="-225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6EAF0C-BD7F-40FF-AAFE-ABD6322E3C60}" type="datetimeFigureOut">
              <a:rPr lang="en-US" smtClean="0"/>
              <a:pPr/>
              <a:t>1/28/2015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F4CBB9-D00A-4DB3-8F83-6C6166368A52}" type="slidenum">
              <a:rPr lang="en-US" smtClean="0"/>
              <a:pPr/>
              <a:t>‹#›</a:t>
            </a:fld>
            <a:endParaRPr lang="en-US"/>
          </a:p>
        </p:txBody>
      </p:sp>
    </p:spTree>
    <p:extLst>
      <p:ext uri="{BB962C8B-B14F-4D97-AF65-F5344CB8AC3E}">
        <p14:creationId xmlns:p14="http://schemas.microsoft.com/office/powerpoint/2010/main" val="1816191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5EAC62-F507-4CB0-B10D-586079FF4F62}" type="datetimeFigureOut">
              <a:rPr lang="en-US" smtClean="0"/>
              <a:pPr/>
              <a:t>1/28/2015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228009-2FBB-4324-BAB5-971F9E2E6481}" type="slidenum">
              <a:rPr lang="en-US" smtClean="0"/>
              <a:pPr/>
              <a:t>‹#›</a:t>
            </a:fld>
            <a:endParaRPr lang="en-US"/>
          </a:p>
        </p:txBody>
      </p:sp>
    </p:spTree>
    <p:extLst>
      <p:ext uri="{BB962C8B-B14F-4D97-AF65-F5344CB8AC3E}">
        <p14:creationId xmlns:p14="http://schemas.microsoft.com/office/powerpoint/2010/main" val="1897202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pPr>
              <a:spcBef>
                <a:spcPct val="0"/>
              </a:spcBef>
            </a:pPr>
            <a:endParaRPr lang="en-CA" dirty="0" smtClean="0"/>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D3F13E8-CCE2-4FE9-AAAF-F83A3AFF1162}" type="slidenum">
              <a:rPr lang="en-CA" sz="1200">
                <a:solidFill>
                  <a:prstClr val="black"/>
                </a:solidFill>
              </a:rPr>
              <a:pPr algn="r"/>
              <a:t>1</a:t>
            </a:fld>
            <a:endParaRPr lang="en-CA" sz="1200">
              <a:solidFill>
                <a:prstClr val="black"/>
              </a:solidFill>
            </a:endParaRPr>
          </a:p>
        </p:txBody>
      </p:sp>
    </p:spTree>
    <p:extLst>
      <p:ext uri="{BB962C8B-B14F-4D97-AF65-F5344CB8AC3E}">
        <p14:creationId xmlns:p14="http://schemas.microsoft.com/office/powerpoint/2010/main" val="2055621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Ban Implementation and Transition – Options</a:t>
            </a:r>
            <a:endParaRPr lang="en-C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6228009-2FBB-4324-BAB5-971F9E2E648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762918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smtClean="0"/>
          </a:p>
        </p:txBody>
      </p:sp>
      <p:sp>
        <p:nvSpPr>
          <p:cNvPr id="4" name="Slide Number Placeholder 3"/>
          <p:cNvSpPr>
            <a:spLocks noGrp="1"/>
          </p:cNvSpPr>
          <p:nvPr>
            <p:ph type="sldNum" sz="quarter" idx="10"/>
          </p:nvPr>
        </p:nvSpPr>
        <p:spPr/>
        <p:txBody>
          <a:bodyPr/>
          <a:lstStyle/>
          <a:p>
            <a:fld id="{06228009-2FBB-4324-BAB5-971F9E2E6481}" type="slidenum">
              <a:rPr lang="en-US" smtClean="0"/>
              <a:pPr/>
              <a:t>11</a:t>
            </a:fld>
            <a:endParaRPr lang="en-US" dirty="0"/>
          </a:p>
        </p:txBody>
      </p:sp>
    </p:spTree>
    <p:extLst>
      <p:ext uri="{BB962C8B-B14F-4D97-AF65-F5344CB8AC3E}">
        <p14:creationId xmlns:p14="http://schemas.microsoft.com/office/powerpoint/2010/main" val="2276632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b="1" dirty="0" smtClean="0"/>
              <a:t>You can all use and rebrand this ad campaign </a:t>
            </a:r>
            <a:r>
              <a:rPr lang="en-US" b="1" baseline="0" dirty="0" smtClean="0"/>
              <a:t>– files are all available on our website</a:t>
            </a:r>
          </a:p>
          <a:p>
            <a:endParaRPr lang="en-US" baseline="0" dirty="0" smtClean="0"/>
          </a:p>
          <a:p>
            <a:r>
              <a:rPr lang="en-US" baseline="0" dirty="0" smtClean="0"/>
              <a:t>Our campaign consists of funny, personified food items, because they’re cute and fun, it works that they’re directing us to recycle them.</a:t>
            </a:r>
          </a:p>
          <a:p>
            <a:endParaRPr lang="en-US" baseline="0" dirty="0" smtClean="0"/>
          </a:p>
          <a:p>
            <a:r>
              <a:rPr lang="en-US" baseline="0" dirty="0" smtClean="0"/>
              <a:t>Direct URL to the overall page on organics recycling &amp; our logo.</a:t>
            </a:r>
          </a:p>
          <a:p>
            <a:endParaRPr lang="en-US" baseline="0" dirty="0" smtClean="0"/>
          </a:p>
          <a:p>
            <a:r>
              <a:rPr lang="en-US" baseline="0" dirty="0" smtClean="0"/>
              <a:t>In all the executions you’re going to see, the text is identical. </a:t>
            </a:r>
          </a:p>
          <a:p>
            <a:r>
              <a:rPr lang="en-US" baseline="0" dirty="0" smtClean="0"/>
              <a:t>Food isn’t garbage. Food scraps belong in your green bin.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6228009-2FBB-4324-BAB5-971F9E2E6481}" type="slidenum">
              <a:rPr lang="en-US" smtClean="0"/>
              <a:pPr/>
              <a:t>12</a:t>
            </a:fld>
            <a:endParaRPr lang="en-US" dirty="0"/>
          </a:p>
        </p:txBody>
      </p:sp>
    </p:spTree>
    <p:extLst>
      <p:ext uri="{BB962C8B-B14F-4D97-AF65-F5344CB8AC3E}">
        <p14:creationId xmlns:p14="http://schemas.microsoft.com/office/powerpoint/2010/main" val="2476867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You can all use and rebrand all MV signage</a:t>
            </a:r>
            <a:r>
              <a:rPr lang="en-US" b="1" baseline="0" dirty="0" smtClean="0"/>
              <a:t> – files are all available on our website</a:t>
            </a:r>
          </a:p>
          <a:p>
            <a:pPr>
              <a:spcBef>
                <a:spcPct val="0"/>
              </a:spcBef>
            </a:pPr>
            <a:endParaRPr lang="en-US" b="1" baseline="0" dirty="0" smtClean="0"/>
          </a:p>
          <a:p>
            <a:pPr>
              <a:spcBef>
                <a:spcPct val="0"/>
              </a:spcBef>
            </a:pPr>
            <a:r>
              <a:rPr lang="en-US" b="1" dirty="0" smtClean="0"/>
              <a:t>Engagement process identified a demand for more consistent</a:t>
            </a:r>
            <a:r>
              <a:rPr lang="en-US" b="1" baseline="0" dirty="0" smtClean="0"/>
              <a:t> recycling images and </a:t>
            </a:r>
            <a:r>
              <a:rPr lang="en-US" b="1" baseline="0" dirty="0" err="1" smtClean="0"/>
              <a:t>colour</a:t>
            </a:r>
            <a:r>
              <a:rPr lang="en-US" b="1" baseline="0" dirty="0" smtClean="0"/>
              <a:t> schemes across the region. </a:t>
            </a:r>
          </a:p>
          <a:p>
            <a:pPr>
              <a:spcBef>
                <a:spcPct val="0"/>
              </a:spcBef>
            </a:pPr>
            <a:endParaRPr lang="en-US" b="1" baseline="0" dirty="0" smtClean="0"/>
          </a:p>
          <a:p>
            <a:pPr>
              <a:spcBef>
                <a:spcPct val="0"/>
              </a:spcBef>
            </a:pPr>
            <a:r>
              <a:rPr lang="en-US" b="1" baseline="0" dirty="0" smtClean="0"/>
              <a:t>Businesses, school districts, institutions operate across municipal boundaries, and asked what can be done to encourage consistency. </a:t>
            </a:r>
          </a:p>
          <a:p>
            <a:pPr>
              <a:spcBef>
                <a:spcPct val="0"/>
              </a:spcBef>
            </a:pPr>
            <a:endParaRPr lang="en-US" b="1" baseline="0" dirty="0" smtClean="0"/>
          </a:p>
          <a:p>
            <a:pPr>
              <a:spcBef>
                <a:spcPct val="0"/>
              </a:spcBef>
            </a:pPr>
            <a:r>
              <a:rPr lang="en-US" baseline="0" dirty="0" smtClean="0"/>
              <a:t>We wouldn’t regulate this, but when we set up focus groups to get feedback and a sense of what direction the </a:t>
            </a:r>
            <a:r>
              <a:rPr lang="en-US" baseline="0" dirty="0" err="1" smtClean="0"/>
              <a:t>colours</a:t>
            </a:r>
            <a:r>
              <a:rPr lang="en-US" baseline="0" dirty="0" smtClean="0"/>
              <a:t> and imagery were taking from the cities, and myriad people and zero waste offices we created a set of tools: </a:t>
            </a:r>
          </a:p>
          <a:p>
            <a:pPr>
              <a:spcBef>
                <a:spcPct val="0"/>
              </a:spcBef>
            </a:pPr>
            <a:r>
              <a:rPr lang="en-US" baseline="0" dirty="0" err="1" smtClean="0"/>
              <a:t>colours</a:t>
            </a:r>
            <a:r>
              <a:rPr lang="en-US" baseline="0" dirty="0" smtClean="0"/>
              <a:t>, icons, stickers for kitchen catchers, banned material stickers for commercial bins that were refined from the input, and are now used. </a:t>
            </a:r>
          </a:p>
          <a:p>
            <a:pPr>
              <a:spcBef>
                <a:spcPct val="0"/>
              </a:spcBef>
            </a:pPr>
            <a:endParaRPr lang="en-US" baseline="0" dirty="0" smtClean="0"/>
          </a:p>
          <a:p>
            <a:pPr>
              <a:spcBef>
                <a:spcPct val="0"/>
              </a:spcBef>
            </a:pPr>
            <a:r>
              <a:rPr lang="en-US" b="1" baseline="0" dirty="0" smtClean="0"/>
              <a:t>When people see consistent directions, they follow them better. </a:t>
            </a:r>
            <a:endParaRPr lang="en-US" b="1" dirty="0"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CE061B-1CCD-4E58-B826-25B5F6AFCADE}" type="slidenum">
              <a:rPr lang="en-CA">
                <a:solidFill>
                  <a:prstClr val="black"/>
                </a:solidFill>
                <a:ea typeface="ＭＳ Ｐゴシック" pitchFamily="-72" charset="-128"/>
                <a:cs typeface="ＭＳ Ｐゴシック" pitchFamily="-72" charset="-128"/>
              </a:rPr>
              <a:pPr fontAlgn="base">
                <a:spcBef>
                  <a:spcPct val="0"/>
                </a:spcBef>
                <a:spcAft>
                  <a:spcPct val="0"/>
                </a:spcAft>
              </a:pPr>
              <a:t>13</a:t>
            </a:fld>
            <a:endParaRPr lang="en-CA">
              <a:solidFill>
                <a:prstClr val="black"/>
              </a:solidFill>
              <a:ea typeface="ＭＳ Ｐゴシック" pitchFamily="-72" charset="-128"/>
              <a:cs typeface="ＭＳ Ｐゴシック" pitchFamily="-72" charset="-128"/>
            </a:endParaRPr>
          </a:p>
        </p:txBody>
      </p:sp>
    </p:spTree>
    <p:extLst>
      <p:ext uri="{BB962C8B-B14F-4D97-AF65-F5344CB8AC3E}">
        <p14:creationId xmlns:p14="http://schemas.microsoft.com/office/powerpoint/2010/main" val="3780592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normAutofit fontScale="70000" lnSpcReduction="20000"/>
          </a:bodyPr>
          <a:lstStyle/>
          <a:p>
            <a:endParaRPr lang="en-US" sz="1200" dirty="0" smtClean="0">
              <a:latin typeface="Arial"/>
              <a:cs typeface="Arial"/>
            </a:endParaRPr>
          </a:p>
          <a:p>
            <a:r>
              <a:rPr lang="en-US" sz="1200" dirty="0" smtClean="0">
                <a:latin typeface="Arial"/>
                <a:cs typeface="Arial"/>
              </a:rPr>
              <a:t>Along</a:t>
            </a:r>
            <a:r>
              <a:rPr lang="en-US" sz="1200" baseline="0" dirty="0" smtClean="0">
                <a:latin typeface="Arial"/>
                <a:cs typeface="Arial"/>
              </a:rPr>
              <a:t> with consistent </a:t>
            </a:r>
            <a:r>
              <a:rPr lang="en-US" sz="1200" baseline="0" dirty="0" err="1" smtClean="0">
                <a:latin typeface="Arial"/>
                <a:cs typeface="Arial"/>
              </a:rPr>
              <a:t>colours</a:t>
            </a:r>
            <a:r>
              <a:rPr lang="en-US" sz="1200" baseline="0" dirty="0" smtClean="0">
                <a:latin typeface="Arial"/>
                <a:cs typeface="Arial"/>
              </a:rPr>
              <a:t> and icons we are also developing or have developed a series of </a:t>
            </a:r>
            <a:endParaRPr lang="en-US" sz="1200" dirty="0" smtClean="0">
              <a:latin typeface="Arial"/>
              <a:cs typeface="Arial"/>
            </a:endParaRPr>
          </a:p>
          <a:p>
            <a:r>
              <a:rPr lang="en-US" sz="1200" dirty="0" smtClean="0">
                <a:latin typeface="Arial"/>
                <a:cs typeface="Arial"/>
              </a:rPr>
              <a:t>Toolkits, best practice guides and case studies. </a:t>
            </a:r>
          </a:p>
          <a:p>
            <a:endParaRPr lang="en-US" sz="1200" dirty="0" smtClean="0">
              <a:latin typeface="Arial"/>
              <a:cs typeface="Arial"/>
            </a:endParaRPr>
          </a:p>
          <a:p>
            <a:r>
              <a:rPr lang="en-US" sz="1200" dirty="0" smtClean="0">
                <a:latin typeface="Arial"/>
                <a:cs typeface="Arial"/>
              </a:rPr>
              <a:t>Two Examples: </a:t>
            </a:r>
          </a:p>
          <a:p>
            <a:pPr marL="171450" indent="-171450">
              <a:buFont typeface="Arial" panose="020B0604020202020204" pitchFamily="34" charset="0"/>
              <a:buChar char="•"/>
            </a:pPr>
            <a:r>
              <a:rPr lang="en-US" sz="1200" b="1" dirty="0" smtClean="0">
                <a:solidFill>
                  <a:schemeClr val="tx1"/>
                </a:solidFill>
                <a:latin typeface="Arial"/>
                <a:cs typeface="Arial"/>
              </a:rPr>
              <a:t>Food donation guidelines – we estimate</a:t>
            </a:r>
            <a:r>
              <a:rPr lang="en-US" sz="1200" b="1" baseline="0" dirty="0" smtClean="0">
                <a:solidFill>
                  <a:schemeClr val="tx1"/>
                </a:solidFill>
                <a:latin typeface="Arial"/>
                <a:cs typeface="Arial"/>
              </a:rPr>
              <a:t> about 13000 </a:t>
            </a:r>
            <a:r>
              <a:rPr lang="en-US" sz="1200" b="1" baseline="0" dirty="0" err="1" smtClean="0">
                <a:solidFill>
                  <a:schemeClr val="tx1"/>
                </a:solidFill>
                <a:latin typeface="Arial"/>
                <a:cs typeface="Arial"/>
              </a:rPr>
              <a:t>tonnes</a:t>
            </a:r>
            <a:r>
              <a:rPr lang="en-US" sz="1200" b="1" baseline="0" dirty="0" smtClean="0">
                <a:solidFill>
                  <a:schemeClr val="tx1"/>
                </a:solidFill>
                <a:latin typeface="Arial"/>
                <a:cs typeface="Arial"/>
              </a:rPr>
              <a:t> of healthy edible food is thrown out annually. Working with the BC CDC and CFIA to develop new guidelines for donors and recipients that make donating healthy food easier. </a:t>
            </a:r>
          </a:p>
          <a:p>
            <a:pPr marL="0" indent="0">
              <a:buFont typeface="Arial" panose="020B0604020202020204" pitchFamily="34" charset="0"/>
              <a:buNone/>
            </a:pPr>
            <a:endParaRPr lang="en-US" sz="1200" b="1" baseline="0" dirty="0" smtClean="0">
              <a:solidFill>
                <a:schemeClr val="tx1"/>
              </a:solidFill>
              <a:latin typeface="Arial"/>
              <a:cs typeface="Aria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baseline="0" dirty="0" smtClean="0">
                <a:solidFill>
                  <a:schemeClr val="tx1"/>
                </a:solidFill>
                <a:latin typeface="Arial"/>
                <a:cs typeface="Arial"/>
              </a:rPr>
              <a:t>BIAs met with us regularly, many small businesses are members, and they have a role to provide information and support to their members in meeting regulations. Capturing experiences, making presentations, providing information for newsletters</a:t>
            </a:r>
          </a:p>
          <a:p>
            <a:pPr marL="171450" indent="-171450">
              <a:buFont typeface="Arial" panose="020B0604020202020204" pitchFamily="34" charset="0"/>
              <a:buChar char="•"/>
            </a:pPr>
            <a:endParaRPr lang="en-US" sz="1200" baseline="0" dirty="0" smtClean="0">
              <a:latin typeface="Arial"/>
              <a:cs typeface="Aria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latin typeface="Arial"/>
                <a:cs typeface="Arial"/>
              </a:rPr>
              <a:t>For</a:t>
            </a:r>
            <a:r>
              <a:rPr lang="en-US" sz="1200" baseline="0" dirty="0" smtClean="0">
                <a:latin typeface="Arial"/>
                <a:cs typeface="Arial"/>
              </a:rPr>
              <a:t> </a:t>
            </a:r>
            <a:r>
              <a:rPr lang="en-US" sz="1200" dirty="0" smtClean="0">
                <a:latin typeface="Arial"/>
                <a:cs typeface="Arial"/>
              </a:rPr>
              <a:t>many of these resources, both </a:t>
            </a:r>
            <a:r>
              <a:rPr lang="en-US" sz="1200" baseline="0" dirty="0" smtClean="0">
                <a:latin typeface="Arial"/>
                <a:cs typeface="Arial"/>
              </a:rPr>
              <a:t>municipal staff  and the audience for the guides have provided content, contacts, reviews, top tips.  The idea being Metro produces them and many others will use on their audiences, so that information and messages are consistent no matter the source. </a:t>
            </a:r>
            <a:endParaRPr lang="en-US" sz="1200" dirty="0" smtClean="0">
              <a:latin typeface="Arial"/>
              <a:cs typeface="Arial"/>
            </a:endParaRPr>
          </a:p>
          <a:p>
            <a:pPr marL="0" indent="0">
              <a:buFont typeface="Arial" panose="020B0604020202020204" pitchFamily="34" charset="0"/>
              <a:buNone/>
            </a:pPr>
            <a:endParaRPr lang="en-US" sz="1200" baseline="0" dirty="0" smtClean="0">
              <a:latin typeface="Arial"/>
              <a:cs typeface="Arial"/>
            </a:endParaRPr>
          </a:p>
          <a:p>
            <a:pPr marL="171450" indent="-171450">
              <a:buFont typeface="Arial" panose="020B0604020202020204" pitchFamily="34" charset="0"/>
              <a:buChar char="•"/>
            </a:pPr>
            <a:endParaRPr lang="en-US" sz="1200" baseline="0" dirty="0" smtClean="0">
              <a:latin typeface="Arial"/>
              <a:cs typeface="Arial"/>
            </a:endParaRPr>
          </a:p>
          <a:p>
            <a:pPr marL="171450" indent="-171450">
              <a:buFont typeface="Arial" panose="020B0604020202020204" pitchFamily="34" charset="0"/>
              <a:buChar char="•"/>
            </a:pPr>
            <a:r>
              <a:rPr lang="en-US" sz="1200" baseline="0" dirty="0" smtClean="0">
                <a:latin typeface="Arial"/>
                <a:cs typeface="Arial"/>
              </a:rPr>
              <a:t>Businesses asked about onsite technologies to either avoid hauling off site or benefit from producing compost material on site, and Metro reviewed the technologies available. </a:t>
            </a:r>
          </a:p>
          <a:p>
            <a:pPr marL="171450" indent="-171450">
              <a:buFont typeface="Arial" panose="020B0604020202020204" pitchFamily="34" charset="0"/>
              <a:buChar char="•"/>
            </a:pPr>
            <a:r>
              <a:rPr lang="en-US" sz="1200" baseline="0" dirty="0" smtClean="0">
                <a:latin typeface="Arial"/>
                <a:cs typeface="Arial"/>
              </a:rPr>
              <a:t>Small business questions are different from larger businesses. We’re putting in place case studies of regular restaurants, grocers and bakeries across the region. </a:t>
            </a:r>
          </a:p>
          <a:p>
            <a:pPr marL="171450" indent="-171450">
              <a:buFont typeface="Arial" panose="020B0604020202020204" pitchFamily="34" charset="0"/>
              <a:buChar char="•"/>
            </a:pPr>
            <a:r>
              <a:rPr lang="en-US" sz="1200" dirty="0" smtClean="0">
                <a:latin typeface="Arial"/>
                <a:cs typeface="Arial"/>
              </a:rPr>
              <a:t>Engagement</a:t>
            </a:r>
            <a:r>
              <a:rPr lang="en-US" sz="1200" baseline="0" dirty="0" smtClean="0">
                <a:latin typeface="Arial"/>
                <a:cs typeface="Arial"/>
              </a:rPr>
              <a:t> identified a need for videos from a 90second clip that can be shown in a business doorway between customer, to capturing the basics on how to set up a kitchen. Metro is producing the videos once to that waste  service providers, BIAs, managers of institutions and more can shoe them to their staff over and over. </a:t>
            </a:r>
          </a:p>
          <a:p>
            <a:pPr marL="171450" indent="-171450">
              <a:buFont typeface="Arial" panose="020B0604020202020204" pitchFamily="34" charset="0"/>
              <a:buChar char="•"/>
            </a:pPr>
            <a:r>
              <a:rPr lang="en-US" sz="1200" baseline="0" dirty="0" smtClean="0">
                <a:latin typeface="Arial"/>
                <a:cs typeface="Arial"/>
              </a:rPr>
              <a:t>Recycling Council of BC has stepped in to include Organics Recycling in the Hotline Services. This gives cities a resource when businesses call into their information </a:t>
            </a:r>
            <a:r>
              <a:rPr lang="en-US" sz="1200" baseline="0" dirty="0" err="1" smtClean="0">
                <a:latin typeface="Arial"/>
                <a:cs typeface="Arial"/>
              </a:rPr>
              <a:t>centres</a:t>
            </a:r>
            <a:r>
              <a:rPr lang="en-US" sz="1200" baseline="0" dirty="0" smtClean="0">
                <a:latin typeface="Arial"/>
                <a:cs typeface="Arial"/>
              </a:rPr>
              <a:t> asking what they need to do when or why. </a:t>
            </a:r>
            <a:endParaRPr lang="en-US" sz="1200" dirty="0" smtClean="0">
              <a:latin typeface="Arial"/>
              <a:cs typeface="Arial"/>
            </a:endParaRPr>
          </a:p>
          <a:p>
            <a:endParaRPr lang="en-US" sz="1200" dirty="0" smtClean="0">
              <a:latin typeface="Arial"/>
              <a:cs typeface="Arial"/>
            </a:endParaRPr>
          </a:p>
          <a:p>
            <a:endParaRPr lang="en-US" sz="1200" dirty="0" smtClean="0">
              <a:latin typeface="Arial"/>
              <a:cs typeface="Arial"/>
            </a:endParaRPr>
          </a:p>
          <a:p>
            <a:r>
              <a:rPr lang="en-US" sz="1200" dirty="0" smtClean="0">
                <a:latin typeface="Arial"/>
                <a:cs typeface="Arial"/>
              </a:rPr>
              <a:t>From these we</a:t>
            </a:r>
            <a:r>
              <a:rPr lang="en-US" sz="1200" baseline="0" dirty="0" smtClean="0">
                <a:latin typeface="Arial"/>
                <a:cs typeface="Arial"/>
              </a:rPr>
              <a:t> can demonstrate as examples : </a:t>
            </a:r>
          </a:p>
          <a:p>
            <a:endParaRPr lang="en-US" sz="1200" baseline="0" dirty="0" smtClean="0">
              <a:latin typeface="Arial"/>
              <a:cs typeface="Arial"/>
            </a:endParaRPr>
          </a:p>
          <a:p>
            <a:r>
              <a:rPr lang="en-US" sz="1200" baseline="0" dirty="0" smtClean="0">
                <a:latin typeface="Arial"/>
                <a:cs typeface="Arial"/>
              </a:rPr>
              <a:t>How are other small businesses like mine doing this? </a:t>
            </a:r>
          </a:p>
          <a:p>
            <a:r>
              <a:rPr lang="en-US" sz="1200" baseline="0" dirty="0" smtClean="0">
                <a:latin typeface="Arial"/>
                <a:cs typeface="Arial"/>
              </a:rPr>
              <a:t>How are schools making change, and what tips do schools that are already recycling organics have to share with others getting started? </a:t>
            </a:r>
          </a:p>
          <a:p>
            <a:r>
              <a:rPr lang="en-US" sz="1200" dirty="0" smtClean="0">
                <a:latin typeface="Arial"/>
                <a:cs typeface="Arial"/>
              </a:rPr>
              <a:t>How are Business Improvement Areas supporting their members in preparing? What are the common challenges and how are the leaders meeting them? </a:t>
            </a:r>
          </a:p>
          <a:p>
            <a:endParaRPr lang="en-US" sz="1200" dirty="0" smtClean="0">
              <a:latin typeface="Arial"/>
              <a:cs typeface="Arial"/>
            </a:endParaRPr>
          </a:p>
          <a:p>
            <a:endParaRPr lang="en-US" sz="1200" dirty="0" smtClean="0">
              <a:latin typeface="Arial"/>
              <a:cs typeface="Arial"/>
            </a:endParaRPr>
          </a:p>
          <a:p>
            <a:pPr>
              <a:spcBef>
                <a:spcPct val="0"/>
              </a:spcBef>
            </a:pPr>
            <a:endParaRPr lang="en-US" baseline="0" dirty="0" smtClean="0"/>
          </a:p>
          <a:p>
            <a:pPr>
              <a:spcBef>
                <a:spcPct val="0"/>
              </a:spcBef>
            </a:pPr>
            <a:endParaRPr lang="en-CA" dirty="0" smtClean="0"/>
          </a:p>
          <a:p>
            <a:pPr>
              <a:spcBef>
                <a:spcPct val="0"/>
              </a:spcBef>
            </a:pPr>
            <a:endParaRPr lang="en-CA" dirty="0" smtClean="0"/>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D3F13E8-CCE2-4FE9-AAAF-F83A3AFF1162}" type="slidenum">
              <a:rPr lang="en-CA" sz="1200">
                <a:solidFill>
                  <a:prstClr val="black"/>
                </a:solidFill>
              </a:rPr>
              <a:pPr algn="r"/>
              <a:t>14</a:t>
            </a:fld>
            <a:endParaRPr lang="en-CA" sz="1200">
              <a:solidFill>
                <a:prstClr val="black"/>
              </a:solidFill>
            </a:endParaRPr>
          </a:p>
        </p:txBody>
      </p:sp>
    </p:spTree>
    <p:extLst>
      <p:ext uri="{BB962C8B-B14F-4D97-AF65-F5344CB8AC3E}">
        <p14:creationId xmlns:p14="http://schemas.microsoft.com/office/powerpoint/2010/main" val="2524449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Metrovancouver.org/foodscraps landing page</a:t>
            </a:r>
            <a:r>
              <a:rPr lang="en-CA" baseline="0" dirty="0" smtClean="0"/>
              <a:t>.</a:t>
            </a:r>
          </a:p>
          <a:p>
            <a:endParaRPr lang="en-CA" baseline="0" dirty="0" smtClean="0"/>
          </a:p>
          <a:p>
            <a:r>
              <a:rPr lang="en-CA" baseline="0" dirty="0" smtClean="0"/>
              <a:t>Sector specific resources and this (restaurants &amp; grocers) can be found when clicking the relevant button.</a:t>
            </a:r>
          </a:p>
          <a:p>
            <a:endParaRPr lang="en-CA" baseline="0" dirty="0" smtClean="0"/>
          </a:p>
          <a:p>
            <a:r>
              <a:rPr lang="en-CA" baseline="0" dirty="0" smtClean="0"/>
              <a:t>Under the residents button, tools, resources, artwork and links to each municipalities’ green bin program. </a:t>
            </a:r>
          </a:p>
          <a:p>
            <a:endParaRPr lang="en-CA" baseline="0" dirty="0" smtClean="0"/>
          </a:p>
          <a:p>
            <a:pPr defTabSz="933237">
              <a:defRPr/>
            </a:pPr>
            <a:r>
              <a:rPr lang="en-CA" baseline="0" dirty="0" err="1" smtClean="0"/>
              <a:t>Facebook</a:t>
            </a:r>
            <a:r>
              <a:rPr lang="en-CA" baseline="0" dirty="0" smtClean="0"/>
              <a:t> Like &amp; share buttons directly in the middle of the page.</a:t>
            </a:r>
          </a:p>
          <a:p>
            <a:endParaRPr lang="en-CA" dirty="0"/>
          </a:p>
        </p:txBody>
      </p:sp>
      <p:sp>
        <p:nvSpPr>
          <p:cNvPr id="4" name="Slide Number Placeholder 3"/>
          <p:cNvSpPr>
            <a:spLocks noGrp="1"/>
          </p:cNvSpPr>
          <p:nvPr>
            <p:ph type="sldNum" sz="quarter" idx="10"/>
          </p:nvPr>
        </p:nvSpPr>
        <p:spPr/>
        <p:txBody>
          <a:bodyPr/>
          <a:lstStyle/>
          <a:p>
            <a:pPr>
              <a:defRPr/>
            </a:pPr>
            <a:fld id="{8ACBB4B9-41B3-45B0-A21F-9FE315CC14E0}" type="slidenum">
              <a:rPr lang="en-US" smtClean="0"/>
              <a:pPr>
                <a:defRPr/>
              </a:pPr>
              <a:t>15</a:t>
            </a:fld>
            <a:endParaRPr lang="en-US" dirty="0"/>
          </a:p>
        </p:txBody>
      </p:sp>
    </p:spTree>
    <p:extLst>
      <p:ext uri="{BB962C8B-B14F-4D97-AF65-F5344CB8AC3E}">
        <p14:creationId xmlns:p14="http://schemas.microsoft.com/office/powerpoint/2010/main" val="834887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pPr>
              <a:spcBef>
                <a:spcPct val="0"/>
              </a:spcBef>
            </a:pPr>
            <a:endParaRPr lang="en-US" dirty="0" smtClean="0"/>
          </a:p>
          <a:p>
            <a:pPr>
              <a:spcBef>
                <a:spcPct val="0"/>
              </a:spcBef>
            </a:pPr>
            <a:endParaRPr lang="en-CA" dirty="0" smtClean="0"/>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D3F13E8-CCE2-4FE9-AAAF-F83A3AFF1162}" type="slidenum">
              <a:rPr lang="en-CA" sz="1200">
                <a:latin typeface="Calibri" pitchFamily="-72" charset="0"/>
              </a:rPr>
              <a:pPr algn="r"/>
              <a:t>16</a:t>
            </a:fld>
            <a:endParaRPr lang="en-CA" sz="1200">
              <a:latin typeface="Calibri" pitchFamily="-72" charset="0"/>
            </a:endParaRPr>
          </a:p>
        </p:txBody>
      </p:sp>
    </p:spTree>
    <p:extLst>
      <p:ext uri="{BB962C8B-B14F-4D97-AF65-F5344CB8AC3E}">
        <p14:creationId xmlns:p14="http://schemas.microsoft.com/office/powerpoint/2010/main" val="827788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6228009-2FBB-4324-BAB5-971F9E2E6481}" type="slidenum">
              <a:rPr lang="en-US" smtClean="0"/>
              <a:pPr/>
              <a:t>17</a:t>
            </a:fld>
            <a:endParaRPr lang="en-US"/>
          </a:p>
        </p:txBody>
      </p:sp>
    </p:spTree>
    <p:extLst>
      <p:ext uri="{BB962C8B-B14F-4D97-AF65-F5344CB8AC3E}">
        <p14:creationId xmlns:p14="http://schemas.microsoft.com/office/powerpoint/2010/main" val="2967252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endParaRPr lang="en-CA" dirty="0" smtClean="0">
              <a:ea typeface="Arial" pitchFamily="-72" charset="0"/>
              <a:cs typeface="Arial" pitchFamily="-72" charset="0"/>
            </a:endParaRP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4A3DF4D9-860D-4655-B314-74CF69292C06}" type="slidenum">
              <a:rPr lang="en-CA">
                <a:ea typeface="ＭＳ Ｐゴシック" pitchFamily="-72" charset="-128"/>
                <a:cs typeface="ＭＳ Ｐゴシック" pitchFamily="-72" charset="-128"/>
              </a:rPr>
              <a:pPr defTabSz="912813" fontAlgn="base">
                <a:spcBef>
                  <a:spcPct val="0"/>
                </a:spcBef>
                <a:spcAft>
                  <a:spcPct val="0"/>
                </a:spcAft>
                <a:defRPr/>
              </a:pPr>
              <a:t>2</a:t>
            </a:fld>
            <a:endParaRPr lang="en-CA">
              <a:ea typeface="ＭＳ Ｐゴシック" pitchFamily="-72" charset="-128"/>
              <a:cs typeface="ＭＳ Ｐゴシック" pitchFamily="-72" charset="-128"/>
            </a:endParaRPr>
          </a:p>
        </p:txBody>
      </p:sp>
    </p:spTree>
    <p:extLst>
      <p:ext uri="{BB962C8B-B14F-4D97-AF65-F5344CB8AC3E}">
        <p14:creationId xmlns:p14="http://schemas.microsoft.com/office/powerpoint/2010/main" val="2141581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b="1" kern="1200" dirty="0" smtClean="0">
                <a:solidFill>
                  <a:schemeClr val="tx1"/>
                </a:solidFill>
                <a:effectLst/>
                <a:latin typeface="+mn-lt"/>
                <a:ea typeface="+mn-ea"/>
                <a:cs typeface="+mn-cs"/>
              </a:rPr>
              <a:t>Metro Vancouver Overview</a:t>
            </a:r>
            <a:endParaRPr lang="en-US" sz="1200" kern="1200" dirty="0" smtClean="0">
              <a:solidFill>
                <a:schemeClr val="tx1"/>
              </a:solidFill>
              <a:effectLst/>
              <a:latin typeface="+mn-lt"/>
              <a:ea typeface="+mn-ea"/>
              <a:cs typeface="+mn-cs"/>
            </a:endParaRPr>
          </a:p>
          <a:p>
            <a:pPr lvl="1">
              <a:buFont typeface="Arial" pitchFamily="34" charset="0"/>
              <a:buChar char="•"/>
            </a:pPr>
            <a:r>
              <a:rPr lang="en-CA" sz="1200" kern="1200" dirty="0" smtClean="0">
                <a:solidFill>
                  <a:schemeClr val="tx1"/>
                </a:solidFill>
                <a:effectLst/>
                <a:latin typeface="+mn-lt"/>
                <a:ea typeface="+mn-ea"/>
                <a:cs typeface="+mn-cs"/>
              </a:rPr>
              <a:t>Federation of 23 local governments, including 1 Treaty FN, 1 Electoral Area</a:t>
            </a:r>
          </a:p>
          <a:p>
            <a:pPr lvl="1">
              <a:buFont typeface="Arial" pitchFamily="34" charset="0"/>
              <a:buChar char="•"/>
            </a:pPr>
            <a:r>
              <a:rPr lang="en-US" sz="2800" dirty="0" smtClean="0"/>
              <a:t>40 Directors appointed by municipal councils </a:t>
            </a:r>
          </a:p>
          <a:p>
            <a:pPr lvl="1">
              <a:buFont typeface="Arial" pitchFamily="34" charset="0"/>
              <a:buChar char="•"/>
            </a:pPr>
            <a:r>
              <a:rPr lang="en-CA" sz="1200" kern="1200" dirty="0" smtClean="0">
                <a:solidFill>
                  <a:schemeClr val="tx1"/>
                </a:solidFill>
                <a:effectLst/>
                <a:latin typeface="+mn-lt"/>
                <a:ea typeface="+mn-ea"/>
                <a:cs typeface="+mn-cs"/>
              </a:rPr>
              <a:t>Roles overview – regional utilities function, other non-mandated responsibilities (housing, air quality, parks, </a:t>
            </a:r>
            <a:r>
              <a:rPr lang="en-CA" sz="1200" kern="1200" dirty="0" err="1" smtClean="0">
                <a:solidFill>
                  <a:schemeClr val="tx1"/>
                </a:solidFill>
                <a:effectLst/>
                <a:latin typeface="+mn-lt"/>
                <a:ea typeface="+mn-ea"/>
                <a:cs typeface="+mn-cs"/>
              </a:rPr>
              <a:t>EComm</a:t>
            </a:r>
            <a:r>
              <a:rPr lang="en-CA" sz="1200" kern="1200" dirty="0" smtClean="0">
                <a:solidFill>
                  <a:schemeClr val="tx1"/>
                </a:solidFill>
                <a:effectLst/>
                <a:latin typeface="+mn-lt"/>
                <a:ea typeface="+mn-ea"/>
                <a:cs typeface="+mn-cs"/>
              </a:rPr>
              <a:t>, etc.)</a:t>
            </a:r>
            <a:endParaRPr lang="en-US" sz="1200" kern="1200" dirty="0" smtClean="0">
              <a:solidFill>
                <a:schemeClr val="tx1"/>
              </a:solidFill>
              <a:effectLst/>
              <a:latin typeface="+mn-lt"/>
              <a:ea typeface="+mn-ea"/>
              <a:cs typeface="+mn-cs"/>
            </a:endParaRPr>
          </a:p>
          <a:p>
            <a:pPr lvl="1">
              <a:buFont typeface="Arial" pitchFamily="34" charset="0"/>
              <a:buChar char="•"/>
            </a:pPr>
            <a:r>
              <a:rPr lang="en-CA" sz="1200" kern="1200" dirty="0" smtClean="0">
                <a:solidFill>
                  <a:schemeClr val="tx1"/>
                </a:solidFill>
                <a:effectLst/>
                <a:latin typeface="+mn-lt"/>
                <a:ea typeface="+mn-ea"/>
                <a:cs typeface="+mn-cs"/>
              </a:rPr>
              <a:t>Governance overview – consensus based decision making, unique role whereby Directors are expected to adopt a regional perspective when considering Metro Vancouver issues</a:t>
            </a:r>
            <a:endParaRPr lang="en-US" sz="1200" kern="1200" dirty="0" smtClean="0">
              <a:solidFill>
                <a:schemeClr val="tx1"/>
              </a:solidFill>
              <a:effectLst/>
              <a:latin typeface="+mn-lt"/>
              <a:ea typeface="+mn-ea"/>
              <a:cs typeface="+mn-cs"/>
            </a:endParaRPr>
          </a:p>
          <a:p>
            <a:pPr>
              <a:buFont typeface="Arial" pitchFamily="34" charset="0"/>
              <a:buChar char="•"/>
            </a:pPr>
            <a:r>
              <a:rPr lang="en-CA" sz="1200" kern="1200" dirty="0" smtClean="0">
                <a:solidFill>
                  <a:schemeClr val="tx1"/>
                </a:solidFill>
                <a:effectLst/>
                <a:latin typeface="+mn-lt"/>
                <a:ea typeface="+mn-ea"/>
                <a:cs typeface="+mn-cs"/>
              </a:rPr>
              <a:t>Political leadership – “convener” role </a:t>
            </a:r>
            <a:endParaRPr lang="en-US" dirty="0"/>
          </a:p>
        </p:txBody>
      </p:sp>
      <p:sp>
        <p:nvSpPr>
          <p:cNvPr id="4" name="Slide Number Placeholder 3"/>
          <p:cNvSpPr>
            <a:spLocks noGrp="1"/>
          </p:cNvSpPr>
          <p:nvPr>
            <p:ph type="sldNum" sz="quarter" idx="10"/>
          </p:nvPr>
        </p:nvSpPr>
        <p:spPr/>
        <p:txBody>
          <a:bodyPr/>
          <a:lstStyle/>
          <a:p>
            <a:fld id="{41C2C73F-EACE-7C41-A443-3A018D52496E}" type="slidenum">
              <a:rPr lang="en-US" smtClean="0"/>
              <a:pPr/>
              <a:t>3</a:t>
            </a:fld>
            <a:endParaRPr lang="en-US"/>
          </a:p>
        </p:txBody>
      </p:sp>
    </p:spTree>
    <p:extLst>
      <p:ext uri="{BB962C8B-B14F-4D97-AF65-F5344CB8AC3E}">
        <p14:creationId xmlns:p14="http://schemas.microsoft.com/office/powerpoint/2010/main" val="1407474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C9E24C3-9348-4A1F-A33C-FBBF0A20D43B}" type="slidenum">
              <a:rPr lang="en-CA" smtClean="0">
                <a:solidFill>
                  <a:srgbClr val="000000"/>
                </a:solidFill>
              </a:rPr>
              <a:pPr>
                <a:defRPr/>
              </a:pPr>
              <a:t>4</a:t>
            </a:fld>
            <a:endParaRPr lang="en-CA" dirty="0">
              <a:solidFill>
                <a:srgbClr val="000000"/>
              </a:solidFill>
            </a:endParaRPr>
          </a:p>
        </p:txBody>
      </p:sp>
    </p:spTree>
    <p:extLst>
      <p:ext uri="{BB962C8B-B14F-4D97-AF65-F5344CB8AC3E}">
        <p14:creationId xmlns:p14="http://schemas.microsoft.com/office/powerpoint/2010/main" val="1068425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sz="1200" kern="1200" dirty="0" smtClean="0">
                <a:solidFill>
                  <a:schemeClr val="tx1"/>
                </a:solidFill>
                <a:effectLst/>
                <a:latin typeface="+mn-lt"/>
                <a:ea typeface="+mn-ea"/>
                <a:cs typeface="+mn-cs"/>
              </a:rPr>
              <a:t>2 components:</a:t>
            </a:r>
          </a:p>
          <a:p>
            <a:pPr lvl="0"/>
            <a:endParaRPr lang="en-CA" sz="105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1. Ban organics from garbage going to regional disposal facilities</a:t>
            </a:r>
            <a:endParaRPr lang="en-CA"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Bans are a key regulatory tool we have to promote recycling.  Without waste coming to regional facilities for disposal, Metro Vancouver cannot enforce these bans</a:t>
            </a:r>
            <a:endParaRPr lang="en-CA"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It’s an important signal to the region to raise awareness and enable others to push for a change to organics recycling</a:t>
            </a:r>
            <a:endParaRPr lang="en-CA" sz="105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2. Focused communications and engagement initiatives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Metro Vancouver</a:t>
            </a:r>
            <a:r>
              <a:rPr lang="en-US" sz="1200" kern="1200" baseline="0" dirty="0" smtClean="0">
                <a:solidFill>
                  <a:schemeClr val="tx1"/>
                </a:solidFill>
                <a:effectLst/>
                <a:latin typeface="+mn-lt"/>
                <a:ea typeface="+mn-ea"/>
                <a:cs typeface="+mn-cs"/>
              </a:rPr>
              <a:t> has been asked by municipalities, business and community organizations to take a leadership role in communicating consistent messages across the region and providing standard toolkits and resources that other can implement in their own organizations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To avoid duplication of resources and to increase consistency in messaging</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a:t>
            </a:r>
            <a:endParaRPr lang="en-CA" sz="1050" kern="1200" dirty="0" smtClean="0">
              <a:solidFill>
                <a:schemeClr val="tx1"/>
              </a:solidFill>
              <a:effectLst/>
              <a:latin typeface="+mn-lt"/>
              <a:ea typeface="+mn-ea"/>
              <a:cs typeface="+mn-cs"/>
            </a:endParaRPr>
          </a:p>
          <a:p>
            <a:endParaRPr lang="en-US" sz="1000" dirty="0"/>
          </a:p>
        </p:txBody>
      </p:sp>
      <p:sp>
        <p:nvSpPr>
          <p:cNvPr id="4" name="Slide Number Placeholder 3"/>
          <p:cNvSpPr>
            <a:spLocks noGrp="1"/>
          </p:cNvSpPr>
          <p:nvPr>
            <p:ph type="sldNum" sz="quarter" idx="10"/>
          </p:nvPr>
        </p:nvSpPr>
        <p:spPr/>
        <p:txBody>
          <a:bodyPr/>
          <a:lstStyle/>
          <a:p>
            <a:fld id="{06228009-2FBB-4324-BAB5-971F9E2E6481}"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812939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Looked at 4 options, considered feedback from consultation</a:t>
            </a:r>
            <a:endParaRPr lang="en-CA"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Researched best practices in other jurisdictions</a:t>
            </a:r>
            <a:endParaRPr lang="en-CA"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Reflected on our own successes and challenges implementing past bans</a:t>
            </a:r>
            <a:endParaRPr lang="en-CA"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Phased implementation – details in Tipping Fee Bylaw</a:t>
            </a:r>
            <a:endParaRPr lang="en-CA"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3 ban elements - Kept 2/3 elements of the ban consistent throughout the implementation to simplify</a:t>
            </a:r>
            <a:r>
              <a:rPr lang="en-CA" sz="1200" kern="1200" baseline="0" dirty="0" smtClean="0">
                <a:solidFill>
                  <a:schemeClr val="tx1"/>
                </a:solidFill>
                <a:effectLst/>
                <a:latin typeface="+mn-lt"/>
                <a:ea typeface="+mn-ea"/>
                <a:cs typeface="+mn-cs"/>
              </a:rPr>
              <a:t> transition</a:t>
            </a:r>
            <a:endParaRPr lang="en-CA"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Education periods for the first 6 months of 2015,</a:t>
            </a:r>
            <a:r>
              <a:rPr lang="en-CA" sz="1200" kern="1200" baseline="0" dirty="0" smtClean="0">
                <a:solidFill>
                  <a:schemeClr val="tx1"/>
                </a:solidFill>
                <a:effectLst/>
                <a:latin typeface="+mn-lt"/>
                <a:ea typeface="+mn-ea"/>
                <a:cs typeface="+mn-cs"/>
              </a:rPr>
              <a:t> 16 then 17</a:t>
            </a:r>
            <a:endParaRPr lang="en-CA"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Declining threshold over the period - Start with highest generators first </a:t>
            </a:r>
            <a:endParaRPr lang="en-CA"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Only those without a recycling system in place would be affected by the surcharge</a:t>
            </a:r>
            <a:endParaRPr lang="en-CA"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Surcharge 50% - same as other bans today</a:t>
            </a:r>
            <a:endParaRPr lang="en-CA"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Included materials – does not</a:t>
            </a:r>
            <a:r>
              <a:rPr lang="en-CA" sz="1200" kern="1200" baseline="0" dirty="0" smtClean="0">
                <a:solidFill>
                  <a:schemeClr val="tx1"/>
                </a:solidFill>
                <a:effectLst/>
                <a:latin typeface="+mn-lt"/>
                <a:ea typeface="+mn-ea"/>
                <a:cs typeface="+mn-cs"/>
              </a:rPr>
              <a:t> include food soiled paper – consultation input told us to wait until processors could accept all papers</a:t>
            </a:r>
            <a:endParaRPr lang="en-CA" sz="1050" kern="1200" dirty="0" smtClean="0">
              <a:solidFill>
                <a:schemeClr val="tx1"/>
              </a:solidFill>
              <a:effectLst/>
              <a:latin typeface="+mn-lt"/>
              <a:ea typeface="+mn-ea"/>
              <a:cs typeface="+mn-cs"/>
            </a:endParaRPr>
          </a:p>
          <a:p>
            <a:endParaRPr lang="en-US" sz="1000" dirty="0"/>
          </a:p>
        </p:txBody>
      </p:sp>
      <p:sp>
        <p:nvSpPr>
          <p:cNvPr id="4" name="Slide Number Placeholder 3"/>
          <p:cNvSpPr>
            <a:spLocks noGrp="1"/>
          </p:cNvSpPr>
          <p:nvPr>
            <p:ph type="sldNum" sz="quarter" idx="10"/>
          </p:nvPr>
        </p:nvSpPr>
        <p:spPr/>
        <p:txBody>
          <a:bodyPr/>
          <a:lstStyle/>
          <a:p>
            <a:fld id="{06228009-2FBB-4324-BAB5-971F9E2E6481}"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144245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a:t>
            </a:r>
            <a:r>
              <a:rPr lang="en-US" baseline="0" dirty="0" smtClean="0"/>
              <a:t> calls/day include the MV Info Centre AND RCBC Hotline. (majority of calls go to RCBC)</a:t>
            </a:r>
          </a:p>
          <a:p>
            <a:r>
              <a:rPr lang="en-US" baseline="0" dirty="0" smtClean="0"/>
              <a:t>Calls from:</a:t>
            </a:r>
          </a:p>
          <a:p>
            <a:pPr marL="228600" indent="-228600">
              <a:buAutoNum type="arabicParenR"/>
            </a:pPr>
            <a:r>
              <a:rPr lang="en-US" baseline="0" dirty="0" smtClean="0"/>
              <a:t>Residential property managers – looking for resources to get started on a program</a:t>
            </a:r>
          </a:p>
          <a:p>
            <a:pPr marL="228600" indent="-228600">
              <a:buAutoNum type="arabicParenR"/>
            </a:pPr>
            <a:r>
              <a:rPr lang="en-US" baseline="0" dirty="0" smtClean="0"/>
              <a:t>Residents – often residents from Maple Ridge who do not have curbside collection, wondering where to take their organics. Also residents in MF buildings that do not have </a:t>
            </a:r>
            <a:r>
              <a:rPr lang="en-US" baseline="0" dirty="0" err="1" smtClean="0"/>
              <a:t>foodscraps</a:t>
            </a:r>
            <a:r>
              <a:rPr lang="en-US" baseline="0" dirty="0" smtClean="0"/>
              <a:t> programs</a:t>
            </a:r>
          </a:p>
          <a:p>
            <a:pPr marL="228600" indent="-228600">
              <a:buAutoNum type="arabicParenR"/>
            </a:pPr>
            <a:r>
              <a:rPr lang="en-US" baseline="0" dirty="0" smtClean="0"/>
              <a:t>Businesses: Inquiries about cost, and ban phasing. Wondering if the ban applies to their business. Questions about haulers.</a:t>
            </a:r>
          </a:p>
          <a:p>
            <a:pPr marL="228600" indent="-228600">
              <a:buAutoNum type="arabicParenR"/>
            </a:pPr>
            <a:r>
              <a:rPr lang="en-US" baseline="0" dirty="0" smtClean="0"/>
              <a:t>Media – interview requests</a:t>
            </a:r>
            <a:endParaRPr lang="en-CA" dirty="0"/>
          </a:p>
        </p:txBody>
      </p:sp>
      <p:sp>
        <p:nvSpPr>
          <p:cNvPr id="4" name="Slide Number Placeholder 3"/>
          <p:cNvSpPr>
            <a:spLocks noGrp="1"/>
          </p:cNvSpPr>
          <p:nvPr>
            <p:ph type="sldNum" sz="quarter" idx="10"/>
          </p:nvPr>
        </p:nvSpPr>
        <p:spPr/>
        <p:txBody>
          <a:bodyPr/>
          <a:lstStyle/>
          <a:p>
            <a:fld id="{06228009-2FBB-4324-BAB5-971F9E2E6481}" type="slidenum">
              <a:rPr lang="en-US" smtClean="0"/>
              <a:pPr/>
              <a:t>7</a:t>
            </a:fld>
            <a:endParaRPr lang="en-US"/>
          </a:p>
        </p:txBody>
      </p:sp>
    </p:spTree>
    <p:extLst>
      <p:ext uri="{BB962C8B-B14F-4D97-AF65-F5344CB8AC3E}">
        <p14:creationId xmlns:p14="http://schemas.microsoft.com/office/powerpoint/2010/main" val="2080413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Upper photo:</a:t>
            </a:r>
            <a:r>
              <a:rPr lang="en-US" baseline="0" dirty="0" smtClean="0"/>
              <a:t> 25% visible organics – 50% organics by weight. Less than 5% of all loads fall in this category.</a:t>
            </a:r>
          </a:p>
          <a:p>
            <a:r>
              <a:rPr lang="en-US" baseline="0" dirty="0" smtClean="0"/>
              <a:t>Lower photo: 5% visible organics – 30% organics by weight.</a:t>
            </a:r>
            <a:endParaRPr lang="en-US" dirty="0"/>
          </a:p>
        </p:txBody>
      </p:sp>
      <p:sp>
        <p:nvSpPr>
          <p:cNvPr id="4" name="Slide Number Placeholder 3"/>
          <p:cNvSpPr>
            <a:spLocks noGrp="1"/>
          </p:cNvSpPr>
          <p:nvPr>
            <p:ph type="sldNum" sz="quarter" idx="10"/>
          </p:nvPr>
        </p:nvSpPr>
        <p:spPr/>
        <p:txBody>
          <a:bodyPr/>
          <a:lstStyle/>
          <a:p>
            <a:fld id="{06228009-2FBB-4324-BAB5-971F9E2E6481}" type="slidenum">
              <a:rPr lang="en-US" smtClean="0"/>
              <a:pPr/>
              <a:t>8</a:t>
            </a:fld>
            <a:endParaRPr lang="en-US"/>
          </a:p>
        </p:txBody>
      </p:sp>
    </p:spTree>
    <p:extLst>
      <p:ext uri="{BB962C8B-B14F-4D97-AF65-F5344CB8AC3E}">
        <p14:creationId xmlns:p14="http://schemas.microsoft.com/office/powerpoint/2010/main" val="1855186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warnings</a:t>
            </a:r>
            <a:r>
              <a:rPr lang="en-US" baseline="0" dirty="0" smtClean="0"/>
              <a:t> for food were ALL commercial customers</a:t>
            </a:r>
          </a:p>
          <a:p>
            <a:r>
              <a:rPr lang="en-US" baseline="0" dirty="0" smtClean="0"/>
              <a:t>Photo of load full of food scraps -  taken </a:t>
            </a:r>
            <a:r>
              <a:rPr lang="en-US" b="1" baseline="0" dirty="0" smtClean="0"/>
              <a:t>January 12</a:t>
            </a:r>
            <a:r>
              <a:rPr lang="en-US" b="1" baseline="30000" dirty="0" smtClean="0"/>
              <a:t>th</a:t>
            </a:r>
            <a:r>
              <a:rPr lang="en-US" b="1" baseline="0" dirty="0" smtClean="0"/>
              <a:t> at Coquitlam </a:t>
            </a:r>
            <a:r>
              <a:rPr lang="en-US" b="1" baseline="0" smtClean="0"/>
              <a:t>Transfer Station</a:t>
            </a:r>
            <a:endParaRPr lang="en-US" b="1" baseline="0" dirty="0" smtClean="0"/>
          </a:p>
        </p:txBody>
      </p:sp>
      <p:sp>
        <p:nvSpPr>
          <p:cNvPr id="4" name="Slide Number Placeholder 3"/>
          <p:cNvSpPr>
            <a:spLocks noGrp="1"/>
          </p:cNvSpPr>
          <p:nvPr>
            <p:ph type="sldNum" sz="quarter" idx="10"/>
          </p:nvPr>
        </p:nvSpPr>
        <p:spPr/>
        <p:txBody>
          <a:bodyPr/>
          <a:lstStyle/>
          <a:p>
            <a:fld id="{06228009-2FBB-4324-BAB5-971F9E2E6481}" type="slidenum">
              <a:rPr lang="en-US" smtClean="0"/>
              <a:pPr/>
              <a:t>9</a:t>
            </a:fld>
            <a:endParaRPr lang="en-US"/>
          </a:p>
        </p:txBody>
      </p:sp>
    </p:spTree>
    <p:extLst>
      <p:ext uri="{BB962C8B-B14F-4D97-AF65-F5344CB8AC3E}">
        <p14:creationId xmlns:p14="http://schemas.microsoft.com/office/powerpoint/2010/main" val="3067787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C3D85880-A20E-4D43-9CE0-F3A18F32E4F6}" type="datetimeFigureOut">
              <a:rPr lang="en-US" smtClean="0">
                <a:solidFill>
                  <a:prstClr val="black">
                    <a:tint val="75000"/>
                  </a:prstClr>
                </a:solidFill>
              </a:rPr>
              <a:pPr/>
              <a:t>1/28/2015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3D1D2DE0-4D19-4C80-B1BB-41436E625E5B}" type="slidenum">
              <a:rPr lang="en-CA" smtClean="0">
                <a:solidFill>
                  <a:prstClr val="black">
                    <a:tint val="75000"/>
                  </a:prstClr>
                </a:solidFill>
              </a:rPr>
              <a:pPr/>
              <a:t>‹#›</a:t>
            </a:fld>
            <a:endParaRPr lang="en-CA">
              <a:solidFill>
                <a:prstClr val="black">
                  <a:tint val="75000"/>
                </a:prstClr>
              </a:solidFill>
            </a:endParaRPr>
          </a:p>
        </p:txBody>
      </p:sp>
      <p:pic>
        <p:nvPicPr>
          <p:cNvPr id="7" name="Picture 3" descr="N:\FOR MICHELLE\Templates_JPEGS_pngs\MV_template_Lead PPT.png"/>
          <p:cNvPicPr>
            <a:picLocks noChangeAspect="1" noChangeArrowheads="1"/>
          </p:cNvPicPr>
          <p:nvPr userDrawn="1"/>
        </p:nvPicPr>
        <p:blipFill>
          <a:blip r:embed="rId2" cstate="print"/>
          <a:srcRect/>
          <a:stretch>
            <a:fillRect/>
          </a:stretch>
        </p:blipFill>
        <p:spPr bwMode="auto">
          <a:xfrm>
            <a:off x="0" y="0"/>
            <a:ext cx="9144000" cy="6725228"/>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3D85880-A20E-4D43-9CE0-F3A18F32E4F6}" type="datetimeFigureOut">
              <a:rPr lang="en-US" smtClean="0">
                <a:solidFill>
                  <a:prstClr val="black">
                    <a:tint val="75000"/>
                  </a:prstClr>
                </a:solidFill>
              </a:rPr>
              <a:pPr/>
              <a:t>1/28/2015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3D1D2DE0-4D19-4C80-B1BB-41436E625E5B}" type="slidenum">
              <a:rPr lang="en-CA" smtClean="0">
                <a:solidFill>
                  <a:prstClr val="black">
                    <a:tint val="75000"/>
                  </a:prstClr>
                </a:solidFill>
              </a:rPr>
              <a:pPr/>
              <a:t>‹#›</a:t>
            </a:fld>
            <a:endParaRPr lang="en-CA">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3D85880-A20E-4D43-9CE0-F3A18F32E4F6}" type="datetimeFigureOut">
              <a:rPr lang="en-US" smtClean="0">
                <a:solidFill>
                  <a:prstClr val="black">
                    <a:tint val="75000"/>
                  </a:prstClr>
                </a:solidFill>
              </a:rPr>
              <a:pPr/>
              <a:t>1/28/2015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3D1D2DE0-4D19-4C80-B1BB-41436E625E5B}" type="slidenum">
              <a:rPr lang="en-CA" smtClean="0">
                <a:solidFill>
                  <a:prstClr val="black">
                    <a:tint val="75000"/>
                  </a:prstClr>
                </a:solidFill>
              </a:rPr>
              <a:pPr/>
              <a:t>‹#›</a:t>
            </a:fld>
            <a:endParaRPr lang="en-CA">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7_Section Header">
    <p:spTree>
      <p:nvGrpSpPr>
        <p:cNvPr id="1" name=""/>
        <p:cNvGrpSpPr/>
        <p:nvPr/>
      </p:nvGrpSpPr>
      <p:grpSpPr>
        <a:xfrm>
          <a:off x="0" y="0"/>
          <a:ext cx="0" cy="0"/>
          <a:chOff x="0" y="0"/>
          <a:chExt cx="0" cy="0"/>
        </a:xfrm>
      </p:grpSpPr>
      <p:sp>
        <p:nvSpPr>
          <p:cNvPr id="8" name="Content Placeholder 2"/>
          <p:cNvSpPr>
            <a:spLocks noGrp="1"/>
          </p:cNvSpPr>
          <p:nvPr>
            <p:ph idx="1"/>
          </p:nvPr>
        </p:nvSpPr>
        <p:spPr>
          <a:xfrm>
            <a:off x="1138402" y="1633917"/>
            <a:ext cx="3546857" cy="4027625"/>
          </a:xfrm>
        </p:spPr>
        <p:txBody>
          <a:bodyPr/>
          <a:lstStyle>
            <a:lvl1pPr marL="342900" indent="-342900">
              <a:buFont typeface="Wingdings" charset="2"/>
              <a:buChar char="§"/>
              <a:defRPr sz="2400" baseline="0"/>
            </a:lvl1pPr>
            <a:lvl2pPr marL="742950" indent="-285750">
              <a:buFont typeface="Wingdings" charset="2"/>
              <a:buChar char="§"/>
              <a:defRPr sz="2000"/>
            </a:lvl2pPr>
            <a:lvl3pPr marL="1143000" indent="-228600">
              <a:buFont typeface="Wingdings" charset="2"/>
              <a:buChar char="§"/>
              <a:defRPr sz="1800" baseline="0"/>
            </a:lvl3pPr>
            <a:lvl4pPr marL="1600200" indent="-228600">
              <a:buFont typeface="Wingdings" charset="2"/>
              <a:buChar char="§"/>
              <a:defRPr sz="1600"/>
            </a:lvl4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p:txBody>
      </p:sp>
      <p:sp>
        <p:nvSpPr>
          <p:cNvPr id="9" name="Title 7"/>
          <p:cNvSpPr>
            <a:spLocks noGrp="1"/>
          </p:cNvSpPr>
          <p:nvPr>
            <p:ph type="title"/>
          </p:nvPr>
        </p:nvSpPr>
        <p:spPr>
          <a:xfrm>
            <a:off x="1138402" y="274638"/>
            <a:ext cx="7548398" cy="1143000"/>
          </a:xfrm>
          <a:prstGeom prst="rect">
            <a:avLst/>
          </a:prstGeom>
        </p:spPr>
        <p:txBody>
          <a:bodyPr vert="horz"/>
          <a:lstStyle>
            <a:lvl1pPr algn="l">
              <a:defRPr sz="3200" baseline="0">
                <a:solidFill>
                  <a:schemeClr val="accent1">
                    <a:lumMod val="50000"/>
                  </a:schemeClr>
                </a:solidFill>
              </a:defRPr>
            </a:lvl1pPr>
          </a:lstStyle>
          <a:p>
            <a:r>
              <a:rPr lang="en-CA" smtClean="0"/>
              <a:t>Click to edit Master title style</a:t>
            </a:r>
            <a:endParaRPr lang="en-US" dirty="0"/>
          </a:p>
        </p:txBody>
      </p:sp>
      <p:sp>
        <p:nvSpPr>
          <p:cNvPr id="10" name="Content Placeholder 2"/>
          <p:cNvSpPr>
            <a:spLocks noGrp="1"/>
          </p:cNvSpPr>
          <p:nvPr>
            <p:ph idx="10"/>
          </p:nvPr>
        </p:nvSpPr>
        <p:spPr>
          <a:xfrm>
            <a:off x="5139943" y="1633917"/>
            <a:ext cx="3546857" cy="4027625"/>
          </a:xfrm>
        </p:spPr>
        <p:txBody>
          <a:bodyPr/>
          <a:lstStyle>
            <a:lvl1pPr marL="342900" indent="-342900">
              <a:buFont typeface="Wingdings" charset="2"/>
              <a:buChar char="§"/>
              <a:defRPr sz="2400" baseline="0"/>
            </a:lvl1pPr>
            <a:lvl2pPr marL="742950" indent="-285750">
              <a:buFont typeface="Wingdings" charset="2"/>
              <a:buChar char="§"/>
              <a:defRPr sz="2000"/>
            </a:lvl2pPr>
            <a:lvl3pPr marL="1143000" indent="-228600">
              <a:buFont typeface="Wingdings" charset="2"/>
              <a:buChar char="§"/>
              <a:defRPr sz="1800" baseline="0"/>
            </a:lvl3pPr>
            <a:lvl4pPr marL="1600200" indent="-228600">
              <a:buFont typeface="Wingdings" charset="2"/>
              <a:buChar char="§"/>
              <a:defRPr sz="1600"/>
            </a:lvl4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p:txBody>
      </p:sp>
    </p:spTree>
    <p:extLst>
      <p:ext uri="{BB962C8B-B14F-4D97-AF65-F5344CB8AC3E}">
        <p14:creationId xmlns:p14="http://schemas.microsoft.com/office/powerpoint/2010/main" val="3961772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BCFDDF6F-A153-48DA-8BAA-B9554110AA12}" type="datetimeFigureOut">
              <a:rPr lang="en-US" smtClean="0"/>
              <a:pPr/>
              <a:t>1/28/2015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60C559-3B02-4A65-85D6-1CD1B28B6836}" type="slidenum">
              <a:rPr lang="en-CA" smtClean="0"/>
              <a:pPr/>
              <a:t>‹#›</a:t>
            </a:fld>
            <a:endParaRPr lang="en-CA"/>
          </a:p>
        </p:txBody>
      </p:sp>
      <p:pic>
        <p:nvPicPr>
          <p:cNvPr id="7" name="Picture 3" descr="N:\FOR MICHELLE\Templates_JPEGS_pngs\MV_template_Lead PPT.png"/>
          <p:cNvPicPr>
            <a:picLocks noChangeAspect="1" noChangeArrowheads="1"/>
          </p:cNvPicPr>
          <p:nvPr userDrawn="1"/>
        </p:nvPicPr>
        <p:blipFill>
          <a:blip r:embed="rId2" cstate="print"/>
          <a:srcRect/>
          <a:stretch>
            <a:fillRect/>
          </a:stretch>
        </p:blipFill>
        <p:spPr bwMode="auto">
          <a:xfrm>
            <a:off x="0" y="-19628"/>
            <a:ext cx="9144000" cy="6725228"/>
          </a:xfrm>
          <a:prstGeom prst="rect">
            <a:avLst/>
          </a:prstGeom>
          <a:noFill/>
        </p:spPr>
      </p:pic>
    </p:spTree>
    <p:extLst>
      <p:ext uri="{BB962C8B-B14F-4D97-AF65-F5344CB8AC3E}">
        <p14:creationId xmlns:p14="http://schemas.microsoft.com/office/powerpoint/2010/main" val="3125346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CFDDF6F-A153-48DA-8BAA-B9554110AA12}" type="datetimeFigureOut">
              <a:rPr lang="en-US" smtClean="0"/>
              <a:pPr/>
              <a:t>1/28/2015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60C559-3B02-4A65-85D6-1CD1B28B6836}" type="slidenum">
              <a:rPr lang="en-CA" smtClean="0"/>
              <a:pPr/>
              <a:t>‹#›</a:t>
            </a:fld>
            <a:endParaRPr lang="en-CA"/>
          </a:p>
        </p:txBody>
      </p:sp>
    </p:spTree>
    <p:extLst>
      <p:ext uri="{BB962C8B-B14F-4D97-AF65-F5344CB8AC3E}">
        <p14:creationId xmlns:p14="http://schemas.microsoft.com/office/powerpoint/2010/main" val="822984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BCFDDF6F-A153-48DA-8BAA-B9554110AA12}" type="datetimeFigureOut">
              <a:rPr lang="en-US" smtClean="0"/>
              <a:pPr/>
              <a:t>1/28/2015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60C559-3B02-4A65-85D6-1CD1B28B6836}" type="slidenum">
              <a:rPr lang="en-CA" smtClean="0"/>
              <a:pPr/>
              <a:t>‹#›</a:t>
            </a:fld>
            <a:endParaRPr lang="en-CA"/>
          </a:p>
        </p:txBody>
      </p:sp>
    </p:spTree>
    <p:extLst>
      <p:ext uri="{BB962C8B-B14F-4D97-AF65-F5344CB8AC3E}">
        <p14:creationId xmlns:p14="http://schemas.microsoft.com/office/powerpoint/2010/main" val="3187516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BCFDDF6F-A153-48DA-8BAA-B9554110AA12}" type="datetimeFigureOut">
              <a:rPr lang="en-US" smtClean="0"/>
              <a:pPr/>
              <a:t>1/28/2015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B60C559-3B02-4A65-85D6-1CD1B28B6836}" type="slidenum">
              <a:rPr lang="en-CA" smtClean="0"/>
              <a:pPr/>
              <a:t>‹#›</a:t>
            </a:fld>
            <a:endParaRPr lang="en-CA"/>
          </a:p>
        </p:txBody>
      </p:sp>
    </p:spTree>
    <p:extLst>
      <p:ext uri="{BB962C8B-B14F-4D97-AF65-F5344CB8AC3E}">
        <p14:creationId xmlns:p14="http://schemas.microsoft.com/office/powerpoint/2010/main" val="2708405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BCFDDF6F-A153-48DA-8BAA-B9554110AA12}" type="datetimeFigureOut">
              <a:rPr lang="en-US" smtClean="0"/>
              <a:pPr/>
              <a:t>1/28/2015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B60C559-3B02-4A65-85D6-1CD1B28B6836}" type="slidenum">
              <a:rPr lang="en-CA" smtClean="0"/>
              <a:pPr/>
              <a:t>‹#›</a:t>
            </a:fld>
            <a:endParaRPr lang="en-CA"/>
          </a:p>
        </p:txBody>
      </p:sp>
    </p:spTree>
    <p:extLst>
      <p:ext uri="{BB962C8B-B14F-4D97-AF65-F5344CB8AC3E}">
        <p14:creationId xmlns:p14="http://schemas.microsoft.com/office/powerpoint/2010/main" val="2152022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BCFDDF6F-A153-48DA-8BAA-B9554110AA12}" type="datetimeFigureOut">
              <a:rPr lang="en-US" smtClean="0"/>
              <a:pPr/>
              <a:t>1/28/2015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B60C559-3B02-4A65-85D6-1CD1B28B6836}" type="slidenum">
              <a:rPr lang="en-CA" smtClean="0"/>
              <a:pPr/>
              <a:t>‹#›</a:t>
            </a:fld>
            <a:endParaRPr lang="en-CA"/>
          </a:p>
        </p:txBody>
      </p:sp>
    </p:spTree>
    <p:extLst>
      <p:ext uri="{BB962C8B-B14F-4D97-AF65-F5344CB8AC3E}">
        <p14:creationId xmlns:p14="http://schemas.microsoft.com/office/powerpoint/2010/main" val="2585861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DDF6F-A153-48DA-8BAA-B9554110AA12}" type="datetimeFigureOut">
              <a:rPr lang="en-US" smtClean="0"/>
              <a:pPr/>
              <a:t>1/28/2015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B60C559-3B02-4A65-85D6-1CD1B28B6836}" type="slidenum">
              <a:rPr lang="en-CA" smtClean="0"/>
              <a:pPr/>
              <a:t>‹#›</a:t>
            </a:fld>
            <a:endParaRPr lang="en-CA"/>
          </a:p>
        </p:txBody>
      </p:sp>
    </p:spTree>
    <p:extLst>
      <p:ext uri="{BB962C8B-B14F-4D97-AF65-F5344CB8AC3E}">
        <p14:creationId xmlns:p14="http://schemas.microsoft.com/office/powerpoint/2010/main" val="340489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3D85880-A20E-4D43-9CE0-F3A18F32E4F6}" type="datetimeFigureOut">
              <a:rPr lang="en-US" smtClean="0">
                <a:solidFill>
                  <a:prstClr val="black">
                    <a:tint val="75000"/>
                  </a:prstClr>
                </a:solidFill>
              </a:rPr>
              <a:pPr/>
              <a:t>1/28/2015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3D1D2DE0-4D19-4C80-B1BB-41436E625E5B}" type="slidenum">
              <a:rPr lang="en-CA" smtClean="0">
                <a:solidFill>
                  <a:prstClr val="black">
                    <a:tint val="75000"/>
                  </a:prstClr>
                </a:solidFill>
              </a:rPr>
              <a:pPr/>
              <a:t>‹#›</a:t>
            </a:fld>
            <a:endParaRPr lang="en-CA">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CFDDF6F-A153-48DA-8BAA-B9554110AA12}" type="datetimeFigureOut">
              <a:rPr lang="en-US" smtClean="0"/>
              <a:pPr/>
              <a:t>1/28/2015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B60C559-3B02-4A65-85D6-1CD1B28B6836}" type="slidenum">
              <a:rPr lang="en-CA" smtClean="0"/>
              <a:pPr/>
              <a:t>‹#›</a:t>
            </a:fld>
            <a:endParaRPr lang="en-CA"/>
          </a:p>
        </p:txBody>
      </p:sp>
    </p:spTree>
    <p:extLst>
      <p:ext uri="{BB962C8B-B14F-4D97-AF65-F5344CB8AC3E}">
        <p14:creationId xmlns:p14="http://schemas.microsoft.com/office/powerpoint/2010/main" val="2537971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CFDDF6F-A153-48DA-8BAA-B9554110AA12}" type="datetimeFigureOut">
              <a:rPr lang="en-US" smtClean="0"/>
              <a:pPr/>
              <a:t>1/28/2015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B60C559-3B02-4A65-85D6-1CD1B28B6836}" type="slidenum">
              <a:rPr lang="en-CA" smtClean="0"/>
              <a:pPr/>
              <a:t>‹#›</a:t>
            </a:fld>
            <a:endParaRPr lang="en-CA"/>
          </a:p>
        </p:txBody>
      </p:sp>
    </p:spTree>
    <p:extLst>
      <p:ext uri="{BB962C8B-B14F-4D97-AF65-F5344CB8AC3E}">
        <p14:creationId xmlns:p14="http://schemas.microsoft.com/office/powerpoint/2010/main" val="3324926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CFDDF6F-A153-48DA-8BAA-B9554110AA12}" type="datetimeFigureOut">
              <a:rPr lang="en-US" smtClean="0"/>
              <a:pPr/>
              <a:t>1/28/2015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60C559-3B02-4A65-85D6-1CD1B28B6836}" type="slidenum">
              <a:rPr lang="en-CA" smtClean="0"/>
              <a:pPr/>
              <a:t>‹#›</a:t>
            </a:fld>
            <a:endParaRPr lang="en-CA"/>
          </a:p>
        </p:txBody>
      </p:sp>
    </p:spTree>
    <p:extLst>
      <p:ext uri="{BB962C8B-B14F-4D97-AF65-F5344CB8AC3E}">
        <p14:creationId xmlns:p14="http://schemas.microsoft.com/office/powerpoint/2010/main" val="111525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CFDDF6F-A153-48DA-8BAA-B9554110AA12}" type="datetimeFigureOut">
              <a:rPr lang="en-US" smtClean="0"/>
              <a:pPr/>
              <a:t>1/28/2015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60C559-3B02-4A65-85D6-1CD1B28B6836}" type="slidenum">
              <a:rPr lang="en-CA" smtClean="0"/>
              <a:pPr/>
              <a:t>‹#›</a:t>
            </a:fld>
            <a:endParaRPr lang="en-CA"/>
          </a:p>
        </p:txBody>
      </p:sp>
    </p:spTree>
    <p:extLst>
      <p:ext uri="{BB962C8B-B14F-4D97-AF65-F5344CB8AC3E}">
        <p14:creationId xmlns:p14="http://schemas.microsoft.com/office/powerpoint/2010/main" val="4057267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BCFDDF6F-A153-48DA-8BAA-B9554110AA12}" type="datetimeFigureOut">
              <a:rPr lang="en-US" smtClean="0">
                <a:solidFill>
                  <a:prstClr val="black">
                    <a:tint val="75000"/>
                  </a:prstClr>
                </a:solidFill>
              </a:rPr>
              <a:pPr/>
              <a:t>1/28/2015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B60C559-3B02-4A65-85D6-1CD1B28B6836}" type="slidenum">
              <a:rPr lang="en-CA" smtClean="0">
                <a:solidFill>
                  <a:prstClr val="black">
                    <a:tint val="75000"/>
                  </a:prstClr>
                </a:solidFill>
              </a:rPr>
              <a:pPr/>
              <a:t>‹#›</a:t>
            </a:fld>
            <a:endParaRPr lang="en-CA">
              <a:solidFill>
                <a:prstClr val="black">
                  <a:tint val="75000"/>
                </a:prstClr>
              </a:solidFill>
            </a:endParaRPr>
          </a:p>
        </p:txBody>
      </p:sp>
      <p:pic>
        <p:nvPicPr>
          <p:cNvPr id="7" name="Picture 3" descr="N:\FOR MICHELLE\Templates_JPEGS_pngs\MV_template_Lead PPT.png"/>
          <p:cNvPicPr>
            <a:picLocks noChangeAspect="1" noChangeArrowheads="1"/>
          </p:cNvPicPr>
          <p:nvPr userDrawn="1"/>
        </p:nvPicPr>
        <p:blipFill>
          <a:blip r:embed="rId2" cstate="print"/>
          <a:srcRect/>
          <a:stretch>
            <a:fillRect/>
          </a:stretch>
        </p:blipFill>
        <p:spPr bwMode="auto">
          <a:xfrm>
            <a:off x="0" y="-19628"/>
            <a:ext cx="9144000" cy="6725228"/>
          </a:xfrm>
          <a:prstGeom prst="rect">
            <a:avLst/>
          </a:prstGeom>
          <a:noFill/>
        </p:spPr>
      </p:pic>
    </p:spTree>
    <p:extLst>
      <p:ext uri="{BB962C8B-B14F-4D97-AF65-F5344CB8AC3E}">
        <p14:creationId xmlns:p14="http://schemas.microsoft.com/office/powerpoint/2010/main" val="3125346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CFDDF6F-A153-48DA-8BAA-B9554110AA12}" type="datetimeFigureOut">
              <a:rPr lang="en-US" smtClean="0">
                <a:solidFill>
                  <a:prstClr val="black">
                    <a:tint val="75000"/>
                  </a:prstClr>
                </a:solidFill>
              </a:rPr>
              <a:pPr/>
              <a:t>1/28/2015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B60C559-3B02-4A65-85D6-1CD1B28B6836}"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22984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BCFDDF6F-A153-48DA-8BAA-B9554110AA12}" type="datetimeFigureOut">
              <a:rPr lang="en-US" smtClean="0">
                <a:solidFill>
                  <a:prstClr val="black">
                    <a:tint val="75000"/>
                  </a:prstClr>
                </a:solidFill>
              </a:rPr>
              <a:pPr/>
              <a:t>1/28/2015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B60C559-3B02-4A65-85D6-1CD1B28B6836}"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87516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BCFDDF6F-A153-48DA-8BAA-B9554110AA12}" type="datetimeFigureOut">
              <a:rPr lang="en-US" smtClean="0">
                <a:solidFill>
                  <a:prstClr val="black">
                    <a:tint val="75000"/>
                  </a:prstClr>
                </a:solidFill>
              </a:rPr>
              <a:pPr/>
              <a:t>1/28/2015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4B60C559-3B02-4A65-85D6-1CD1B28B6836}"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708405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BCFDDF6F-A153-48DA-8BAA-B9554110AA12}" type="datetimeFigureOut">
              <a:rPr lang="en-US" smtClean="0">
                <a:solidFill>
                  <a:prstClr val="black">
                    <a:tint val="75000"/>
                  </a:prstClr>
                </a:solidFill>
              </a:rPr>
              <a:pPr/>
              <a:t>1/28/2015</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4B60C559-3B02-4A65-85D6-1CD1B28B6836}"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1520224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BCFDDF6F-A153-48DA-8BAA-B9554110AA12}" type="datetimeFigureOut">
              <a:rPr lang="en-US" smtClean="0">
                <a:solidFill>
                  <a:prstClr val="black">
                    <a:tint val="75000"/>
                  </a:prstClr>
                </a:solidFill>
              </a:rPr>
              <a:pPr/>
              <a:t>1/28/2015</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4B60C559-3B02-4A65-85D6-1CD1B28B6836}"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85861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D85880-A20E-4D43-9CE0-F3A18F32E4F6}" type="datetimeFigureOut">
              <a:rPr lang="en-US" smtClean="0">
                <a:solidFill>
                  <a:prstClr val="black">
                    <a:tint val="75000"/>
                  </a:prstClr>
                </a:solidFill>
              </a:rPr>
              <a:pPr/>
              <a:t>1/28/2015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3D1D2DE0-4D19-4C80-B1BB-41436E625E5B}" type="slidenum">
              <a:rPr lang="en-CA" smtClean="0">
                <a:solidFill>
                  <a:prstClr val="black">
                    <a:tint val="75000"/>
                  </a:prstClr>
                </a:solidFill>
              </a:rPr>
              <a:pPr/>
              <a:t>‹#›</a:t>
            </a:fld>
            <a:endParaRPr lang="en-CA">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DDF6F-A153-48DA-8BAA-B9554110AA12}" type="datetimeFigureOut">
              <a:rPr lang="en-US" smtClean="0">
                <a:solidFill>
                  <a:prstClr val="black">
                    <a:tint val="75000"/>
                  </a:prstClr>
                </a:solidFill>
              </a:rPr>
              <a:pPr/>
              <a:t>1/28/2015</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4B60C559-3B02-4A65-85D6-1CD1B28B6836}"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04899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CFDDF6F-A153-48DA-8BAA-B9554110AA12}" type="datetimeFigureOut">
              <a:rPr lang="en-US" smtClean="0">
                <a:solidFill>
                  <a:prstClr val="black">
                    <a:tint val="75000"/>
                  </a:prstClr>
                </a:solidFill>
              </a:rPr>
              <a:pPr/>
              <a:t>1/28/2015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4B60C559-3B02-4A65-85D6-1CD1B28B6836}"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37971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CFDDF6F-A153-48DA-8BAA-B9554110AA12}" type="datetimeFigureOut">
              <a:rPr lang="en-US" smtClean="0">
                <a:solidFill>
                  <a:prstClr val="black">
                    <a:tint val="75000"/>
                  </a:prstClr>
                </a:solidFill>
              </a:rPr>
              <a:pPr/>
              <a:t>1/28/2015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4B60C559-3B02-4A65-85D6-1CD1B28B6836}"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249261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CFDDF6F-A153-48DA-8BAA-B9554110AA12}" type="datetimeFigureOut">
              <a:rPr lang="en-US" smtClean="0">
                <a:solidFill>
                  <a:prstClr val="black">
                    <a:tint val="75000"/>
                  </a:prstClr>
                </a:solidFill>
              </a:rPr>
              <a:pPr/>
              <a:t>1/28/2015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B60C559-3B02-4A65-85D6-1CD1B28B6836}"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15254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CFDDF6F-A153-48DA-8BAA-B9554110AA12}" type="datetimeFigureOut">
              <a:rPr lang="en-US" smtClean="0">
                <a:solidFill>
                  <a:prstClr val="black">
                    <a:tint val="75000"/>
                  </a:prstClr>
                </a:solidFill>
              </a:rPr>
              <a:pPr/>
              <a:t>1/28/2015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B60C559-3B02-4A65-85D6-1CD1B28B6836}"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57267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D85880-A20E-4D43-9CE0-F3A18F32E4F6}" type="datetimeFigureOut">
              <a:rPr lang="en-US" smtClean="0"/>
              <a:pPr/>
              <a:t>1/28/2015</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3D1D2DE0-4D19-4C80-B1BB-41436E625E5B}" type="slidenum">
              <a:rPr lang="en-CA" smtClean="0"/>
              <a:pPr/>
              <a:t>‹#›</a:t>
            </a:fld>
            <a:endParaRPr lang="en-CA" dirty="0"/>
          </a:p>
        </p:txBody>
      </p:sp>
    </p:spTree>
    <p:extLst>
      <p:ext uri="{BB962C8B-B14F-4D97-AF65-F5344CB8AC3E}">
        <p14:creationId xmlns:p14="http://schemas.microsoft.com/office/powerpoint/2010/main" val="35960620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3D85880-A20E-4D43-9CE0-F3A18F32E4F6}" type="datetimeFigureOut">
              <a:rPr lang="en-US" smtClean="0">
                <a:solidFill>
                  <a:prstClr val="black">
                    <a:tint val="75000"/>
                  </a:prstClr>
                </a:solidFill>
              </a:rPr>
              <a:pPr/>
              <a:t>1/28/2015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3D1D2DE0-4D19-4C80-B1BB-41436E625E5B}" type="slidenum">
              <a:rPr lang="en-CA" smtClean="0">
                <a:solidFill>
                  <a:prstClr val="black">
                    <a:tint val="75000"/>
                  </a:prstClr>
                </a:solidFill>
              </a:rPr>
              <a:pPr/>
              <a:t>‹#›</a:t>
            </a:fld>
            <a:endParaRPr lang="en-CA">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3D85880-A20E-4D43-9CE0-F3A18F32E4F6}" type="datetimeFigureOut">
              <a:rPr lang="en-US" smtClean="0">
                <a:solidFill>
                  <a:prstClr val="black">
                    <a:tint val="75000"/>
                  </a:prstClr>
                </a:solidFill>
              </a:rPr>
              <a:pPr/>
              <a:t>1/28/2015</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3D1D2DE0-4D19-4C80-B1BB-41436E625E5B}" type="slidenum">
              <a:rPr lang="en-CA" smtClean="0">
                <a:solidFill>
                  <a:prstClr val="black">
                    <a:tint val="75000"/>
                  </a:prstClr>
                </a:solidFill>
              </a:rPr>
              <a:pPr/>
              <a:t>‹#›</a:t>
            </a:fld>
            <a:endParaRPr lang="en-CA">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D85880-A20E-4D43-9CE0-F3A18F32E4F6}" type="datetimeFigureOut">
              <a:rPr lang="en-US" smtClean="0">
                <a:solidFill>
                  <a:prstClr val="black">
                    <a:tint val="75000"/>
                  </a:prstClr>
                </a:solidFill>
              </a:rPr>
              <a:pPr/>
              <a:t>1/28/2015</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3D1D2DE0-4D19-4C80-B1BB-41436E625E5B}" type="slidenum">
              <a:rPr lang="en-CA" smtClean="0">
                <a:solidFill>
                  <a:prstClr val="black">
                    <a:tint val="75000"/>
                  </a:prstClr>
                </a:solidFill>
              </a:rPr>
              <a:pPr/>
              <a:t>‹#›</a:t>
            </a:fld>
            <a:endParaRPr lang="en-CA">
              <a:solidFill>
                <a:prstClr val="black">
                  <a:tint val="75000"/>
                </a:prstClr>
              </a:solidFill>
            </a:endParaRPr>
          </a:p>
        </p:txBody>
      </p:sp>
      <p:sp>
        <p:nvSpPr>
          <p:cNvPr id="6" name="Rectangle 5"/>
          <p:cNvSpPr/>
          <p:nvPr userDrawn="1"/>
        </p:nvSpPr>
        <p:spPr>
          <a:xfrm>
            <a:off x="0" y="0"/>
            <a:ext cx="6019800" cy="1219200"/>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aseline="-25000">
              <a:solidFill>
                <a:prstClr val="white"/>
              </a:solidFill>
            </a:endParaRPr>
          </a:p>
        </p:txBody>
      </p:sp>
      <p:sp>
        <p:nvSpPr>
          <p:cNvPr id="2" name="Title 1"/>
          <p:cNvSpPr>
            <a:spLocks noGrp="1"/>
          </p:cNvSpPr>
          <p:nvPr>
            <p:ph type="title"/>
          </p:nvPr>
        </p:nvSpPr>
        <p:spPr>
          <a:xfrm>
            <a:off x="304800" y="0"/>
            <a:ext cx="4648200" cy="1219200"/>
          </a:xfrm>
        </p:spPr>
        <p:txBody>
          <a:bodyPr>
            <a:noAutofit/>
          </a:bodyPr>
          <a:lstStyle>
            <a:lvl1pPr algn="l">
              <a:defRPr sz="4100">
                <a:solidFill>
                  <a:schemeClr val="bg1"/>
                </a:solidFill>
              </a:defRPr>
            </a:lvl1pPr>
          </a:lstStyle>
          <a:p>
            <a:r>
              <a:rPr lang="en-US" dirty="0" smtClean="0"/>
              <a:t>Click to edit Master title style</a:t>
            </a:r>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D85880-A20E-4D43-9CE0-F3A18F32E4F6}" type="datetimeFigureOut">
              <a:rPr lang="en-US" smtClean="0">
                <a:solidFill>
                  <a:prstClr val="black">
                    <a:tint val="75000"/>
                  </a:prstClr>
                </a:solidFill>
              </a:rPr>
              <a:pPr/>
              <a:t>1/28/2015</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3D1D2DE0-4D19-4C80-B1BB-41436E625E5B}" type="slidenum">
              <a:rPr lang="en-CA" smtClean="0">
                <a:solidFill>
                  <a:prstClr val="black">
                    <a:tint val="75000"/>
                  </a:prstClr>
                </a:solidFill>
              </a:rPr>
              <a:pPr/>
              <a:t>‹#›</a:t>
            </a:fld>
            <a:endParaRPr lang="en-CA">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D85880-A20E-4D43-9CE0-F3A18F32E4F6}" type="datetimeFigureOut">
              <a:rPr lang="en-US" smtClean="0">
                <a:solidFill>
                  <a:prstClr val="black">
                    <a:tint val="75000"/>
                  </a:prstClr>
                </a:solidFill>
              </a:rPr>
              <a:pPr/>
              <a:t>1/28/2015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3D1D2DE0-4D19-4C80-B1BB-41436E625E5B}" type="slidenum">
              <a:rPr lang="en-CA" smtClean="0">
                <a:solidFill>
                  <a:prstClr val="black">
                    <a:tint val="75000"/>
                  </a:prstClr>
                </a:solidFill>
              </a:rPr>
              <a:pPr/>
              <a:t>‹#›</a:t>
            </a:fld>
            <a:endParaRPr lang="en-CA">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D85880-A20E-4D43-9CE0-F3A18F32E4F6}" type="datetimeFigureOut">
              <a:rPr lang="en-US" smtClean="0">
                <a:solidFill>
                  <a:prstClr val="black">
                    <a:tint val="75000"/>
                  </a:prstClr>
                </a:solidFill>
              </a:rPr>
              <a:pPr/>
              <a:t>1/28/2015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3D1D2DE0-4D19-4C80-B1BB-41436E625E5B}" type="slidenum">
              <a:rPr lang="en-CA" smtClean="0">
                <a:solidFill>
                  <a:prstClr val="black">
                    <a:tint val="75000"/>
                  </a:prstClr>
                </a:solidFill>
              </a:rPr>
              <a:pPr/>
              <a:t>‹#›</a:t>
            </a:fld>
            <a:endParaRPr lang="en-CA">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C3D85880-A20E-4D43-9CE0-F3A18F32E4F6}" type="datetimeFigureOut">
              <a:rPr lang="en-US" baseline="-25000" smtClean="0">
                <a:solidFill>
                  <a:prstClr val="black">
                    <a:tint val="75000"/>
                  </a:prstClr>
                </a:solidFill>
                <a:latin typeface="Arial" charset="0"/>
              </a:rPr>
              <a:pPr fontAlgn="base">
                <a:spcBef>
                  <a:spcPct val="0"/>
                </a:spcBef>
                <a:spcAft>
                  <a:spcPct val="0"/>
                </a:spcAft>
              </a:pPr>
              <a:t>1/28/2015</a:t>
            </a:fld>
            <a:endParaRPr lang="en-CA" baseline="-25000">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CA" baseline="-25000">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3D1D2DE0-4D19-4C80-B1BB-41436E625E5B}" type="slidenum">
              <a:rPr lang="en-CA" baseline="-25000" smtClean="0">
                <a:solidFill>
                  <a:prstClr val="black">
                    <a:tint val="75000"/>
                  </a:prstClr>
                </a:solidFill>
                <a:latin typeface="Arial" charset="0"/>
              </a:rPr>
              <a:pPr fontAlgn="base">
                <a:spcBef>
                  <a:spcPct val="0"/>
                </a:spcBef>
                <a:spcAft>
                  <a:spcPct val="0"/>
                </a:spcAft>
              </a:pPr>
              <a:t>‹#›</a:t>
            </a:fld>
            <a:endParaRPr lang="en-CA" baseline="-25000">
              <a:solidFill>
                <a:prstClr val="black">
                  <a:tint val="75000"/>
                </a:prstClr>
              </a:solidFill>
              <a:latin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C3D85880-A20E-4D43-9CE0-F3A18F32E4F6}" type="datetimeFigureOut">
              <a:rPr lang="en-US" baseline="-25000" smtClean="0">
                <a:solidFill>
                  <a:prstClr val="black">
                    <a:tint val="75000"/>
                  </a:prstClr>
                </a:solidFill>
                <a:latin typeface="Arial" charset="0"/>
              </a:rPr>
              <a:pPr fontAlgn="base">
                <a:spcBef>
                  <a:spcPct val="0"/>
                </a:spcBef>
                <a:spcAft>
                  <a:spcPct val="0"/>
                </a:spcAft>
              </a:pPr>
              <a:t>1/28/2015</a:t>
            </a:fld>
            <a:endParaRPr lang="en-CA" baseline="-25000">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CA" baseline="-25000">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3D1D2DE0-4D19-4C80-B1BB-41436E625E5B}" type="slidenum">
              <a:rPr lang="en-CA" baseline="-25000" smtClean="0">
                <a:solidFill>
                  <a:prstClr val="black">
                    <a:tint val="75000"/>
                  </a:prstClr>
                </a:solidFill>
                <a:latin typeface="Arial" charset="0"/>
              </a:rPr>
              <a:pPr fontAlgn="base">
                <a:spcBef>
                  <a:spcPct val="0"/>
                </a:spcBef>
                <a:spcAft>
                  <a:spcPct val="0"/>
                </a:spcAft>
              </a:pPr>
              <a:t>‹#›</a:t>
            </a:fld>
            <a:endParaRPr lang="en-CA" baseline="-25000">
              <a:solidFill>
                <a:prstClr val="black">
                  <a:tint val="75000"/>
                </a:prstClr>
              </a:solidFill>
              <a:latin typeface="Arial" charset="0"/>
            </a:endParaRPr>
          </a:p>
        </p:txBody>
      </p:sp>
      <p:pic>
        <p:nvPicPr>
          <p:cNvPr id="7" name="Picture 2" descr="N:\FOR MICHELLE\Templates_JPEGS_pngs\MV_template_blank PPT.png"/>
          <p:cNvPicPr>
            <a:picLocks noChangeAspect="1" noChangeArrowheads="1"/>
          </p:cNvPicPr>
          <p:nvPr userDrawn="1"/>
        </p:nvPicPr>
        <p:blipFill>
          <a:blip r:embed="rId13" cstate="print"/>
          <a:srcRect/>
          <a:stretch>
            <a:fillRect/>
          </a:stretch>
        </p:blipFill>
        <p:spPr bwMode="auto">
          <a:xfrm>
            <a:off x="182563" y="5638800"/>
            <a:ext cx="8961437" cy="742950"/>
          </a:xfrm>
          <a:prstGeom prst="rect">
            <a:avLst/>
          </a:prstGeom>
          <a:noFill/>
        </p:spPr>
      </p:pic>
    </p:spTree>
    <p:extLst>
      <p:ext uri="{BB962C8B-B14F-4D97-AF65-F5344CB8AC3E}">
        <p14:creationId xmlns:p14="http://schemas.microsoft.com/office/powerpoint/2010/main" val="4165199691"/>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C3D85880-A20E-4D43-9CE0-F3A18F32E4F6}" type="datetimeFigureOut">
              <a:rPr lang="en-US" baseline="-25000" smtClean="0">
                <a:solidFill>
                  <a:prstClr val="black">
                    <a:tint val="75000"/>
                  </a:prstClr>
                </a:solidFill>
                <a:latin typeface="Arial" charset="0"/>
              </a:rPr>
              <a:pPr fontAlgn="base">
                <a:spcBef>
                  <a:spcPct val="0"/>
                </a:spcBef>
                <a:spcAft>
                  <a:spcPct val="0"/>
                </a:spcAft>
              </a:pPr>
              <a:t>1/28/2015</a:t>
            </a:fld>
            <a:endParaRPr lang="en-CA" baseline="-25000">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CA" baseline="-25000">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3D1D2DE0-4D19-4C80-B1BB-41436E625E5B}" type="slidenum">
              <a:rPr lang="en-CA" baseline="-25000" smtClean="0">
                <a:solidFill>
                  <a:prstClr val="black">
                    <a:tint val="75000"/>
                  </a:prstClr>
                </a:solidFill>
                <a:latin typeface="Arial" charset="0"/>
              </a:rPr>
              <a:pPr fontAlgn="base">
                <a:spcBef>
                  <a:spcPct val="0"/>
                </a:spcBef>
                <a:spcAft>
                  <a:spcPct val="0"/>
                </a:spcAft>
              </a:pPr>
              <a:t>‹#›</a:t>
            </a:fld>
            <a:endParaRPr lang="en-CA" baseline="-25000">
              <a:solidFill>
                <a:prstClr val="black">
                  <a:tint val="75000"/>
                </a:prstClr>
              </a:solidFill>
              <a:latin typeface="Arial" charset="0"/>
            </a:endParaRPr>
          </a:p>
        </p:txBody>
      </p:sp>
      <p:pic>
        <p:nvPicPr>
          <p:cNvPr id="7" name="Picture 2" descr="N:\FOR MICHELLE\Templates_JPEGS_pngs\MV_template_blank PPT.png"/>
          <p:cNvPicPr>
            <a:picLocks noChangeAspect="1" noChangeArrowheads="1"/>
          </p:cNvPicPr>
          <p:nvPr userDrawn="1"/>
        </p:nvPicPr>
        <p:blipFill>
          <a:blip r:embed="rId14" cstate="print"/>
          <a:srcRect/>
          <a:stretch>
            <a:fillRect/>
          </a:stretch>
        </p:blipFill>
        <p:spPr bwMode="auto">
          <a:xfrm>
            <a:off x="182563" y="5638800"/>
            <a:ext cx="8961437" cy="742950"/>
          </a:xfrm>
          <a:prstGeom prst="rect">
            <a:avLst/>
          </a:prstGeom>
          <a:noFill/>
        </p:spPr>
      </p:pic>
    </p:spTree>
    <p:extLst>
      <p:ext uri="{BB962C8B-B14F-4D97-AF65-F5344CB8AC3E}">
        <p14:creationId xmlns:p14="http://schemas.microsoft.com/office/powerpoint/2010/main" val="416519969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ODB@metrovancouver.org"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V_slide_white.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76400"/>
            <a:ext cx="9144000" cy="5070256"/>
          </a:xfrm>
          <a:prstGeom prst="rect">
            <a:avLst/>
          </a:prstGeom>
        </p:spPr>
      </p:pic>
      <p:pic>
        <p:nvPicPr>
          <p:cNvPr id="11" name="Picture 10" descr="Tomatoes.jpg"/>
          <p:cNvPicPr>
            <a:picLocks noChangeAspect="1"/>
          </p:cNvPicPr>
          <p:nvPr/>
        </p:nvPicPr>
        <p:blipFill>
          <a:blip r:embed="rId4" cstate="print">
            <a:extLst>
              <a:ext uri="{28A0092B-C50C-407E-A947-70E740481C1C}">
                <a14:useLocalDpi xmlns:a14="http://schemas.microsoft.com/office/drawing/2010/main" val="0"/>
              </a:ext>
            </a:extLst>
          </a:blip>
          <a:srcRect t="8199" r="2356" b="11251"/>
          <a:stretch>
            <a:fillRect/>
          </a:stretch>
        </p:blipFill>
        <p:spPr>
          <a:xfrm>
            <a:off x="-685800" y="-2362200"/>
            <a:ext cx="10515600" cy="6858000"/>
          </a:xfrm>
          <a:prstGeom prst="rect">
            <a:avLst/>
          </a:prstGeom>
        </p:spPr>
      </p:pic>
      <p:sp>
        <p:nvSpPr>
          <p:cNvPr id="10" name="Rectangle 9"/>
          <p:cNvSpPr/>
          <p:nvPr/>
        </p:nvSpPr>
        <p:spPr>
          <a:xfrm>
            <a:off x="0" y="3886200"/>
            <a:ext cx="9372600" cy="1143000"/>
          </a:xfrm>
          <a:prstGeom prst="rect">
            <a:avLst/>
          </a:prstGeom>
          <a:solidFill>
            <a:schemeClr val="accent3">
              <a:lumMod val="75000"/>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10068" y="0"/>
            <a:ext cx="9558867" cy="1143000"/>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9" name="Title 1"/>
          <p:cNvSpPr txBox="1">
            <a:spLocks/>
          </p:cNvSpPr>
          <p:nvPr/>
        </p:nvSpPr>
        <p:spPr>
          <a:xfrm>
            <a:off x="304799" y="281161"/>
            <a:ext cx="9144000" cy="762000"/>
          </a:xfrm>
          <a:prstGeom prst="rect">
            <a:avLst/>
          </a:prstGeom>
        </p:spPr>
        <p:txBody>
          <a:bodyPr anchor="ctr">
            <a:prstTxWarp prst="textNoShape">
              <a:avLst/>
            </a:prstTxWarp>
            <a:noAutofit/>
          </a:bodyPr>
          <a:lstStyle/>
          <a:p>
            <a:pPr>
              <a:lnSpc>
                <a:spcPct val="90000"/>
              </a:lnSpc>
            </a:pPr>
            <a:r>
              <a:rPr lang="en-US" sz="3600" b="1" dirty="0" smtClean="0">
                <a:solidFill>
                  <a:srgbClr val="FFFFFF"/>
                </a:solidFill>
                <a:effectLst>
                  <a:outerShdw blurRad="38100" dist="38100" dir="2700000" algn="tl">
                    <a:srgbClr val="000000">
                      <a:alpha val="43137"/>
                    </a:srgbClr>
                  </a:outerShdw>
                </a:effectLst>
                <a:latin typeface="Arial"/>
                <a:cs typeface="Arial"/>
              </a:rPr>
              <a:t>FOOD ISN’T GARBAGE</a:t>
            </a:r>
            <a:endParaRPr lang="en-CA" sz="3600" b="1" dirty="0">
              <a:solidFill>
                <a:prstClr val="white"/>
              </a:solidFill>
              <a:latin typeface="Arial Narrow"/>
              <a:cs typeface="Arial Narrow"/>
            </a:endParaRPr>
          </a:p>
        </p:txBody>
      </p:sp>
      <p:sp>
        <p:nvSpPr>
          <p:cNvPr id="12" name="Content Placeholder 2"/>
          <p:cNvSpPr txBox="1">
            <a:spLocks/>
          </p:cNvSpPr>
          <p:nvPr/>
        </p:nvSpPr>
        <p:spPr>
          <a:xfrm>
            <a:off x="228600" y="3886200"/>
            <a:ext cx="8534400" cy="2286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solidFill>
                  <a:prstClr val="white"/>
                </a:solidFill>
                <a:effectLst>
                  <a:outerShdw blurRad="50800" dist="38100" dir="2700000" algn="tl" rotWithShape="0">
                    <a:prstClr val="black">
                      <a:alpha val="40000"/>
                    </a:prstClr>
                  </a:outerShdw>
                </a:effectLst>
                <a:latin typeface="Arial"/>
                <a:cs typeface="Arial"/>
              </a:rPr>
              <a:t>Metro Vancouver’s Organics Disposal Ban </a:t>
            </a:r>
            <a:br>
              <a:rPr lang="en-US" b="1" dirty="0" smtClean="0">
                <a:solidFill>
                  <a:prstClr val="white"/>
                </a:solidFill>
                <a:effectLst>
                  <a:outerShdw blurRad="50800" dist="38100" dir="2700000" algn="tl" rotWithShape="0">
                    <a:prstClr val="black">
                      <a:alpha val="40000"/>
                    </a:prstClr>
                  </a:outerShdw>
                </a:effectLst>
                <a:latin typeface="Arial"/>
                <a:cs typeface="Arial"/>
              </a:rPr>
            </a:br>
            <a:endParaRPr lang="en-US" b="1" dirty="0" smtClean="0">
              <a:solidFill>
                <a:prstClr val="white"/>
              </a:solidFill>
              <a:effectLst>
                <a:outerShdw blurRad="50800" dist="38100" dir="2700000" algn="tl" rotWithShape="0">
                  <a:prstClr val="black">
                    <a:alpha val="40000"/>
                  </a:prstClr>
                </a:outerShdw>
              </a:effectLst>
              <a:latin typeface="Arial"/>
              <a:cs typeface="Arial"/>
            </a:endParaRPr>
          </a:p>
          <a:p>
            <a:pPr marL="0" indent="0">
              <a:buFont typeface="Arial" pitchFamily="34" charset="0"/>
              <a:buNone/>
            </a:pPr>
            <a:endParaRPr lang="en-US" sz="2200" dirty="0" smtClean="0">
              <a:solidFill>
                <a:prstClr val="black"/>
              </a:solidFill>
              <a:latin typeface="Arial"/>
              <a:cs typeface="Arial"/>
            </a:endParaRPr>
          </a:p>
          <a:p>
            <a:pPr marL="0" indent="0">
              <a:buFont typeface="Arial" pitchFamily="34" charset="0"/>
              <a:buNone/>
            </a:pPr>
            <a:r>
              <a:rPr lang="en-US" sz="2200" dirty="0" smtClean="0">
                <a:solidFill>
                  <a:prstClr val="black"/>
                </a:solidFill>
                <a:latin typeface="Arial"/>
                <a:cs typeface="Arial"/>
              </a:rPr>
              <a:t>WMABC 4</a:t>
            </a:r>
            <a:r>
              <a:rPr lang="en-US" sz="2200" baseline="30000" dirty="0" smtClean="0">
                <a:solidFill>
                  <a:prstClr val="black"/>
                </a:solidFill>
                <a:latin typeface="Arial"/>
                <a:cs typeface="Arial"/>
              </a:rPr>
              <a:t>th</a:t>
            </a:r>
            <a:r>
              <a:rPr lang="en-US" sz="2200" dirty="0" smtClean="0">
                <a:solidFill>
                  <a:prstClr val="black"/>
                </a:solidFill>
                <a:latin typeface="Arial"/>
                <a:cs typeface="Arial"/>
              </a:rPr>
              <a:t> Annual Conference / AGM</a:t>
            </a:r>
          </a:p>
          <a:p>
            <a:pPr marL="0" indent="0">
              <a:buFont typeface="Arial" pitchFamily="34" charset="0"/>
              <a:buNone/>
            </a:pPr>
            <a:r>
              <a:rPr lang="en-US" sz="2200" dirty="0" smtClean="0">
                <a:solidFill>
                  <a:prstClr val="black"/>
                </a:solidFill>
                <a:latin typeface="Arial"/>
                <a:cs typeface="Arial"/>
              </a:rPr>
              <a:t>January 29, 2015</a:t>
            </a:r>
            <a:r>
              <a:rPr lang="en-US" dirty="0" smtClean="0">
                <a:solidFill>
                  <a:prstClr val="white"/>
                </a:solidFill>
                <a:effectLst>
                  <a:outerShdw blurRad="50800" dist="38100" dir="2700000" algn="tl" rotWithShape="0">
                    <a:prstClr val="black">
                      <a:alpha val="40000"/>
                    </a:prstClr>
                  </a:outerShdw>
                </a:effectLst>
                <a:latin typeface="Arial"/>
                <a:cs typeface="Arial"/>
              </a:rPr>
              <a:t/>
            </a:r>
            <a:br>
              <a:rPr lang="en-US" dirty="0" smtClean="0">
                <a:solidFill>
                  <a:prstClr val="white"/>
                </a:solidFill>
                <a:effectLst>
                  <a:outerShdw blurRad="50800" dist="38100" dir="2700000" algn="tl" rotWithShape="0">
                    <a:prstClr val="black">
                      <a:alpha val="40000"/>
                    </a:prstClr>
                  </a:outerShdw>
                </a:effectLst>
                <a:latin typeface="Arial"/>
                <a:cs typeface="Arial"/>
              </a:rPr>
            </a:br>
            <a:endParaRPr lang="en-US" dirty="0" smtClean="0">
              <a:solidFill>
                <a:prstClr val="white"/>
              </a:solidFill>
              <a:effectLst>
                <a:outerShdw blurRad="50800" dist="38100" dir="2700000" algn="tl" rotWithShape="0">
                  <a:prstClr val="black">
                    <a:alpha val="40000"/>
                  </a:prstClr>
                </a:outerShdw>
              </a:effectLst>
              <a:latin typeface="Arial"/>
              <a:cs typeface="Arial"/>
            </a:endParaRPr>
          </a:p>
        </p:txBody>
      </p:sp>
      <p:sp>
        <p:nvSpPr>
          <p:cNvPr id="2" name="TextBox 1"/>
          <p:cNvSpPr txBox="1"/>
          <p:nvPr/>
        </p:nvSpPr>
        <p:spPr>
          <a:xfrm>
            <a:off x="228600" y="4495800"/>
            <a:ext cx="3657600" cy="646331"/>
          </a:xfrm>
          <a:prstGeom prst="rect">
            <a:avLst/>
          </a:prstGeom>
          <a:noFill/>
        </p:spPr>
        <p:txBody>
          <a:bodyPr wrap="square" rtlCol="0">
            <a:spAutoFit/>
          </a:bodyPr>
          <a:lstStyle/>
          <a:p>
            <a:r>
              <a:rPr lang="en-US" dirty="0">
                <a:solidFill>
                  <a:prstClr val="white"/>
                </a:solidFill>
                <a:effectLst>
                  <a:outerShdw blurRad="50800" dist="38100" dir="2700000" algn="tl" rotWithShape="0">
                    <a:prstClr val="black">
                      <a:alpha val="40000"/>
                    </a:prstClr>
                  </a:outerShdw>
                </a:effectLst>
                <a:latin typeface="Arial"/>
                <a:cs typeface="Arial"/>
              </a:rPr>
              <a:t/>
            </a:r>
            <a:br>
              <a:rPr lang="en-US" dirty="0">
                <a:solidFill>
                  <a:prstClr val="white"/>
                </a:solidFill>
                <a:effectLst>
                  <a:outerShdw blurRad="50800" dist="38100" dir="2700000" algn="tl" rotWithShape="0">
                    <a:prstClr val="black">
                      <a:alpha val="40000"/>
                    </a:prstClr>
                  </a:outerShdw>
                </a:effectLst>
                <a:latin typeface="Arial"/>
                <a:cs typeface="Arial"/>
              </a:rPr>
            </a:br>
            <a:endParaRPr lang="en-US" dirty="0">
              <a:solidFill>
                <a:prstClr val="black"/>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Stock_compost-organics-foo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Rectangle 12"/>
          <p:cNvSpPr/>
          <p:nvPr/>
        </p:nvSpPr>
        <p:spPr>
          <a:xfrm>
            <a:off x="-252536" y="4419600"/>
            <a:ext cx="10081120" cy="1524000"/>
          </a:xfrm>
          <a:prstGeom prst="rect">
            <a:avLst/>
          </a:prstGeom>
          <a:solidFill>
            <a:schemeClr val="accent3">
              <a:lumMod val="75000"/>
              <a:alpha val="5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Title 1"/>
          <p:cNvSpPr txBox="1">
            <a:spLocks/>
          </p:cNvSpPr>
          <p:nvPr/>
        </p:nvSpPr>
        <p:spPr>
          <a:xfrm>
            <a:off x="304800" y="4648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prstClr val="white"/>
                </a:solidFill>
                <a:effectLst>
                  <a:outerShdw blurRad="38100" dist="38100" dir="2700000" algn="tl">
                    <a:srgbClr val="000000">
                      <a:alpha val="43137"/>
                    </a:srgbClr>
                  </a:outerShdw>
                </a:effectLst>
                <a:latin typeface="Arial"/>
                <a:cs typeface="Arial"/>
              </a:rPr>
              <a:t>BUSINESS RESOURCES</a:t>
            </a:r>
            <a:endParaRPr lang="en-US" dirty="0">
              <a:solidFill>
                <a:prstClr val="black"/>
              </a:solidFill>
              <a:latin typeface="Arial"/>
              <a:cs typeface="Arial"/>
            </a:endParaRPr>
          </a:p>
        </p:txBody>
      </p:sp>
    </p:spTree>
    <p:extLst>
      <p:ext uri="{BB962C8B-B14F-4D97-AF65-F5344CB8AC3E}">
        <p14:creationId xmlns:p14="http://schemas.microsoft.com/office/powerpoint/2010/main" val="158460724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itle 1"/>
          <p:cNvSpPr txBox="1">
            <a:spLocks/>
          </p:cNvSpPr>
          <p:nvPr/>
        </p:nvSpPr>
        <p:spPr>
          <a:xfrm>
            <a:off x="575452" y="-55188"/>
            <a:ext cx="8187548" cy="1295400"/>
          </a:xfrm>
          <a:prstGeom prst="rect">
            <a:avLst/>
          </a:prstGeom>
        </p:spPr>
        <p:txBody>
          <a:bodyPr anchor="ctr">
            <a:prstTxWarp prst="textNoShape">
              <a:avLst/>
            </a:prstTxWarp>
            <a:normAutofit/>
          </a:bodyPr>
          <a:lstStyle/>
          <a:p>
            <a:pPr>
              <a:lnSpc>
                <a:spcPct val="90000"/>
              </a:lnSpc>
            </a:pPr>
            <a:r>
              <a:rPr lang="en-US" sz="3600" dirty="0" smtClean="0">
                <a:solidFill>
                  <a:schemeClr val="bg1"/>
                </a:solidFill>
                <a:latin typeface="Arial" panose="020B0604020202020204" pitchFamily="34" charset="0"/>
                <a:cs typeface="Arial" panose="020B0604020202020204" pitchFamily="34" charset="0"/>
              </a:rPr>
              <a:t>ORGANICS RECYCLING OUTREACH</a:t>
            </a:r>
            <a:endParaRPr lang="en-US" sz="3600"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762000" y="1371601"/>
            <a:ext cx="7467600" cy="2985433"/>
          </a:xfrm>
          <a:prstGeom prst="rect">
            <a:avLst/>
          </a:prstGeom>
          <a:noFill/>
        </p:spPr>
        <p:txBody>
          <a:bodyPr wrap="square" rtlCol="0">
            <a:spAutoFit/>
          </a:bodyPr>
          <a:lstStyle/>
          <a:p>
            <a:pPr marL="457200" indent="-457200">
              <a:spcAft>
                <a:spcPts val="600"/>
              </a:spcAft>
              <a:buFont typeface="+mj-lt"/>
              <a:buAutoNum type="arabicPeriod"/>
            </a:pPr>
            <a:r>
              <a:rPr lang="en-US" sz="2800" dirty="0" smtClean="0">
                <a:latin typeface="Arial" panose="020B0604020202020204" pitchFamily="34" charset="0"/>
                <a:cs typeface="Arial" panose="020B0604020202020204" pitchFamily="34" charset="0"/>
              </a:rPr>
              <a:t>Regional ad campaign in partnership with member municipalities</a:t>
            </a:r>
          </a:p>
          <a:p>
            <a:pPr marL="457200" indent="-457200">
              <a:spcAft>
                <a:spcPts val="600"/>
              </a:spcAft>
              <a:buFont typeface="+mj-lt"/>
              <a:buAutoNum type="arabicPeriod"/>
            </a:pPr>
            <a:r>
              <a:rPr lang="en-US" sz="2800" dirty="0" smtClean="0">
                <a:latin typeface="Arial" panose="020B0604020202020204" pitchFamily="34" charset="0"/>
                <a:cs typeface="Arial" panose="020B0604020202020204" pitchFamily="34" charset="0"/>
              </a:rPr>
              <a:t>ICI ad campaign</a:t>
            </a:r>
          </a:p>
          <a:p>
            <a:pPr marL="457200" indent="-457200">
              <a:spcAft>
                <a:spcPts val="600"/>
              </a:spcAft>
              <a:buFont typeface="+mj-lt"/>
              <a:buAutoNum type="arabicPeriod"/>
            </a:pPr>
            <a:r>
              <a:rPr lang="en-US" sz="2800" dirty="0" smtClean="0">
                <a:latin typeface="Arial" panose="020B0604020202020204" pitchFamily="34" charset="0"/>
                <a:cs typeface="Arial" panose="020B0604020202020204" pitchFamily="34" charset="0"/>
              </a:rPr>
              <a:t>Standardize communications</a:t>
            </a:r>
          </a:p>
          <a:p>
            <a:pPr marL="457200" indent="-457200">
              <a:spcAft>
                <a:spcPts val="600"/>
              </a:spcAft>
              <a:buFont typeface="+mj-lt"/>
              <a:buAutoNum type="arabicPeriod"/>
            </a:pPr>
            <a:r>
              <a:rPr lang="en-US" sz="2800" dirty="0" smtClean="0">
                <a:latin typeface="Arial" panose="020B0604020202020204" pitchFamily="34" charset="0"/>
                <a:cs typeface="Arial" panose="020B0604020202020204" pitchFamily="34" charset="0"/>
              </a:rPr>
              <a:t>Toolkits and guides</a:t>
            </a:r>
          </a:p>
          <a:p>
            <a:pPr marL="457200" indent="-457200">
              <a:spcAft>
                <a:spcPts val="600"/>
              </a:spcAft>
              <a:buFont typeface="+mj-lt"/>
              <a:buAutoNum type="arabicPeriod"/>
            </a:pPr>
            <a:r>
              <a:rPr lang="en-US" sz="2800" dirty="0" smtClean="0">
                <a:latin typeface="Arial" panose="020B0604020202020204" pitchFamily="34" charset="0"/>
                <a:cs typeface="Arial" panose="020B0604020202020204" pitchFamily="34" charset="0"/>
              </a:rPr>
              <a:t>Convene stakeholders </a:t>
            </a:r>
          </a:p>
        </p:txBody>
      </p:sp>
      <p:pic>
        <p:nvPicPr>
          <p:cNvPr id="5" name="Picture 4" descr="Tomatoes.jp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0" y="4648200"/>
            <a:ext cx="9144000" cy="5963479"/>
          </a:xfrm>
          <a:prstGeom prst="rect">
            <a:avLst/>
          </a:prstGeom>
        </p:spPr>
      </p:pic>
      <p:sp>
        <p:nvSpPr>
          <p:cNvPr id="6" name="Rectangle 5"/>
          <p:cNvSpPr/>
          <p:nvPr/>
        </p:nvSpPr>
        <p:spPr>
          <a:xfrm>
            <a:off x="0" y="4648200"/>
            <a:ext cx="9144000" cy="847659"/>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lnSpc>
                <a:spcPct val="90000"/>
              </a:lnSpc>
            </a:pPr>
            <a:r>
              <a:rPr lang="en-US" sz="2400" b="1" dirty="0" smtClean="0">
                <a:solidFill>
                  <a:srgbClr val="FFFFFF"/>
                </a:solidFill>
                <a:effectLst>
                  <a:outerShdw blurRad="38100" dist="38100" dir="2700000" algn="tl">
                    <a:srgbClr val="000000">
                      <a:alpha val="43137"/>
                    </a:srgbClr>
                  </a:outerShdw>
                </a:effectLst>
                <a:latin typeface="Arial"/>
                <a:cs typeface="Arial"/>
              </a:rPr>
              <a:t>FOOD ISN’T GARBAGE</a:t>
            </a:r>
            <a:endParaRPr lang="en-CA" sz="2400" b="1" dirty="0">
              <a:solidFill>
                <a:prstClr val="white"/>
              </a:solidFill>
              <a:latin typeface="Arial Narrow"/>
              <a:cs typeface="Arial Narrow"/>
            </a:endParaRPr>
          </a:p>
        </p:txBody>
      </p:sp>
    </p:spTree>
    <p:extLst>
      <p:ext uri="{BB962C8B-B14F-4D97-AF65-F5344CB8AC3E}">
        <p14:creationId xmlns:p14="http://schemas.microsoft.com/office/powerpoint/2010/main" val="2590086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2749" y="-39422"/>
            <a:ext cx="8507439" cy="1295400"/>
          </a:xfrm>
          <a:prstGeom prst="rect">
            <a:avLst/>
          </a:prstGeom>
        </p:spPr>
        <p:txBody>
          <a:bodyPr anchor="ctr">
            <a:prstTxWarp prst="textNoShape">
              <a:avLst/>
            </a:prstTxWarp>
            <a:normAutofit/>
          </a:bodyPr>
          <a:lstStyle/>
          <a:p>
            <a:pPr>
              <a:lnSpc>
                <a:spcPct val="90000"/>
              </a:lnSpc>
            </a:pPr>
            <a:r>
              <a:rPr lang="en-CA" sz="3600" dirty="0" smtClean="0">
                <a:solidFill>
                  <a:schemeClr val="bg1"/>
                </a:solidFill>
                <a:latin typeface="Arial" panose="020B0604020202020204" pitchFamily="34" charset="0"/>
                <a:cs typeface="Arial" panose="020B0604020202020204" pitchFamily="34" charset="0"/>
              </a:rPr>
              <a:t>	</a:t>
            </a:r>
            <a:endParaRPr lang="en-CA" sz="3600"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1752600" y="1676400"/>
            <a:ext cx="1752600" cy="1524000"/>
          </a:xfrm>
          <a:prstGeom prst="rect">
            <a:avLst/>
          </a:prstGeom>
          <a:solidFill>
            <a:schemeClr val="bg1">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4"/>
          <p:cNvPicPr>
            <a:picLocks noChangeAspect="1" noChangeArrowheads="1"/>
          </p:cNvPicPr>
          <p:nvPr/>
        </p:nvPicPr>
        <p:blipFill>
          <a:blip r:embed="rId3" cstate="print"/>
          <a:srcRect/>
          <a:stretch>
            <a:fillRect/>
          </a:stretch>
        </p:blipFill>
        <p:spPr bwMode="auto">
          <a:xfrm>
            <a:off x="0" y="990600"/>
            <a:ext cx="9144658" cy="5100637"/>
          </a:xfrm>
          <a:prstGeom prst="rect">
            <a:avLst/>
          </a:prstGeom>
          <a:noFill/>
          <a:ln w="9525">
            <a:noFill/>
            <a:miter lim="800000"/>
            <a:headEnd/>
            <a:tailEnd/>
          </a:ln>
        </p:spPr>
      </p:pic>
    </p:spTree>
    <p:extLst>
      <p:ext uri="{BB962C8B-B14F-4D97-AF65-F5344CB8AC3E}">
        <p14:creationId xmlns:p14="http://schemas.microsoft.com/office/powerpoint/2010/main" val="2104700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2"/>
          <p:cNvPicPr>
            <a:picLocks noChangeAspect="1" noChangeArrowheads="1"/>
          </p:cNvPicPr>
          <p:nvPr/>
        </p:nvPicPr>
        <p:blipFill>
          <a:blip r:embed="rId3" cstate="print"/>
          <a:srcRect t="1471"/>
          <a:stretch>
            <a:fillRect/>
          </a:stretch>
        </p:blipFill>
        <p:spPr bwMode="auto">
          <a:xfrm>
            <a:off x="230468" y="4191000"/>
            <a:ext cx="4289363" cy="2210672"/>
          </a:xfrm>
          <a:prstGeom prst="rect">
            <a:avLst/>
          </a:prstGeom>
          <a:noFill/>
          <a:ln w="9525">
            <a:noFill/>
            <a:miter lim="800000"/>
            <a:headEnd/>
            <a:tailEnd/>
          </a:ln>
        </p:spPr>
      </p:pic>
      <p:sp>
        <p:nvSpPr>
          <p:cNvPr id="6" name="Rectangle 5"/>
          <p:cNvSpPr/>
          <p:nvPr/>
        </p:nvSpPr>
        <p:spPr>
          <a:xfrm>
            <a:off x="0" y="-52344"/>
            <a:ext cx="9144000" cy="1147986"/>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556464" y="246114"/>
            <a:ext cx="8807668" cy="646331"/>
          </a:xfrm>
          <a:prstGeom prst="rect">
            <a:avLst/>
          </a:prstGeom>
        </p:spPr>
        <p:txBody>
          <a:bodyPr wrap="square">
            <a:spAutoFit/>
          </a:bodyPr>
          <a:lstStyle/>
          <a:p>
            <a:r>
              <a:rPr lang="en-US" sz="3600" dirty="0" smtClean="0">
                <a:solidFill>
                  <a:srgbClr val="FFFFFF"/>
                </a:solidFill>
                <a:latin typeface="Arial"/>
                <a:cs typeface="Arial"/>
              </a:rPr>
              <a:t>STANDARDIZED SIGNAGE</a:t>
            </a:r>
            <a:endParaRPr lang="en-US" sz="3600" dirty="0">
              <a:solidFill>
                <a:prstClr val="black"/>
              </a:solidFill>
            </a:endParaRPr>
          </a:p>
        </p:txBody>
      </p:sp>
      <p:pic>
        <p:nvPicPr>
          <p:cNvPr id="8" name="Picture 2"/>
          <p:cNvPicPr>
            <a:picLocks noChangeAspect="1" noChangeArrowheads="1"/>
          </p:cNvPicPr>
          <p:nvPr/>
        </p:nvPicPr>
        <p:blipFill>
          <a:blip r:embed="rId4" cstate="print"/>
          <a:srcRect l="10095" t="42444" r="6250" b="34741"/>
          <a:stretch>
            <a:fillRect/>
          </a:stretch>
        </p:blipFill>
        <p:spPr bwMode="auto">
          <a:xfrm>
            <a:off x="-33866" y="1676400"/>
            <a:ext cx="9211732" cy="2009832"/>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4748432" y="4202597"/>
            <a:ext cx="4166968" cy="2199075"/>
          </a:xfrm>
          <a:prstGeom prst="rect">
            <a:avLst/>
          </a:prstGeom>
          <a:noFill/>
          <a:ln w="9525">
            <a:noFill/>
            <a:miter lim="800000"/>
            <a:headEnd/>
            <a:tailEnd/>
          </a:ln>
        </p:spPr>
      </p:pic>
    </p:spTree>
    <p:extLst>
      <p:ext uri="{BB962C8B-B14F-4D97-AF65-F5344CB8AC3E}">
        <p14:creationId xmlns:p14="http://schemas.microsoft.com/office/powerpoint/2010/main" val="2801494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p:cNvSpPr>
            <a:spLocks noGrp="1"/>
          </p:cNvSpPr>
          <p:nvPr>
            <p:ph idx="4294967295"/>
          </p:nvPr>
        </p:nvSpPr>
        <p:spPr>
          <a:xfrm>
            <a:off x="472966" y="1652758"/>
            <a:ext cx="5165834" cy="4648200"/>
          </a:xfrm>
        </p:spPr>
        <p:txBody>
          <a:bodyPr>
            <a:normAutofit/>
          </a:bodyPr>
          <a:lstStyle/>
          <a:p>
            <a:r>
              <a:rPr lang="en-US" sz="2800" dirty="0" smtClean="0">
                <a:latin typeface="Arial"/>
                <a:cs typeface="Arial"/>
              </a:rPr>
              <a:t>Organics Recycling Guides (restaurants, multi-family, property managers)</a:t>
            </a:r>
          </a:p>
          <a:p>
            <a:r>
              <a:rPr lang="en-US" sz="2800" dirty="0">
                <a:latin typeface="Arial"/>
                <a:cs typeface="Arial"/>
              </a:rPr>
              <a:t>On-site </a:t>
            </a:r>
            <a:r>
              <a:rPr lang="en-US" sz="2800" dirty="0" smtClean="0">
                <a:latin typeface="Arial"/>
                <a:cs typeface="Arial"/>
              </a:rPr>
              <a:t>Organics Management Options </a:t>
            </a:r>
            <a:endParaRPr lang="en-US" sz="2800" dirty="0">
              <a:latin typeface="Arial"/>
              <a:cs typeface="Arial"/>
            </a:endParaRPr>
          </a:p>
          <a:p>
            <a:r>
              <a:rPr lang="en-US" sz="2800" dirty="0" smtClean="0">
                <a:latin typeface="Arial"/>
                <a:cs typeface="Arial"/>
              </a:rPr>
              <a:t>Food Donation Guidelines</a:t>
            </a:r>
          </a:p>
          <a:p>
            <a:r>
              <a:rPr lang="en-US" sz="2800" dirty="0" smtClean="0">
                <a:latin typeface="Arial"/>
                <a:cs typeface="Arial"/>
              </a:rPr>
              <a:t>Business Case </a:t>
            </a:r>
            <a:r>
              <a:rPr lang="en-US" sz="2800" dirty="0">
                <a:latin typeface="Arial"/>
                <a:cs typeface="Arial"/>
              </a:rPr>
              <a:t>S</a:t>
            </a:r>
            <a:r>
              <a:rPr lang="en-US" sz="2800" dirty="0" smtClean="0">
                <a:latin typeface="Arial"/>
                <a:cs typeface="Arial"/>
              </a:rPr>
              <a:t>tudies</a:t>
            </a:r>
          </a:p>
          <a:p>
            <a:r>
              <a:rPr lang="en-US" sz="2800" dirty="0" smtClean="0">
                <a:latin typeface="Arial"/>
                <a:cs typeface="Arial"/>
              </a:rPr>
              <a:t>Videos</a:t>
            </a:r>
          </a:p>
          <a:p>
            <a:r>
              <a:rPr lang="en-US" sz="2800" dirty="0" smtClean="0">
                <a:latin typeface="Arial"/>
                <a:cs typeface="Arial"/>
              </a:rPr>
              <a:t>RCBC Hotline</a:t>
            </a:r>
          </a:p>
          <a:p>
            <a:endParaRPr lang="en-US" dirty="0" smtClean="0"/>
          </a:p>
          <a:p>
            <a:endParaRPr lang="en-US" dirty="0" smtClean="0"/>
          </a:p>
          <a:p>
            <a:endParaRPr lang="en-US" dirty="0" smtClean="0"/>
          </a:p>
          <a:p>
            <a:endParaRPr lang="en-US" dirty="0" smtClean="0"/>
          </a:p>
          <a:p>
            <a:endParaRPr lang="en-CA" dirty="0" smtClean="0"/>
          </a:p>
          <a:p>
            <a:pPr>
              <a:buNone/>
            </a:pPr>
            <a:endParaRPr lang="en-CA" dirty="0" smtClean="0"/>
          </a:p>
          <a:p>
            <a:endParaRPr lang="en-US" dirty="0" smtClean="0"/>
          </a:p>
          <a:p>
            <a:endParaRPr lang="en-CA" dirty="0" smtClean="0"/>
          </a:p>
          <a:p>
            <a:endParaRPr lang="en-CA" dirty="0" smtClean="0"/>
          </a:p>
        </p:txBody>
      </p:sp>
      <p:pic>
        <p:nvPicPr>
          <p:cNvPr id="6" name="Picture 2"/>
          <p:cNvPicPr>
            <a:picLocks noChangeAspect="1" noChangeArrowheads="1"/>
          </p:cNvPicPr>
          <p:nvPr/>
        </p:nvPicPr>
        <p:blipFill>
          <a:blip r:embed="rId3" cstate="print"/>
          <a:srcRect/>
          <a:stretch>
            <a:fillRect/>
          </a:stretch>
        </p:blipFill>
        <p:spPr bwMode="auto">
          <a:xfrm rot="927191">
            <a:off x="5602626" y="1589052"/>
            <a:ext cx="3139821" cy="4075592"/>
          </a:xfrm>
          <a:prstGeom prst="rect">
            <a:avLst/>
          </a:prstGeom>
          <a:ln>
            <a:noFill/>
          </a:ln>
          <a:effectLst>
            <a:outerShdw blurRad="292100" dist="139700" dir="2700000" algn="tl" rotWithShape="0">
              <a:srgbClr val="333333">
                <a:alpha val="65000"/>
              </a:srgbClr>
            </a:outerShdw>
          </a:effectLst>
          <a:scene3d>
            <a:camera prst="orthographicFront">
              <a:rot lat="0" lon="0" rev="900000"/>
            </a:camera>
            <a:lightRig rig="threePt" dir="t"/>
          </a:scene3d>
        </p:spPr>
      </p:pic>
      <p:sp>
        <p:nvSpPr>
          <p:cNvPr id="7" name="Rectangle 6"/>
          <p:cNvSpPr/>
          <p:nvPr/>
        </p:nvSpPr>
        <p:spPr>
          <a:xfrm>
            <a:off x="0" y="-69663"/>
            <a:ext cx="9144000" cy="12192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15593" y="264212"/>
            <a:ext cx="8713072" cy="646331"/>
          </a:xfrm>
          <a:prstGeom prst="rect">
            <a:avLst/>
          </a:prstGeom>
        </p:spPr>
        <p:txBody>
          <a:bodyPr wrap="square">
            <a:spAutoFit/>
          </a:bodyPr>
          <a:lstStyle/>
          <a:p>
            <a:r>
              <a:rPr lang="en-US" sz="3600" dirty="0" smtClean="0">
                <a:solidFill>
                  <a:prstClr val="white"/>
                </a:solidFill>
                <a:latin typeface="Arial" panose="020B0604020202020204" pitchFamily="34" charset="0"/>
                <a:cs typeface="Arial" panose="020B0604020202020204" pitchFamily="34" charset="0"/>
              </a:rPr>
              <a:t>TOOLKITS AND RESOURCES</a:t>
            </a:r>
            <a:endParaRPr lang="en-US" sz="36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79297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29400" y="5410200"/>
            <a:ext cx="2514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itle 1"/>
          <p:cNvSpPr>
            <a:spLocks noGrp="1"/>
          </p:cNvSpPr>
          <p:nvPr>
            <p:ph type="title"/>
          </p:nvPr>
        </p:nvSpPr>
        <p:spPr>
          <a:xfrm>
            <a:off x="2057400" y="274638"/>
            <a:ext cx="4724400" cy="656167"/>
          </a:xfrm>
        </p:spPr>
        <p:txBody>
          <a:bodyPr>
            <a:normAutofit fontScale="90000"/>
          </a:bodyPr>
          <a:lstStyle/>
          <a:p>
            <a:r>
              <a:rPr lang="en-US" dirty="0" smtClean="0"/>
              <a:t>Social media</a:t>
            </a:r>
            <a:endParaRPr lang="en-US" dirty="0"/>
          </a:p>
        </p:txBody>
      </p:sp>
      <p:sp>
        <p:nvSpPr>
          <p:cNvPr id="10" name="Rectangle 9"/>
          <p:cNvSpPr/>
          <p:nvPr/>
        </p:nvSpPr>
        <p:spPr>
          <a:xfrm>
            <a:off x="0" y="0"/>
            <a:ext cx="9144000" cy="1143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itle 1"/>
          <p:cNvSpPr txBox="1">
            <a:spLocks/>
          </p:cNvSpPr>
          <p:nvPr/>
        </p:nvSpPr>
        <p:spPr>
          <a:xfrm>
            <a:off x="575452" y="-55188"/>
            <a:ext cx="6934200" cy="1295400"/>
          </a:xfrm>
          <a:prstGeom prst="rect">
            <a:avLst/>
          </a:prstGeom>
        </p:spPr>
        <p:txBody>
          <a:bodyPr anchor="ctr">
            <a:prstTxWarp prst="textNoShape">
              <a:avLst/>
            </a:prstTxWarp>
            <a:normAutofit/>
          </a:bodyPr>
          <a:lstStyle/>
          <a:p>
            <a:pPr>
              <a:lnSpc>
                <a:spcPct val="90000"/>
              </a:lnSpc>
            </a:pPr>
            <a:r>
              <a:rPr lang="en-US" sz="3600" dirty="0" smtClean="0">
                <a:solidFill>
                  <a:schemeClr val="bg1"/>
                </a:solidFill>
                <a:latin typeface="Arial" panose="020B0604020202020204" pitchFamily="34" charset="0"/>
                <a:cs typeface="Arial" panose="020B0604020202020204" pitchFamily="34" charset="0"/>
              </a:rPr>
              <a:t>ONLINE</a:t>
            </a:r>
            <a:endParaRPr lang="en-US" sz="3600" dirty="0">
              <a:solidFill>
                <a:schemeClr val="bg1"/>
              </a:solidFill>
              <a:latin typeface="Arial" panose="020B0604020202020204" pitchFamily="34" charset="0"/>
              <a:cs typeface="Arial" panose="020B0604020202020204" pitchFamily="34" charset="0"/>
            </a:endParaRPr>
          </a:p>
        </p:txBody>
      </p:sp>
      <p:sp>
        <p:nvSpPr>
          <p:cNvPr id="12" name="Content Placeholder 11"/>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3" cstate="print"/>
          <a:srcRect t="11161" r="2286" b="8482"/>
          <a:stretch>
            <a:fillRect/>
          </a:stretch>
        </p:blipFill>
        <p:spPr bwMode="auto">
          <a:xfrm>
            <a:off x="228600" y="1143000"/>
            <a:ext cx="8686801" cy="5715000"/>
          </a:xfrm>
          <a:prstGeom prst="rect">
            <a:avLst/>
          </a:prstGeom>
          <a:noFill/>
          <a:ln w="9525">
            <a:noFill/>
            <a:miter lim="800000"/>
            <a:headEnd/>
            <a:tailEnd/>
          </a:ln>
        </p:spPr>
      </p:pic>
    </p:spTree>
    <p:extLst>
      <p:ext uri="{BB962C8B-B14F-4D97-AF65-F5344CB8AC3E}">
        <p14:creationId xmlns:p14="http://schemas.microsoft.com/office/powerpoint/2010/main" val="3719735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p:cNvSpPr>
            <a:spLocks noGrp="1"/>
          </p:cNvSpPr>
          <p:nvPr>
            <p:ph idx="4294967295"/>
          </p:nvPr>
        </p:nvSpPr>
        <p:spPr>
          <a:xfrm>
            <a:off x="533400" y="1676400"/>
            <a:ext cx="8382000" cy="3276600"/>
          </a:xfrm>
        </p:spPr>
        <p:txBody>
          <a:bodyPr>
            <a:normAutofit/>
          </a:bodyPr>
          <a:lstStyle/>
          <a:p>
            <a:pPr>
              <a:lnSpc>
                <a:spcPct val="150000"/>
              </a:lnSpc>
            </a:pPr>
            <a:r>
              <a:rPr lang="en-US" dirty="0" smtClean="0">
                <a:latin typeface="Arial"/>
                <a:cs typeface="Arial"/>
              </a:rPr>
              <a:t>E-mail </a:t>
            </a:r>
            <a:r>
              <a:rPr lang="en-US" dirty="0" smtClean="0">
                <a:latin typeface="Arial"/>
                <a:cs typeface="Arial"/>
                <a:hlinkClick r:id="rId3"/>
              </a:rPr>
              <a:t>icentre@metrovancouver.org</a:t>
            </a:r>
            <a:endParaRPr lang="en-US" dirty="0" smtClean="0">
              <a:latin typeface="Arial"/>
              <a:cs typeface="Arial"/>
            </a:endParaRPr>
          </a:p>
          <a:p>
            <a:pPr>
              <a:lnSpc>
                <a:spcPct val="150000"/>
              </a:lnSpc>
            </a:pPr>
            <a:r>
              <a:rPr lang="en-US" dirty="0" smtClean="0">
                <a:latin typeface="Arial"/>
                <a:cs typeface="Arial"/>
              </a:rPr>
              <a:t>Visit </a:t>
            </a:r>
            <a:r>
              <a:rPr lang="en-US" dirty="0" smtClean="0">
                <a:solidFill>
                  <a:srgbClr val="77933C"/>
                </a:solidFill>
                <a:latin typeface="Arial"/>
                <a:cs typeface="Arial"/>
              </a:rPr>
              <a:t>www.metrovancouver.org/foodscraps</a:t>
            </a:r>
          </a:p>
          <a:p>
            <a:pPr>
              <a:lnSpc>
                <a:spcPct val="150000"/>
              </a:lnSpc>
            </a:pPr>
            <a:r>
              <a:rPr lang="en-US" dirty="0" smtClean="0">
                <a:latin typeface="Arial"/>
                <a:cs typeface="Arial"/>
              </a:rPr>
              <a:t>Call 604 RECYCLE</a:t>
            </a:r>
            <a:endParaRPr lang="en-CA" dirty="0" smtClean="0">
              <a:latin typeface="Arial"/>
              <a:cs typeface="Arial"/>
            </a:endParaRPr>
          </a:p>
          <a:p>
            <a:pPr>
              <a:buNone/>
            </a:pPr>
            <a:endParaRPr lang="en-CA" dirty="0" smtClean="0"/>
          </a:p>
          <a:p>
            <a:endParaRPr lang="en-CA" dirty="0" smtClean="0"/>
          </a:p>
          <a:p>
            <a:endParaRPr lang="en-US" dirty="0" smtClean="0"/>
          </a:p>
          <a:p>
            <a:endParaRPr lang="en-CA" dirty="0" smtClean="0"/>
          </a:p>
          <a:p>
            <a:endParaRPr lang="en-CA" dirty="0" smtClean="0"/>
          </a:p>
        </p:txBody>
      </p:sp>
      <p:sp>
        <p:nvSpPr>
          <p:cNvPr id="9" name="Title 1"/>
          <p:cNvSpPr txBox="1">
            <a:spLocks/>
          </p:cNvSpPr>
          <p:nvPr/>
        </p:nvSpPr>
        <p:spPr>
          <a:xfrm>
            <a:off x="-6172200" y="-152400"/>
            <a:ext cx="5943600" cy="1295400"/>
          </a:xfrm>
          <a:prstGeom prst="rect">
            <a:avLst/>
          </a:prstGeom>
        </p:spPr>
        <p:txBody>
          <a:bodyPr anchor="ctr">
            <a:prstTxWarp prst="textNoShape">
              <a:avLst/>
            </a:prstTxWarp>
            <a:normAutofit/>
          </a:bodyPr>
          <a:lstStyle/>
          <a:p>
            <a:pPr>
              <a:lnSpc>
                <a:spcPct val="90000"/>
              </a:lnSpc>
            </a:pPr>
            <a:r>
              <a:rPr lang="en-US" sz="4000" dirty="0" smtClean="0">
                <a:solidFill>
                  <a:schemeClr val="bg1"/>
                </a:solidFill>
                <a:latin typeface="Calibri" pitchFamily="-72" charset="0"/>
              </a:rPr>
              <a:t>Next Steps</a:t>
            </a:r>
            <a:endParaRPr lang="en-CA" sz="4000" dirty="0">
              <a:solidFill>
                <a:schemeClr val="bg1"/>
              </a:solidFill>
              <a:latin typeface="Calibri" pitchFamily="-72" charset="0"/>
            </a:endParaRPr>
          </a:p>
        </p:txBody>
      </p:sp>
      <p:sp>
        <p:nvSpPr>
          <p:cNvPr id="6" name="Rectangle 5"/>
          <p:cNvSpPr/>
          <p:nvPr/>
        </p:nvSpPr>
        <p:spPr>
          <a:xfrm>
            <a:off x="0" y="0"/>
            <a:ext cx="9144000" cy="13716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96766" y="417778"/>
            <a:ext cx="7985234" cy="646331"/>
          </a:xfrm>
          <a:prstGeom prst="rect">
            <a:avLst/>
          </a:prstGeom>
        </p:spPr>
        <p:txBody>
          <a:bodyPr wrap="square">
            <a:spAutoFit/>
          </a:bodyPr>
          <a:lstStyle/>
          <a:p>
            <a:r>
              <a:rPr lang="en-US" sz="3600" dirty="0" smtClean="0">
                <a:solidFill>
                  <a:srgbClr val="FFFFFF"/>
                </a:solidFill>
                <a:latin typeface="Arial"/>
                <a:cs typeface="Arial"/>
              </a:rPr>
              <a:t>NEED MORE INFORMATION?</a:t>
            </a:r>
            <a:endParaRPr lang="en-US" sz="3600" dirty="0"/>
          </a:p>
        </p:txBody>
      </p:sp>
      <p:sp>
        <p:nvSpPr>
          <p:cNvPr id="10" name="Rectangle 9"/>
          <p:cNvSpPr/>
          <p:nvPr/>
        </p:nvSpPr>
        <p:spPr>
          <a:xfrm>
            <a:off x="381000" y="5029200"/>
            <a:ext cx="8763000" cy="18288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http://compostcab.com/wp-content/uploads/2012/11/compost.png"/>
          <p:cNvPicPr>
            <a:picLocks noChangeAspect="1" noChangeArrowheads="1"/>
          </p:cNvPicPr>
          <p:nvPr/>
        </p:nvPicPr>
        <p:blipFill>
          <a:blip r:embed="rId4" cstate="print"/>
          <a:srcRect/>
          <a:stretch>
            <a:fillRect/>
          </a:stretch>
        </p:blipFill>
        <p:spPr bwMode="auto">
          <a:xfrm>
            <a:off x="3657600" y="3811181"/>
            <a:ext cx="6057125" cy="3251777"/>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compost-organics-foo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4419600"/>
          </a:xfrm>
          <a:prstGeom prst="rect">
            <a:avLst/>
          </a:prstGeom>
        </p:spPr>
      </p:pic>
      <p:sp>
        <p:nvSpPr>
          <p:cNvPr id="11" name="Rectangle 10"/>
          <p:cNvSpPr/>
          <p:nvPr/>
        </p:nvSpPr>
        <p:spPr>
          <a:xfrm>
            <a:off x="0" y="0"/>
            <a:ext cx="5508104" cy="1371600"/>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4" cstate="print"/>
          <a:srcRect/>
          <a:stretch>
            <a:fillRect/>
          </a:stretch>
        </p:blipFill>
        <p:spPr bwMode="auto">
          <a:xfrm>
            <a:off x="2450715" y="4724400"/>
            <a:ext cx="3799841" cy="1676400"/>
          </a:xfrm>
          <a:prstGeom prst="rect">
            <a:avLst/>
          </a:prstGeom>
          <a:noFill/>
          <a:ln w="9525">
            <a:noFill/>
            <a:miter lim="800000"/>
            <a:headEnd/>
            <a:tailEnd/>
          </a:ln>
          <a:effectLst/>
        </p:spPr>
      </p:pic>
      <p:sp>
        <p:nvSpPr>
          <p:cNvPr id="8" name="Title 1"/>
          <p:cNvSpPr txBox="1">
            <a:spLocks/>
          </p:cNvSpPr>
          <p:nvPr/>
        </p:nvSpPr>
        <p:spPr>
          <a:xfrm>
            <a:off x="367864" y="178672"/>
            <a:ext cx="395160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bg1"/>
                </a:solidFill>
                <a:latin typeface="Arial"/>
                <a:cs typeface="Arial"/>
              </a:rPr>
              <a:t>QUESTIONS?</a:t>
            </a:r>
            <a:endParaRPr lang="en-US" sz="3600" dirty="0">
              <a:latin typeface="Arial"/>
              <a:cs typeface="Arial"/>
            </a:endParaRPr>
          </a:p>
        </p:txBody>
      </p:sp>
    </p:spTree>
    <p:extLst>
      <p:ext uri="{BB962C8B-B14F-4D97-AF65-F5344CB8AC3E}">
        <p14:creationId xmlns:p14="http://schemas.microsoft.com/office/powerpoint/2010/main" val="268184676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omatoes.jpg"/>
          <p:cNvPicPr>
            <a:picLocks noChangeAspect="1"/>
          </p:cNvPicPr>
          <p:nvPr/>
        </p:nvPicPr>
        <p:blipFill>
          <a:blip r:embed="rId3" cstate="print">
            <a:extLst>
              <a:ext uri="{28A0092B-C50C-407E-A947-70E740481C1C}">
                <a14:useLocalDpi xmlns:a14="http://schemas.microsoft.com/office/drawing/2010/main" val="0"/>
              </a:ext>
            </a:extLst>
          </a:blip>
          <a:srcRect t="8199" r="2356" b="11251"/>
          <a:stretch>
            <a:fillRect/>
          </a:stretch>
        </p:blipFill>
        <p:spPr>
          <a:xfrm>
            <a:off x="-685800" y="0"/>
            <a:ext cx="10515600" cy="6858000"/>
          </a:xfrm>
          <a:prstGeom prst="rect">
            <a:avLst/>
          </a:prstGeom>
        </p:spPr>
      </p:pic>
      <p:sp>
        <p:nvSpPr>
          <p:cNvPr id="7" name="Rectangle 6"/>
          <p:cNvSpPr/>
          <p:nvPr/>
        </p:nvSpPr>
        <p:spPr>
          <a:xfrm>
            <a:off x="-252536" y="4418112"/>
            <a:ext cx="10081120" cy="2448272"/>
          </a:xfrm>
          <a:prstGeom prst="rect">
            <a:avLst/>
          </a:prstGeom>
          <a:solidFill>
            <a:schemeClr val="accent3">
              <a:lumMod val="75000"/>
              <a:alpha val="6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86" name="Content Placeholder 2"/>
          <p:cNvSpPr>
            <a:spLocks noGrp="1"/>
          </p:cNvSpPr>
          <p:nvPr>
            <p:ph idx="1"/>
          </p:nvPr>
        </p:nvSpPr>
        <p:spPr>
          <a:xfrm>
            <a:off x="323528" y="4718720"/>
            <a:ext cx="6305872" cy="2520280"/>
          </a:xfrm>
        </p:spPr>
        <p:txBody>
          <a:bodyPr>
            <a:normAutofit/>
          </a:bodyPr>
          <a:lstStyle/>
          <a:p>
            <a:pPr marL="514350" lvl="0" indent="-514350" defTabSz="914400">
              <a:spcBef>
                <a:spcPts val="0"/>
              </a:spcBef>
              <a:buFont typeface="Arial" pitchFamily="34" charset="0"/>
              <a:buAutoNum type="arabicPeriod"/>
            </a:pPr>
            <a:r>
              <a:rPr lang="en-US" sz="2800" dirty="0">
                <a:solidFill>
                  <a:prstClr val="white"/>
                </a:solidFill>
                <a:effectLst>
                  <a:outerShdw blurRad="50800" dist="38100" dir="2700000" algn="tl" rotWithShape="0">
                    <a:prstClr val="black">
                      <a:alpha val="40000"/>
                    </a:prstClr>
                  </a:outerShdw>
                </a:effectLst>
                <a:latin typeface="Arial"/>
                <a:cs typeface="Arial"/>
              </a:rPr>
              <a:t>Background</a:t>
            </a:r>
          </a:p>
          <a:p>
            <a:pPr marL="514350" lvl="0" indent="-514350" defTabSz="914400">
              <a:spcBef>
                <a:spcPts val="0"/>
              </a:spcBef>
              <a:buFont typeface="Arial" pitchFamily="34" charset="0"/>
              <a:buAutoNum type="arabicPeriod"/>
            </a:pPr>
            <a:r>
              <a:rPr lang="en-US" sz="2800" dirty="0">
                <a:solidFill>
                  <a:prstClr val="white"/>
                </a:solidFill>
                <a:effectLst>
                  <a:outerShdw blurRad="50800" dist="38100" dir="2700000" algn="tl" rotWithShape="0">
                    <a:prstClr val="black">
                      <a:alpha val="40000"/>
                    </a:prstClr>
                  </a:outerShdw>
                </a:effectLst>
                <a:latin typeface="Arial"/>
                <a:cs typeface="Arial"/>
              </a:rPr>
              <a:t>Organics Ban Details</a:t>
            </a:r>
          </a:p>
          <a:p>
            <a:pPr marL="514350" lvl="0" indent="-514350" defTabSz="914400">
              <a:spcBef>
                <a:spcPts val="0"/>
              </a:spcBef>
              <a:buFont typeface="Arial" pitchFamily="34" charset="0"/>
              <a:buAutoNum type="arabicPeriod"/>
            </a:pPr>
            <a:r>
              <a:rPr lang="en-US" sz="2800" dirty="0">
                <a:solidFill>
                  <a:prstClr val="white"/>
                </a:solidFill>
                <a:effectLst>
                  <a:outerShdw blurRad="50800" dist="38100" dir="2700000" algn="tl" rotWithShape="0">
                    <a:prstClr val="black">
                      <a:alpha val="40000"/>
                    </a:prstClr>
                  </a:outerShdw>
                </a:effectLst>
                <a:latin typeface="Arial"/>
                <a:cs typeface="Arial"/>
              </a:rPr>
              <a:t>Business </a:t>
            </a:r>
            <a:r>
              <a:rPr lang="en-US" sz="2800" dirty="0" smtClean="0">
                <a:solidFill>
                  <a:prstClr val="white"/>
                </a:solidFill>
                <a:effectLst>
                  <a:outerShdw blurRad="50800" dist="38100" dir="2700000" algn="tl" rotWithShape="0">
                    <a:prstClr val="black">
                      <a:alpha val="40000"/>
                    </a:prstClr>
                  </a:outerShdw>
                </a:effectLst>
                <a:latin typeface="Arial"/>
                <a:cs typeface="Arial"/>
              </a:rPr>
              <a:t>Resources</a:t>
            </a:r>
            <a:endParaRPr lang="en-US" sz="2800" dirty="0">
              <a:solidFill>
                <a:prstClr val="white"/>
              </a:solidFill>
              <a:effectLst>
                <a:outerShdw blurRad="50800" dist="38100" dir="2700000" algn="tl" rotWithShape="0">
                  <a:prstClr val="black">
                    <a:alpha val="40000"/>
                  </a:prstClr>
                </a:outerShdw>
              </a:effectLst>
              <a:latin typeface="Arial"/>
              <a:cs typeface="Arial"/>
            </a:endParaRPr>
          </a:p>
        </p:txBody>
      </p:sp>
      <p:sp>
        <p:nvSpPr>
          <p:cNvPr id="3" name="Title 2"/>
          <p:cNvSpPr>
            <a:spLocks noGrp="1"/>
          </p:cNvSpPr>
          <p:nvPr>
            <p:ph type="title"/>
          </p:nvPr>
        </p:nvSpPr>
        <p:spPr/>
        <p:txBody>
          <a:bodyPr/>
          <a:lstStyle/>
          <a:p>
            <a:endParaRPr lang="en-CA"/>
          </a:p>
        </p:txBody>
      </p:sp>
      <p:sp>
        <p:nvSpPr>
          <p:cNvPr id="8" name="Rectangle 7"/>
          <p:cNvSpPr/>
          <p:nvPr/>
        </p:nvSpPr>
        <p:spPr>
          <a:xfrm>
            <a:off x="-36512" y="0"/>
            <a:ext cx="9180512" cy="10668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Title 1"/>
          <p:cNvSpPr txBox="1">
            <a:spLocks/>
          </p:cNvSpPr>
          <p:nvPr/>
        </p:nvSpPr>
        <p:spPr>
          <a:xfrm>
            <a:off x="683568" y="229270"/>
            <a:ext cx="7241232" cy="98993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600" dirty="0" smtClean="0">
                <a:solidFill>
                  <a:prstClr val="white"/>
                </a:solidFill>
                <a:latin typeface="Arial"/>
                <a:cs typeface="Arial"/>
              </a:rPr>
              <a:t>OUTLINE</a:t>
            </a:r>
            <a:endParaRPr lang="en-CA" sz="3600" dirty="0" smtClean="0">
              <a:solidFill>
                <a:prstClr val="white"/>
              </a:solidFill>
              <a:latin typeface="Arial"/>
              <a:cs typeface="Arial"/>
            </a:endParaRPr>
          </a:p>
        </p:txBody>
      </p:sp>
    </p:spTree>
    <p:extLst>
      <p:ext uri="{BB962C8B-B14F-4D97-AF65-F5344CB8AC3E}">
        <p14:creationId xmlns:p14="http://schemas.microsoft.com/office/powerpoint/2010/main" val="309409902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TKitchen\Desktop\work photos\jeremy - Nature Photos\Belcarra from Diez Vistas.jpg"/>
          <p:cNvPicPr>
            <a:picLocks noChangeAspect="1" noChangeArrowheads="1"/>
          </p:cNvPicPr>
          <p:nvPr/>
        </p:nvPicPr>
        <p:blipFill>
          <a:blip r:embed="rId3" cstate="print"/>
          <a:srcRect/>
          <a:stretch>
            <a:fillRect/>
          </a:stretch>
        </p:blipFill>
        <p:spPr bwMode="auto">
          <a:xfrm>
            <a:off x="0" y="-1"/>
            <a:ext cx="9144000" cy="6858001"/>
          </a:xfrm>
          <a:prstGeom prst="rect">
            <a:avLst/>
          </a:prstGeom>
          <a:ln w="38100">
            <a:solidFill>
              <a:srgbClr val="999496"/>
            </a:solidFill>
          </a:ln>
        </p:spPr>
      </p:pic>
      <p:sp>
        <p:nvSpPr>
          <p:cNvPr id="7" name="Rectangle 6"/>
          <p:cNvSpPr/>
          <p:nvPr/>
        </p:nvSpPr>
        <p:spPr>
          <a:xfrm>
            <a:off x="-228600" y="2514600"/>
            <a:ext cx="10081120" cy="1953615"/>
          </a:xfrm>
          <a:prstGeom prst="rect">
            <a:avLst/>
          </a:prstGeom>
          <a:solidFill>
            <a:schemeClr val="accent3">
              <a:lumMod val="75000"/>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066800" y="3048000"/>
            <a:ext cx="7867954" cy="954107"/>
          </a:xfrm>
          <a:prstGeom prst="rect">
            <a:avLst/>
          </a:prstGeom>
          <a:noFill/>
        </p:spPr>
        <p:txBody>
          <a:bodyPr wrap="square" rtlCol="0">
            <a:spAutoFit/>
          </a:bodyPr>
          <a:lstStyle/>
          <a:p>
            <a:r>
              <a:rPr lang="en-CA" sz="2800" dirty="0" smtClean="0">
                <a:solidFill>
                  <a:srgbClr val="EEECE1"/>
                </a:solidFill>
                <a:latin typeface="Arial"/>
                <a:cs typeface="Arial"/>
              </a:rPr>
              <a:t>21 municipalities, one </a:t>
            </a:r>
            <a:r>
              <a:rPr lang="en-CA" sz="2800" dirty="0">
                <a:solidFill>
                  <a:srgbClr val="EEECE1"/>
                </a:solidFill>
                <a:latin typeface="Arial"/>
                <a:cs typeface="Arial"/>
              </a:rPr>
              <a:t>Treaty </a:t>
            </a:r>
            <a:r>
              <a:rPr lang="en-CA" sz="2800" dirty="0" smtClean="0">
                <a:solidFill>
                  <a:srgbClr val="EEECE1"/>
                </a:solidFill>
                <a:latin typeface="Arial"/>
                <a:cs typeface="Arial"/>
              </a:rPr>
              <a:t>First Nation, one </a:t>
            </a:r>
            <a:r>
              <a:rPr lang="en-CA" sz="2800" dirty="0">
                <a:solidFill>
                  <a:srgbClr val="EEECE1"/>
                </a:solidFill>
                <a:latin typeface="Arial"/>
                <a:cs typeface="Arial"/>
              </a:rPr>
              <a:t>Electoral Area</a:t>
            </a:r>
            <a:r>
              <a:rPr lang="en-US" sz="2800" dirty="0" smtClean="0">
                <a:solidFill>
                  <a:srgbClr val="EEECE1"/>
                </a:solidFill>
                <a:effectLst/>
                <a:latin typeface="Arial"/>
                <a:cs typeface="Arial"/>
              </a:rPr>
              <a:t> </a:t>
            </a:r>
            <a:endParaRPr lang="en-US" sz="2800" dirty="0">
              <a:solidFill>
                <a:srgbClr val="EEECE1"/>
              </a:solidFill>
              <a:latin typeface="Arial"/>
              <a:cs typeface="Arial"/>
            </a:endParaRPr>
          </a:p>
        </p:txBody>
      </p:sp>
      <p:sp>
        <p:nvSpPr>
          <p:cNvPr id="9" name="Rectangle 8"/>
          <p:cNvSpPr/>
          <p:nvPr/>
        </p:nvSpPr>
        <p:spPr>
          <a:xfrm>
            <a:off x="-36512" y="0"/>
            <a:ext cx="9180512" cy="10668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Title 1"/>
          <p:cNvSpPr txBox="1">
            <a:spLocks/>
          </p:cNvSpPr>
          <p:nvPr/>
        </p:nvSpPr>
        <p:spPr>
          <a:xfrm>
            <a:off x="683568" y="229270"/>
            <a:ext cx="7241232" cy="98993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600" dirty="0" smtClean="0">
                <a:solidFill>
                  <a:prstClr val="white"/>
                </a:solidFill>
                <a:latin typeface="Arial"/>
                <a:cs typeface="Arial"/>
              </a:rPr>
              <a:t>METRO VANCOUVER</a:t>
            </a:r>
            <a:endParaRPr lang="en-CA" sz="3600" dirty="0" smtClean="0">
              <a:solidFill>
                <a:prstClr val="white"/>
              </a:solidFill>
              <a:latin typeface="Arial"/>
              <a:cs typeface="Arial"/>
            </a:endParaRPr>
          </a:p>
        </p:txBody>
      </p:sp>
    </p:spTree>
    <p:extLst>
      <p:ext uri="{BB962C8B-B14F-4D97-AF65-F5344CB8AC3E}">
        <p14:creationId xmlns:p14="http://schemas.microsoft.com/office/powerpoint/2010/main" val="1350666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3208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6248400"/>
            <a:ext cx="9144000" cy="609600"/>
          </a:xfrm>
          <a:prstGeom prst="rect">
            <a:avLst/>
          </a:prstGeom>
          <a:solidFill>
            <a:schemeClr val="accent3">
              <a:lumMod val="75000"/>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p:cNvPicPr>
            <a:picLocks noChangeAspect="1" noChangeArrowheads="1"/>
          </p:cNvPicPr>
          <p:nvPr/>
        </p:nvPicPr>
        <p:blipFill>
          <a:blip r:embed="rId3" cstate="print"/>
          <a:srcRect/>
          <a:stretch>
            <a:fillRect/>
          </a:stretch>
        </p:blipFill>
        <p:spPr bwMode="auto">
          <a:xfrm>
            <a:off x="4648200" y="1447800"/>
            <a:ext cx="3967327" cy="514201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idx="4294967295"/>
          </p:nvPr>
        </p:nvSpPr>
        <p:spPr>
          <a:xfrm>
            <a:off x="533400" y="13677"/>
            <a:ext cx="8534400" cy="1371600"/>
          </a:xfrm>
        </p:spPr>
        <p:txBody>
          <a:bodyPr>
            <a:noAutofit/>
          </a:bodyPr>
          <a:lstStyle/>
          <a:p>
            <a:pPr algn="l"/>
            <a:r>
              <a:rPr lang="en-US" sz="3200" dirty="0" smtClean="0">
                <a:solidFill>
                  <a:srgbClr val="FFFFFF"/>
                </a:solidFill>
                <a:latin typeface="Arial"/>
                <a:cs typeface="Arial"/>
              </a:rPr>
              <a:t>INTEGRATED SOLID WASTE &amp; RESOURCE MANAGEMENT PLAN</a:t>
            </a:r>
            <a:endParaRPr lang="en-CA" sz="3200" dirty="0">
              <a:solidFill>
                <a:schemeClr val="bg1"/>
              </a:solidFill>
              <a:latin typeface="Arial"/>
              <a:cs typeface="Arial"/>
            </a:endParaRPr>
          </a:p>
        </p:txBody>
      </p:sp>
      <p:sp>
        <p:nvSpPr>
          <p:cNvPr id="3" name="Content Placeholder 2"/>
          <p:cNvSpPr>
            <a:spLocks noGrp="1"/>
          </p:cNvSpPr>
          <p:nvPr>
            <p:ph idx="4294967295"/>
          </p:nvPr>
        </p:nvSpPr>
        <p:spPr>
          <a:xfrm>
            <a:off x="228600" y="1828800"/>
            <a:ext cx="5105400" cy="3886201"/>
          </a:xfrm>
        </p:spPr>
        <p:txBody>
          <a:bodyPr>
            <a:normAutofit/>
          </a:bodyPr>
          <a:lstStyle/>
          <a:p>
            <a:pPr>
              <a:buFont typeface="Wingdings" charset="2"/>
              <a:buChar char="§"/>
            </a:pPr>
            <a:r>
              <a:rPr lang="en-US" sz="2800" dirty="0" smtClean="0">
                <a:latin typeface="Arial"/>
                <a:cs typeface="Arial"/>
              </a:rPr>
              <a:t>70% diversion by 2015</a:t>
            </a:r>
          </a:p>
          <a:p>
            <a:pPr>
              <a:buFont typeface="Wingdings" charset="2"/>
              <a:buChar char="§"/>
            </a:pPr>
            <a:r>
              <a:rPr lang="en-US" sz="2800" dirty="0" smtClean="0">
                <a:latin typeface="Arial"/>
                <a:cs typeface="Arial"/>
              </a:rPr>
              <a:t>80% diversion by 2020</a:t>
            </a:r>
          </a:p>
          <a:p>
            <a:pPr>
              <a:buFont typeface="Wingdings" charset="2"/>
              <a:buChar char="§"/>
            </a:pPr>
            <a:r>
              <a:rPr lang="en-US" sz="2800" dirty="0" smtClean="0">
                <a:latin typeface="Arial"/>
                <a:cs typeface="Arial"/>
              </a:rPr>
              <a:t>10 % per capita waste reduction</a:t>
            </a:r>
          </a:p>
          <a:p>
            <a:pPr>
              <a:buFont typeface="Wingdings" charset="2"/>
              <a:buChar char="§"/>
            </a:pPr>
            <a:r>
              <a:rPr lang="en-US" sz="2800" dirty="0" smtClean="0">
                <a:latin typeface="Arial"/>
                <a:cs typeface="Arial"/>
              </a:rPr>
              <a:t>2013: 60% diversion</a:t>
            </a:r>
          </a:p>
          <a:p>
            <a:pPr>
              <a:buFont typeface="Wingdings" charset="2"/>
              <a:buChar char="§"/>
            </a:pPr>
            <a:endParaRPr lang="en-CA" dirty="0"/>
          </a:p>
        </p:txBody>
      </p:sp>
    </p:spTree>
    <p:extLst>
      <p:ext uri="{BB962C8B-B14F-4D97-AF65-F5344CB8AC3E}">
        <p14:creationId xmlns:p14="http://schemas.microsoft.com/office/powerpoint/2010/main" val="162240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4" name="Title 1"/>
          <p:cNvSpPr txBox="1">
            <a:spLocks/>
          </p:cNvSpPr>
          <p:nvPr/>
        </p:nvSpPr>
        <p:spPr>
          <a:xfrm>
            <a:off x="559686" y="-21026"/>
            <a:ext cx="7974714" cy="1295400"/>
          </a:xfrm>
          <a:prstGeom prst="rect">
            <a:avLst/>
          </a:prstGeom>
        </p:spPr>
        <p:txBody>
          <a:bodyPr anchor="ctr">
            <a:prstTxWarp prst="textNoShape">
              <a:avLst/>
            </a:prstTxWarp>
            <a:normAutofit/>
          </a:bodyPr>
          <a:lstStyle/>
          <a:p>
            <a:pPr>
              <a:lnSpc>
                <a:spcPct val="90000"/>
              </a:lnSpc>
            </a:pPr>
            <a:r>
              <a:rPr lang="en-US" sz="3600" dirty="0" smtClean="0">
                <a:solidFill>
                  <a:srgbClr val="FFFFFF"/>
                </a:solidFill>
                <a:latin typeface="Arial"/>
                <a:cs typeface="Arial"/>
              </a:rPr>
              <a:t>KEEPING FOOD OUT OF OUR GARBAGE</a:t>
            </a:r>
            <a:endParaRPr lang="en-US" sz="3600" dirty="0">
              <a:solidFill>
                <a:prstClr val="black"/>
              </a:solidFill>
            </a:endParaRPr>
          </a:p>
        </p:txBody>
      </p:sp>
      <p:sp>
        <p:nvSpPr>
          <p:cNvPr id="2" name="TextBox 1"/>
          <p:cNvSpPr txBox="1"/>
          <p:nvPr/>
        </p:nvSpPr>
        <p:spPr>
          <a:xfrm>
            <a:off x="304800" y="1447800"/>
            <a:ext cx="7924800" cy="3600986"/>
          </a:xfrm>
          <a:prstGeom prst="rect">
            <a:avLst/>
          </a:prstGeom>
          <a:noFill/>
        </p:spPr>
        <p:txBody>
          <a:bodyPr wrap="square" rtlCol="0">
            <a:spAutoFit/>
          </a:bodyPr>
          <a:lstStyle/>
          <a:p>
            <a:pPr marL="342900" indent="-342900">
              <a:buFont typeface="Arial" panose="020B0604020202020204" pitchFamily="34" charset="0"/>
              <a:buChar char="•"/>
            </a:pPr>
            <a:r>
              <a:rPr lang="en-US" sz="2800" smtClean="0">
                <a:solidFill>
                  <a:prstClr val="black"/>
                </a:solidFill>
                <a:latin typeface="Arial" panose="020B0604020202020204" pitchFamily="34" charset="0"/>
                <a:cs typeface="Arial" panose="020B0604020202020204" pitchFamily="34" charset="0"/>
              </a:rPr>
              <a:t>36% </a:t>
            </a:r>
            <a:r>
              <a:rPr lang="en-US" sz="2800" dirty="0">
                <a:solidFill>
                  <a:prstClr val="black"/>
                </a:solidFill>
                <a:latin typeface="Arial" panose="020B0604020202020204" pitchFamily="34" charset="0"/>
                <a:cs typeface="Arial" panose="020B0604020202020204" pitchFamily="34" charset="0"/>
              </a:rPr>
              <a:t>of regional garbage in 2013 was compostable organics</a:t>
            </a:r>
          </a:p>
          <a:p>
            <a:pPr marL="342900" indent="-342900">
              <a:buFont typeface="Arial" panose="020B0604020202020204" pitchFamily="34" charset="0"/>
              <a:buChar char="•"/>
            </a:pPr>
            <a:r>
              <a:rPr lang="en-US" sz="2800" dirty="0" smtClean="0">
                <a:solidFill>
                  <a:prstClr val="black"/>
                </a:solidFill>
                <a:latin typeface="Arial" panose="020B0604020202020204" pitchFamily="34" charset="0"/>
                <a:cs typeface="Arial" panose="020B0604020202020204" pitchFamily="34" charset="0"/>
              </a:rPr>
              <a:t>Recycling organics takes us closer to 80% and:</a:t>
            </a:r>
          </a:p>
          <a:p>
            <a:pPr marL="800100" lvl="1" indent="-342900">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Creates compost </a:t>
            </a:r>
          </a:p>
          <a:p>
            <a:pPr marL="800100" lvl="1" indent="-342900">
              <a:buFont typeface="Arial" panose="020B0604020202020204" pitchFamily="34" charset="0"/>
              <a:buChar char="−"/>
            </a:pPr>
            <a:r>
              <a:rPr lang="en-US" sz="2800" dirty="0" smtClean="0">
                <a:solidFill>
                  <a:prstClr val="black"/>
                </a:solidFill>
                <a:latin typeface="Arial" panose="020B0604020202020204" pitchFamily="34" charset="0"/>
                <a:cs typeface="Arial" panose="020B0604020202020204" pitchFamily="34" charset="0"/>
              </a:rPr>
              <a:t>Can create biogas</a:t>
            </a:r>
          </a:p>
          <a:p>
            <a:pPr marL="800100" lvl="1" indent="-342900">
              <a:buFont typeface="Arial" panose="020B0604020202020204" pitchFamily="34" charset="0"/>
              <a:buChar char="−"/>
            </a:pPr>
            <a:r>
              <a:rPr lang="en-US" sz="2800" dirty="0" smtClean="0">
                <a:solidFill>
                  <a:prstClr val="black"/>
                </a:solidFill>
                <a:latin typeface="Arial" panose="020B0604020202020204" pitchFamily="34" charset="0"/>
                <a:cs typeface="Arial" panose="020B0604020202020204" pitchFamily="34" charset="0"/>
              </a:rPr>
              <a:t>Prevents landfill methane</a:t>
            </a:r>
            <a:endParaRPr lang="en-US" sz="2800"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smtClean="0">
              <a:solidFill>
                <a:prstClr val="black"/>
              </a:solidFill>
              <a:latin typeface="Arial" panose="020B0604020202020204" pitchFamily="34" charset="0"/>
              <a:cs typeface="Arial" panose="020B0604020202020204" pitchFamily="34" charset="0"/>
            </a:endParaRPr>
          </a:p>
        </p:txBody>
      </p:sp>
      <p:pic>
        <p:nvPicPr>
          <p:cNvPr id="6" name="Picture 2" descr="http://www.blundellblossoms.ca/blog/wp-content/uploads/2009/09/compost1.jpg"/>
          <p:cNvPicPr>
            <a:picLocks noChangeAspect="1" noChangeArrowheads="1"/>
          </p:cNvPicPr>
          <p:nvPr/>
        </p:nvPicPr>
        <p:blipFill>
          <a:blip r:embed="rId3" cstate="print"/>
          <a:srcRect/>
          <a:stretch>
            <a:fillRect/>
          </a:stretch>
        </p:blipFill>
        <p:spPr bwMode="auto">
          <a:xfrm>
            <a:off x="2841566" y="4827693"/>
            <a:ext cx="2851268" cy="1900846"/>
          </a:xfrm>
          <a:prstGeom prst="rect">
            <a:avLst/>
          </a:prstGeom>
          <a:noFill/>
        </p:spPr>
      </p:pic>
      <p:pic>
        <p:nvPicPr>
          <p:cNvPr id="7" name="Picture 8" descr="http://www.eco-rally.org/sites/default/files/energy/biomethane-fuel.png"/>
          <p:cNvPicPr>
            <a:picLocks noChangeAspect="1" noChangeArrowheads="1"/>
          </p:cNvPicPr>
          <p:nvPr/>
        </p:nvPicPr>
        <p:blipFill>
          <a:blip r:embed="rId4" cstate="print"/>
          <a:srcRect/>
          <a:stretch>
            <a:fillRect/>
          </a:stretch>
        </p:blipFill>
        <p:spPr bwMode="auto">
          <a:xfrm>
            <a:off x="6360066" y="2895600"/>
            <a:ext cx="2206991" cy="1949510"/>
          </a:xfrm>
          <a:prstGeom prst="rect">
            <a:avLst/>
          </a:prstGeom>
          <a:noFill/>
        </p:spPr>
      </p:pic>
    </p:spTree>
    <p:extLst>
      <p:ext uri="{BB962C8B-B14F-4D97-AF65-F5344CB8AC3E}">
        <p14:creationId xmlns:p14="http://schemas.microsoft.com/office/powerpoint/2010/main" val="2601980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4" name="Title 1"/>
          <p:cNvSpPr txBox="1">
            <a:spLocks/>
          </p:cNvSpPr>
          <p:nvPr/>
        </p:nvSpPr>
        <p:spPr>
          <a:xfrm>
            <a:off x="559686" y="-21026"/>
            <a:ext cx="6934200" cy="1295400"/>
          </a:xfrm>
          <a:prstGeom prst="rect">
            <a:avLst/>
          </a:prstGeom>
        </p:spPr>
        <p:txBody>
          <a:bodyPr anchor="ctr">
            <a:prstTxWarp prst="textNoShape">
              <a:avLst/>
            </a:prstTxWarp>
            <a:normAutofit/>
          </a:bodyPr>
          <a:lstStyle/>
          <a:p>
            <a:pPr>
              <a:lnSpc>
                <a:spcPct val="90000"/>
              </a:lnSpc>
            </a:pPr>
            <a:r>
              <a:rPr lang="en-US" sz="3600" dirty="0" smtClean="0">
                <a:solidFill>
                  <a:srgbClr val="FFFFFF"/>
                </a:solidFill>
                <a:latin typeface="Arial"/>
                <a:cs typeface="Arial"/>
              </a:rPr>
              <a:t>IMPLEMENTATION DETAILS</a:t>
            </a:r>
            <a:endParaRPr lang="en-US" sz="3600" dirty="0">
              <a:solidFill>
                <a:prstClr val="black"/>
              </a:solidFill>
            </a:endParaRPr>
          </a:p>
        </p:txBody>
      </p:sp>
      <p:pic>
        <p:nvPicPr>
          <p:cNvPr id="5" name="Picture 1" descr="C:\Users\saevanet\AppData\Local\Microsoft\Windows\Temporary Internet Files\Content.Outlook\EY7ARFSW\1431_ODB Implementation Declining  June9_2014.jpg"/>
          <p:cNvPicPr>
            <a:picLocks noChangeAspect="1" noChangeArrowheads="1"/>
          </p:cNvPicPr>
          <p:nvPr/>
        </p:nvPicPr>
        <p:blipFill>
          <a:blip r:embed="rId3" cstate="print"/>
          <a:srcRect l="8824" t="28089" r="9804" b="21212"/>
          <a:stretch>
            <a:fillRect/>
          </a:stretch>
        </p:blipFill>
        <p:spPr bwMode="auto">
          <a:xfrm>
            <a:off x="28902" y="1981200"/>
            <a:ext cx="9052034" cy="3583236"/>
          </a:xfrm>
          <a:prstGeom prst="rect">
            <a:avLst/>
          </a:prstGeom>
          <a:noFill/>
        </p:spPr>
      </p:pic>
    </p:spTree>
    <p:extLst>
      <p:ext uri="{BB962C8B-B14F-4D97-AF65-F5344CB8AC3E}">
        <p14:creationId xmlns:p14="http://schemas.microsoft.com/office/powerpoint/2010/main" val="3032716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296400" cy="12192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itle 1"/>
          <p:cNvSpPr txBox="1">
            <a:spLocks/>
          </p:cNvSpPr>
          <p:nvPr/>
        </p:nvSpPr>
        <p:spPr>
          <a:xfrm>
            <a:off x="559686" y="-7890"/>
            <a:ext cx="8537016" cy="1295400"/>
          </a:xfrm>
          <a:prstGeom prst="rect">
            <a:avLst/>
          </a:prstGeom>
        </p:spPr>
        <p:txBody>
          <a:bodyPr anchor="ctr">
            <a:prstTxWarp prst="textNoShape">
              <a:avLst/>
            </a:prstTxWarp>
            <a:normAutofit/>
          </a:bodyPr>
          <a:lstStyle/>
          <a:p>
            <a:pPr>
              <a:lnSpc>
                <a:spcPct val="90000"/>
              </a:lnSpc>
            </a:pPr>
            <a:r>
              <a:rPr lang="en-US" sz="3600" dirty="0" smtClean="0">
                <a:solidFill>
                  <a:srgbClr val="FFFFFF"/>
                </a:solidFill>
                <a:latin typeface="Arial"/>
                <a:cs typeface="Arial"/>
              </a:rPr>
              <a:t>EDUCATION</a:t>
            </a:r>
            <a:endParaRPr lang="en-US" sz="3600" dirty="0"/>
          </a:p>
        </p:txBody>
      </p:sp>
      <p:sp>
        <p:nvSpPr>
          <p:cNvPr id="4" name="Content Placeholder 2"/>
          <p:cNvSpPr txBox="1">
            <a:spLocks/>
          </p:cNvSpPr>
          <p:nvPr/>
        </p:nvSpPr>
        <p:spPr>
          <a:xfrm>
            <a:off x="304801" y="1600200"/>
            <a:ext cx="8305799" cy="4724400"/>
          </a:xfrm>
          <a:prstGeom prst="rect">
            <a:avLst/>
          </a:prstGeom>
        </p:spPr>
        <p:txBody>
          <a:bodyPr vert="horz" lIns="91440" tIns="45720" rIns="91440" bIns="45720" rtlCol="0">
            <a:normAutofit/>
          </a:bodyPr>
          <a:lstStyle/>
          <a:p>
            <a:pPr marL="342900" indent="-342900">
              <a:spcBef>
                <a:spcPct val="20000"/>
              </a:spcBef>
              <a:buFont typeface="Arial" pitchFamily="34" charset="0"/>
              <a:buChar char="•"/>
              <a:defRPr/>
            </a:pPr>
            <a:r>
              <a:rPr lang="en-US" sz="2800" dirty="0" smtClean="0">
                <a:latin typeface="Arial"/>
                <a:cs typeface="Arial"/>
              </a:rPr>
              <a:t>Email updates to member municipalities and stakeholder databases – December 2014</a:t>
            </a:r>
            <a:endParaRPr lang="en-US" sz="2800" dirty="0">
              <a:latin typeface="Arial"/>
              <a:cs typeface="Arial"/>
            </a:endParaRPr>
          </a:p>
          <a:p>
            <a:pPr marL="342900" lvl="0" indent="-342900">
              <a:spcBef>
                <a:spcPct val="20000"/>
              </a:spcBef>
              <a:buFont typeface="Arial" pitchFamily="34" charset="0"/>
              <a:buChar char="•"/>
              <a:defRPr/>
            </a:pPr>
            <a:r>
              <a:rPr lang="en-US" sz="2800" dirty="0" smtClean="0">
                <a:latin typeface="Arial"/>
                <a:cs typeface="Arial"/>
              </a:rPr>
              <a:t>Media Release – December 15, 2014</a:t>
            </a:r>
          </a:p>
          <a:p>
            <a:pPr lvl="0">
              <a:spcBef>
                <a:spcPct val="20000"/>
              </a:spcBef>
              <a:defRPr/>
            </a:pPr>
            <a:endParaRPr lang="en-US" sz="2800" dirty="0">
              <a:latin typeface="Arial"/>
              <a:cs typeface="Arial"/>
            </a:endParaRPr>
          </a:p>
          <a:p>
            <a:pPr marL="342900" lvl="0" indent="-342900">
              <a:spcBef>
                <a:spcPct val="20000"/>
              </a:spcBef>
              <a:buFont typeface="Arial" pitchFamily="34" charset="0"/>
              <a:buChar char="•"/>
              <a:defRPr/>
            </a:pPr>
            <a:r>
              <a:rPr lang="en-US" sz="2800" dirty="0" smtClean="0">
                <a:latin typeface="Arial"/>
                <a:cs typeface="Arial"/>
              </a:rPr>
              <a:t>Average 20-25 calls/emails per day</a:t>
            </a:r>
          </a:p>
          <a:p>
            <a:pPr marL="800100" lvl="1" indent="-342900">
              <a:spcBef>
                <a:spcPct val="20000"/>
              </a:spcBef>
              <a:buFont typeface="Arial" pitchFamily="34" charset="0"/>
              <a:buChar char="•"/>
              <a:defRPr/>
            </a:pPr>
            <a:r>
              <a:rPr lang="en-US" sz="2800" dirty="0" smtClean="0">
                <a:latin typeface="Arial"/>
                <a:cs typeface="Arial"/>
              </a:rPr>
              <a:t>Residential Property Managers (majority)</a:t>
            </a:r>
          </a:p>
          <a:p>
            <a:pPr marL="800100" lvl="1" indent="-342900">
              <a:spcBef>
                <a:spcPct val="20000"/>
              </a:spcBef>
              <a:buFont typeface="Arial" pitchFamily="34" charset="0"/>
              <a:buChar char="•"/>
              <a:defRPr/>
            </a:pPr>
            <a:r>
              <a:rPr lang="en-US" sz="2800" dirty="0" smtClean="0">
                <a:latin typeface="Arial"/>
                <a:cs typeface="Arial"/>
              </a:rPr>
              <a:t>Residents</a:t>
            </a:r>
          </a:p>
          <a:p>
            <a:pPr marL="800100" lvl="1" indent="-342900">
              <a:spcBef>
                <a:spcPct val="20000"/>
              </a:spcBef>
              <a:buFont typeface="Arial" pitchFamily="34" charset="0"/>
              <a:buChar char="•"/>
              <a:defRPr/>
            </a:pPr>
            <a:r>
              <a:rPr lang="en-US" sz="2800" dirty="0" smtClean="0">
                <a:latin typeface="Arial"/>
                <a:cs typeface="Arial"/>
              </a:rPr>
              <a:t>Businesses</a:t>
            </a:r>
          </a:p>
          <a:p>
            <a:pPr marL="800100" lvl="1" indent="-342900">
              <a:spcBef>
                <a:spcPct val="20000"/>
              </a:spcBef>
              <a:buFont typeface="Arial" pitchFamily="34" charset="0"/>
              <a:buChar char="•"/>
              <a:defRPr/>
            </a:pPr>
            <a:r>
              <a:rPr lang="en-US" sz="2800" dirty="0" smtClean="0">
                <a:latin typeface="Arial"/>
                <a:cs typeface="Arial"/>
              </a:rPr>
              <a:t>Media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752049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orbit/orbit/llisapi.dll/8392494/2013-B1-NSTS-ICI-17.JPG?func=doc.Fetch&amp;nodeid=8392494"/>
          <p:cNvPicPr>
            <a:picLocks noChangeAspect="1" noChangeArrowheads="1"/>
          </p:cNvPicPr>
          <p:nvPr/>
        </p:nvPicPr>
        <p:blipFill>
          <a:blip r:embed="rId3" cstate="print"/>
          <a:srcRect l="29927" r="8762" b="28875"/>
          <a:stretch>
            <a:fillRect/>
          </a:stretch>
        </p:blipFill>
        <p:spPr bwMode="auto">
          <a:xfrm>
            <a:off x="4800600" y="0"/>
            <a:ext cx="4449303" cy="3871106"/>
          </a:xfrm>
          <a:prstGeom prst="rect">
            <a:avLst/>
          </a:prstGeom>
          <a:noFill/>
        </p:spPr>
      </p:pic>
      <p:pic>
        <p:nvPicPr>
          <p:cNvPr id="9" name="Picture 2" descr="http://orbit/orbit/llisapi.dll/8393695/2013-B1-NSTS-ICI-14.JPG?func=doc.Fetch&amp;nodeid=8393695"/>
          <p:cNvPicPr>
            <a:picLocks noChangeAspect="1" noChangeArrowheads="1"/>
          </p:cNvPicPr>
          <p:nvPr/>
        </p:nvPicPr>
        <p:blipFill>
          <a:blip r:embed="rId4" cstate="print"/>
          <a:stretch>
            <a:fillRect/>
          </a:stretch>
        </p:blipFill>
        <p:spPr bwMode="auto">
          <a:xfrm>
            <a:off x="4800600" y="3886200"/>
            <a:ext cx="4876800" cy="3657600"/>
          </a:xfrm>
          <a:prstGeom prst="rect">
            <a:avLst/>
          </a:prstGeom>
          <a:noFill/>
        </p:spPr>
      </p:pic>
      <p:sp>
        <p:nvSpPr>
          <p:cNvPr id="3" name="Rectangle 2"/>
          <p:cNvSpPr/>
          <p:nvPr/>
        </p:nvSpPr>
        <p:spPr>
          <a:xfrm>
            <a:off x="0" y="0"/>
            <a:ext cx="9296400" cy="12192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itle 1"/>
          <p:cNvSpPr txBox="1">
            <a:spLocks/>
          </p:cNvSpPr>
          <p:nvPr/>
        </p:nvSpPr>
        <p:spPr>
          <a:xfrm>
            <a:off x="559686" y="-7890"/>
            <a:ext cx="8537016" cy="1295400"/>
          </a:xfrm>
          <a:prstGeom prst="rect">
            <a:avLst/>
          </a:prstGeom>
        </p:spPr>
        <p:txBody>
          <a:bodyPr anchor="ctr">
            <a:prstTxWarp prst="textNoShape">
              <a:avLst/>
            </a:prstTxWarp>
            <a:normAutofit/>
          </a:bodyPr>
          <a:lstStyle/>
          <a:p>
            <a:pPr>
              <a:lnSpc>
                <a:spcPct val="90000"/>
              </a:lnSpc>
            </a:pPr>
            <a:r>
              <a:rPr lang="en-US" sz="3600" dirty="0" smtClean="0">
                <a:solidFill>
                  <a:srgbClr val="FFFFFF"/>
                </a:solidFill>
                <a:latin typeface="Arial"/>
                <a:cs typeface="Arial"/>
              </a:rPr>
              <a:t>ENFORCEMENT</a:t>
            </a:r>
            <a:endParaRPr lang="en-US" sz="3600" dirty="0"/>
          </a:p>
        </p:txBody>
      </p:sp>
      <p:sp>
        <p:nvSpPr>
          <p:cNvPr id="5" name="Content Placeholder 2"/>
          <p:cNvSpPr txBox="1">
            <a:spLocks/>
          </p:cNvSpPr>
          <p:nvPr/>
        </p:nvSpPr>
        <p:spPr>
          <a:xfrm>
            <a:off x="304801" y="1600200"/>
            <a:ext cx="4267199" cy="4724400"/>
          </a:xfrm>
          <a:prstGeom prst="rect">
            <a:avLst/>
          </a:prstGeom>
        </p:spPr>
        <p:txBody>
          <a:bodyPr vert="horz" lIns="91440" tIns="45720" rIns="91440" bIns="45720" rtlCol="0">
            <a:normAutofit/>
          </a:bodyPr>
          <a:lstStyle/>
          <a:p>
            <a:pPr marL="342900" indent="-342900">
              <a:spcBef>
                <a:spcPct val="20000"/>
              </a:spcBef>
              <a:buFont typeface="Arial" pitchFamily="34" charset="0"/>
              <a:buChar char="•"/>
              <a:defRPr/>
            </a:pPr>
            <a:r>
              <a:rPr lang="en-CA" sz="2800" dirty="0" smtClean="0">
                <a:latin typeface="Arial"/>
                <a:cs typeface="Arial"/>
              </a:rPr>
              <a:t>Bans enforced at disposal facilities</a:t>
            </a:r>
            <a:endParaRPr lang="en-US" sz="2800" dirty="0">
              <a:latin typeface="Arial"/>
              <a:cs typeface="Arial"/>
            </a:endParaRPr>
          </a:p>
          <a:p>
            <a:pPr marL="342900" lvl="0" indent="-342900">
              <a:spcBef>
                <a:spcPct val="20000"/>
              </a:spcBef>
              <a:buFont typeface="Arial" pitchFamily="34" charset="0"/>
              <a:buChar char="•"/>
              <a:defRPr/>
            </a:pPr>
            <a:r>
              <a:rPr lang="en-US" sz="2800" dirty="0">
                <a:latin typeface="Arial"/>
                <a:cs typeface="Arial"/>
              </a:rPr>
              <a:t>Inspection for visible organics by </a:t>
            </a:r>
            <a:r>
              <a:rPr lang="en-US" sz="2800" dirty="0" smtClean="0">
                <a:latin typeface="Arial"/>
                <a:cs typeface="Arial"/>
              </a:rPr>
              <a:t>volume</a:t>
            </a:r>
          </a:p>
          <a:p>
            <a:pPr marL="342900" lvl="0" indent="-342900">
              <a:spcBef>
                <a:spcPct val="20000"/>
              </a:spcBef>
              <a:buFont typeface="Arial" pitchFamily="34" charset="0"/>
              <a:buChar char="•"/>
              <a:defRPr/>
            </a:pPr>
            <a:r>
              <a:rPr lang="en-US" sz="2800" dirty="0" smtClean="0">
                <a:latin typeface="Arial"/>
                <a:cs typeface="Arial"/>
              </a:rPr>
              <a:t>Surcharge </a:t>
            </a:r>
            <a:r>
              <a:rPr lang="en-US" sz="2800" dirty="0">
                <a:latin typeface="Arial"/>
                <a:cs typeface="Arial"/>
              </a:rPr>
              <a:t>added to tipping </a:t>
            </a:r>
            <a:r>
              <a:rPr lang="en-US" sz="2800" dirty="0" smtClean="0">
                <a:latin typeface="Arial"/>
                <a:cs typeface="Arial"/>
              </a:rPr>
              <a:t>fee paid by haulers</a:t>
            </a:r>
            <a:endParaRPr lang="en-US" sz="2400" dirty="0" smtClean="0">
              <a:latin typeface="Arial"/>
              <a:cs typeface="Arial"/>
            </a:endParaRPr>
          </a:p>
          <a:p>
            <a:pPr marL="342900" lvl="0" indent="-342900">
              <a:spcBef>
                <a:spcPct val="20000"/>
              </a:spcBef>
              <a:buFont typeface="Arial" pitchFamily="34" charset="0"/>
              <a:buChar char="•"/>
              <a:defRPr/>
            </a:pPr>
            <a:endParaRPr lang="en-US" sz="2400" dirty="0" smtClean="0">
              <a:latin typeface="Arial"/>
              <a:cs typeface="Aria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Oval 1"/>
          <p:cNvSpPr/>
          <p:nvPr/>
        </p:nvSpPr>
        <p:spPr>
          <a:xfrm>
            <a:off x="5029200" y="2971800"/>
            <a:ext cx="1143000" cy="685800"/>
          </a:xfrm>
          <a:prstGeom prst="ellipse">
            <a:avLst/>
          </a:prstGeom>
          <a:solidFill>
            <a:srgbClr val="F69B1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953000" y="3048000"/>
            <a:ext cx="1295400" cy="492443"/>
          </a:xfrm>
          <a:prstGeom prst="rect">
            <a:avLst/>
          </a:prstGeom>
          <a:noFill/>
        </p:spPr>
        <p:txBody>
          <a:bodyPr wrap="square" rtlCol="0">
            <a:spAutoFit/>
          </a:bodyPr>
          <a:lstStyle/>
          <a:p>
            <a:pPr algn="ctr"/>
            <a:r>
              <a:rPr lang="en-US" sz="2600" b="1" dirty="0" smtClean="0">
                <a:latin typeface="Arial"/>
                <a:cs typeface="Arial"/>
              </a:rPr>
              <a:t>&gt;25%</a:t>
            </a:r>
            <a:endParaRPr lang="en-US" sz="2600" b="1" dirty="0">
              <a:latin typeface="Arial"/>
              <a:cs typeface="Arial"/>
            </a:endParaRPr>
          </a:p>
        </p:txBody>
      </p:sp>
      <p:sp>
        <p:nvSpPr>
          <p:cNvPr id="14" name="Oval 13"/>
          <p:cNvSpPr/>
          <p:nvPr/>
        </p:nvSpPr>
        <p:spPr>
          <a:xfrm>
            <a:off x="5029200" y="5791200"/>
            <a:ext cx="1143000" cy="685800"/>
          </a:xfrm>
          <a:prstGeom prst="ellipse">
            <a:avLst/>
          </a:prstGeom>
          <a:solidFill>
            <a:srgbClr val="F69B1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953000" y="5867400"/>
            <a:ext cx="1295400" cy="492443"/>
          </a:xfrm>
          <a:prstGeom prst="rect">
            <a:avLst/>
          </a:prstGeom>
          <a:noFill/>
        </p:spPr>
        <p:txBody>
          <a:bodyPr wrap="square" rtlCol="0">
            <a:spAutoFit/>
          </a:bodyPr>
          <a:lstStyle/>
          <a:p>
            <a:pPr algn="ctr"/>
            <a:r>
              <a:rPr lang="en-US" sz="2600" b="1" dirty="0" smtClean="0">
                <a:latin typeface="Arial"/>
                <a:cs typeface="Arial"/>
              </a:rPr>
              <a:t>&lt;5%</a:t>
            </a:r>
            <a:endParaRPr lang="en-US" sz="2600" b="1" dirty="0">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296400" cy="12192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itle 1"/>
          <p:cNvSpPr txBox="1">
            <a:spLocks/>
          </p:cNvSpPr>
          <p:nvPr/>
        </p:nvSpPr>
        <p:spPr>
          <a:xfrm>
            <a:off x="559686" y="-7890"/>
            <a:ext cx="8537016" cy="1295400"/>
          </a:xfrm>
          <a:prstGeom prst="rect">
            <a:avLst/>
          </a:prstGeom>
        </p:spPr>
        <p:txBody>
          <a:bodyPr anchor="ctr">
            <a:prstTxWarp prst="textNoShape">
              <a:avLst/>
            </a:prstTxWarp>
            <a:normAutofit/>
          </a:bodyPr>
          <a:lstStyle/>
          <a:p>
            <a:pPr>
              <a:lnSpc>
                <a:spcPct val="90000"/>
              </a:lnSpc>
            </a:pPr>
            <a:r>
              <a:rPr lang="en-US" sz="3600" dirty="0" smtClean="0">
                <a:solidFill>
                  <a:srgbClr val="FFFFFF"/>
                </a:solidFill>
                <a:latin typeface="Arial"/>
                <a:cs typeface="Arial"/>
              </a:rPr>
              <a:t>ENFORCEMENT</a:t>
            </a:r>
            <a:endParaRPr lang="en-US" sz="3600" dirty="0"/>
          </a:p>
        </p:txBody>
      </p:sp>
      <p:sp>
        <p:nvSpPr>
          <p:cNvPr id="4" name="Content Placeholder 2"/>
          <p:cNvSpPr txBox="1">
            <a:spLocks/>
          </p:cNvSpPr>
          <p:nvPr/>
        </p:nvSpPr>
        <p:spPr>
          <a:xfrm>
            <a:off x="304801" y="1600200"/>
            <a:ext cx="4353559" cy="4724400"/>
          </a:xfrm>
          <a:prstGeom prst="rect">
            <a:avLst/>
          </a:prstGeom>
        </p:spPr>
        <p:txBody>
          <a:bodyPr vert="horz" lIns="91440" tIns="45720" rIns="91440" bIns="45720" rtlCol="0">
            <a:normAutofit/>
          </a:bodyPr>
          <a:lstStyle/>
          <a:p>
            <a:pPr>
              <a:spcBef>
                <a:spcPct val="20000"/>
              </a:spcBef>
              <a:defRPr/>
            </a:pPr>
            <a:r>
              <a:rPr lang="en-US" sz="2800" dirty="0" smtClean="0">
                <a:latin typeface="Arial"/>
                <a:cs typeface="Arial"/>
              </a:rPr>
              <a:t>First week of January 2015:</a:t>
            </a:r>
            <a:endParaRPr lang="en-US" sz="2800" dirty="0">
              <a:latin typeface="Arial"/>
              <a:cs typeface="Arial"/>
            </a:endParaRPr>
          </a:p>
          <a:p>
            <a:pPr marL="342900" indent="-342900">
              <a:spcBef>
                <a:spcPct val="20000"/>
              </a:spcBef>
              <a:buFont typeface="Arial" pitchFamily="34" charset="0"/>
              <a:buChar char="•"/>
              <a:defRPr/>
            </a:pPr>
            <a:r>
              <a:rPr lang="en-US" sz="2800" dirty="0" smtClean="0">
                <a:latin typeface="Arial"/>
                <a:cs typeface="Arial"/>
              </a:rPr>
              <a:t>3 educational notices issued for loads exceeding 25% food waste</a:t>
            </a:r>
          </a:p>
          <a:p>
            <a:pPr>
              <a:spcBef>
                <a:spcPct val="20000"/>
              </a:spcBef>
              <a:defRPr/>
            </a:pPr>
            <a:r>
              <a:rPr lang="en-US" sz="2800" dirty="0" smtClean="0">
                <a:latin typeface="Arial"/>
                <a:cs typeface="Arial"/>
              </a:rPr>
              <a:t>Jan 17-23, 2015</a:t>
            </a:r>
          </a:p>
          <a:p>
            <a:pPr marL="342900" indent="-342900">
              <a:spcBef>
                <a:spcPct val="20000"/>
              </a:spcBef>
              <a:buFont typeface="Arial" pitchFamily="34" charset="0"/>
              <a:buChar char="•"/>
              <a:defRPr/>
            </a:pPr>
            <a:r>
              <a:rPr lang="en-US" sz="2800" dirty="0" smtClean="0">
                <a:latin typeface="Arial"/>
                <a:cs typeface="Arial"/>
              </a:rPr>
              <a:t>6 educational notices issued</a:t>
            </a:r>
            <a:endParaRPr lang="en-US" sz="2400" dirty="0" smtClean="0">
              <a:latin typeface="Arial"/>
              <a:cs typeface="Aria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0812"/>
          <a:stretch/>
        </p:blipFill>
        <p:spPr>
          <a:xfrm>
            <a:off x="4343400" y="1501410"/>
            <a:ext cx="4449431" cy="4823190"/>
          </a:xfrm>
          <a:prstGeom prst="rect">
            <a:avLst/>
          </a:prstGeom>
        </p:spPr>
      </p:pic>
    </p:spTree>
    <p:extLst>
      <p:ext uri="{BB962C8B-B14F-4D97-AF65-F5344CB8AC3E}">
        <p14:creationId xmlns:p14="http://schemas.microsoft.com/office/powerpoint/2010/main" val="2942301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3301</TotalTime>
  <Words>1399</Words>
  <Application>Microsoft Office PowerPoint</Application>
  <PresentationFormat>On-screen Show (4:3)</PresentationFormat>
  <Paragraphs>196</Paragraphs>
  <Slides>17</Slides>
  <Notes>17</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Custom Design</vt:lpstr>
      <vt:lpstr>Office Theme</vt:lpstr>
      <vt:lpstr>1_Office Theme</vt:lpstr>
      <vt:lpstr>PowerPoint Presentation</vt:lpstr>
      <vt:lpstr>PowerPoint Presentation</vt:lpstr>
      <vt:lpstr>PowerPoint Presentation</vt:lpstr>
      <vt:lpstr>INTEGRATED SOLID WASTE &amp; RESOURCE MANAGEMENT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media</vt:lpstr>
      <vt:lpstr>PowerPoint Presentation</vt:lpstr>
      <vt:lpstr>PowerPoint Presentation</vt:lpstr>
    </vt:vector>
  </TitlesOfParts>
  <Company>Metro Vancouver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miwong</dc:creator>
  <cp:lastModifiedBy>Owner</cp:lastModifiedBy>
  <cp:revision>403</cp:revision>
  <dcterms:created xsi:type="dcterms:W3CDTF">2013-03-21T21:57:49Z</dcterms:created>
  <dcterms:modified xsi:type="dcterms:W3CDTF">2015-01-29T04:31:53Z</dcterms:modified>
</cp:coreProperties>
</file>