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51" r:id="rId2"/>
    <p:sldMasterId id="2147483746" r:id="rId3"/>
    <p:sldMasterId id="2147483754" r:id="rId4"/>
    <p:sldMasterId id="2147483761" r:id="rId5"/>
    <p:sldMasterId id="2147483770" r:id="rId6"/>
    <p:sldMasterId id="2147483775" r:id="rId7"/>
  </p:sldMasterIdLst>
  <p:notesMasterIdLst>
    <p:notesMasterId r:id="rId51"/>
  </p:notesMasterIdLst>
  <p:handoutMasterIdLst>
    <p:handoutMasterId r:id="rId52"/>
  </p:handoutMasterIdLst>
  <p:sldIdLst>
    <p:sldId id="279" r:id="rId8"/>
    <p:sldId id="431" r:id="rId9"/>
    <p:sldId id="588" r:id="rId10"/>
    <p:sldId id="527" r:id="rId11"/>
    <p:sldId id="359" r:id="rId12"/>
    <p:sldId id="361" r:id="rId13"/>
    <p:sldId id="362" r:id="rId14"/>
    <p:sldId id="363" r:id="rId15"/>
    <p:sldId id="589" r:id="rId16"/>
    <p:sldId id="555" r:id="rId17"/>
    <p:sldId id="580" r:id="rId18"/>
    <p:sldId id="439" r:id="rId19"/>
    <p:sldId id="561" r:id="rId20"/>
    <p:sldId id="440" r:id="rId21"/>
    <p:sldId id="441" r:id="rId22"/>
    <p:sldId id="445" r:id="rId23"/>
    <p:sldId id="572" r:id="rId24"/>
    <p:sldId id="573" r:id="rId25"/>
    <p:sldId id="584" r:id="rId26"/>
    <p:sldId id="447" r:id="rId27"/>
    <p:sldId id="451" r:id="rId28"/>
    <p:sldId id="535" r:id="rId29"/>
    <p:sldId id="532" r:id="rId30"/>
    <p:sldId id="590" r:id="rId31"/>
    <p:sldId id="582" r:id="rId32"/>
    <p:sldId id="568" r:id="rId33"/>
    <p:sldId id="567" r:id="rId34"/>
    <p:sldId id="553" r:id="rId35"/>
    <p:sldId id="558" r:id="rId36"/>
    <p:sldId id="557" r:id="rId37"/>
    <p:sldId id="569" r:id="rId38"/>
    <p:sldId id="559" r:id="rId39"/>
    <p:sldId id="585" r:id="rId40"/>
    <p:sldId id="583" r:id="rId41"/>
    <p:sldId id="526" r:id="rId42"/>
    <p:sldId id="586" r:id="rId43"/>
    <p:sldId id="587" r:id="rId44"/>
    <p:sldId id="574" r:id="rId45"/>
    <p:sldId id="581" r:id="rId46"/>
    <p:sldId id="578" r:id="rId47"/>
    <p:sldId id="545" r:id="rId48"/>
    <p:sldId id="378" r:id="rId49"/>
    <p:sldId id="541" r:id="rId50"/>
  </p:sldIdLst>
  <p:sldSz cx="9144000" cy="6858000" type="screen4x3"/>
  <p:notesSz cx="6797675" cy="9856788"/>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9800"/>
    <a:srgbClr val="FBE7C9"/>
    <a:srgbClr val="CBCFF9"/>
    <a:srgbClr val="C6FEDD"/>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65" autoAdjust="0"/>
    <p:restoredTop sz="93667" autoAdjust="0"/>
  </p:normalViewPr>
  <p:slideViewPr>
    <p:cSldViewPr>
      <p:cViewPr varScale="1">
        <p:scale>
          <a:sx n="86" d="100"/>
          <a:sy n="86" d="100"/>
        </p:scale>
        <p:origin x="1530" y="90"/>
      </p:cViewPr>
      <p:guideLst>
        <p:guide orient="horz" pos="2160"/>
        <p:guide pos="2880"/>
      </p:guideLst>
    </p:cSldViewPr>
  </p:slideViewPr>
  <p:outlineViewPr>
    <p:cViewPr>
      <p:scale>
        <a:sx n="33" d="100"/>
        <a:sy n="33" d="100"/>
      </p:scale>
      <p:origin x="0" y="10506"/>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34A61A-AFF3-4334-AB12-1758C47A12D9}"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030AC794-7AE3-4EA0-B904-171F9CD0A3F2}">
      <dgm:prSet phldrT="[Text]" custT="1"/>
      <dgm:spPr/>
      <dgm:t>
        <a:bodyPr/>
        <a:lstStyle/>
        <a:p>
          <a:r>
            <a:rPr lang="en-US" sz="1000" b="1" dirty="0" smtClean="0"/>
            <a:t>Step 1 – Assess </a:t>
          </a:r>
          <a:endParaRPr lang="en-US" sz="1000" b="1" dirty="0"/>
        </a:p>
      </dgm:t>
    </dgm:pt>
    <dgm:pt modelId="{E5F18C74-ACED-4D84-B795-8F18EC7F7132}" type="parTrans" cxnId="{05B56EB1-AA20-45E1-AB23-C40E210A046D}">
      <dgm:prSet/>
      <dgm:spPr/>
      <dgm:t>
        <a:bodyPr/>
        <a:lstStyle/>
        <a:p>
          <a:endParaRPr lang="en-US" sz="3200" b="1"/>
        </a:p>
      </dgm:t>
    </dgm:pt>
    <dgm:pt modelId="{3B98F28C-750E-4EEC-B737-F6271C3D3B8A}" type="sibTrans" cxnId="{05B56EB1-AA20-45E1-AB23-C40E210A046D}">
      <dgm:prSet/>
      <dgm:spPr/>
      <dgm:t>
        <a:bodyPr/>
        <a:lstStyle/>
        <a:p>
          <a:endParaRPr lang="en-US" sz="3200" b="1" dirty="0"/>
        </a:p>
      </dgm:t>
    </dgm:pt>
    <dgm:pt modelId="{F0AED8B7-0543-4259-BBBD-49892811155E}">
      <dgm:prSet phldrT="[Text]" custT="1"/>
      <dgm:spPr/>
      <dgm:t>
        <a:bodyPr/>
        <a:lstStyle/>
        <a:p>
          <a:r>
            <a:rPr lang="en-US" sz="1000" b="1" dirty="0" smtClean="0"/>
            <a:t>Step 2 - Specify</a:t>
          </a:r>
          <a:endParaRPr lang="en-US" sz="1000" b="1" dirty="0"/>
        </a:p>
      </dgm:t>
    </dgm:pt>
    <dgm:pt modelId="{CEEC75CC-8D5B-4756-ACC0-DB1E9B6E2CD9}" type="parTrans" cxnId="{03347141-A248-494C-9E4B-41934241A87A}">
      <dgm:prSet/>
      <dgm:spPr/>
      <dgm:t>
        <a:bodyPr/>
        <a:lstStyle/>
        <a:p>
          <a:endParaRPr lang="en-US" sz="3200" b="1"/>
        </a:p>
      </dgm:t>
    </dgm:pt>
    <dgm:pt modelId="{2AB68F9C-87EA-4B91-AACC-9BE5171B668B}" type="sibTrans" cxnId="{03347141-A248-494C-9E4B-41934241A87A}">
      <dgm:prSet/>
      <dgm:spPr/>
      <dgm:t>
        <a:bodyPr/>
        <a:lstStyle/>
        <a:p>
          <a:endParaRPr lang="en-US" sz="3200" b="1" dirty="0"/>
        </a:p>
      </dgm:t>
    </dgm:pt>
    <dgm:pt modelId="{DE7DB8FB-3E75-4402-9D0E-1FBC9946AA44}">
      <dgm:prSet phldrT="[Text]" custT="1"/>
      <dgm:spPr/>
      <dgm:t>
        <a:bodyPr/>
        <a:lstStyle/>
        <a:p>
          <a:r>
            <a:rPr lang="en-US" sz="1000" b="1" dirty="0" smtClean="0"/>
            <a:t>Step 4 - Implement</a:t>
          </a:r>
          <a:endParaRPr lang="en-US" sz="1000" b="1" dirty="0"/>
        </a:p>
      </dgm:t>
    </dgm:pt>
    <dgm:pt modelId="{C7AD8EAF-1FBD-4E0C-B85E-5F6D4DEF5BF2}" type="parTrans" cxnId="{EF748DAD-3C83-41E5-98B2-2924C965460F}">
      <dgm:prSet/>
      <dgm:spPr/>
      <dgm:t>
        <a:bodyPr/>
        <a:lstStyle/>
        <a:p>
          <a:endParaRPr lang="en-US" sz="3200" b="1"/>
        </a:p>
      </dgm:t>
    </dgm:pt>
    <dgm:pt modelId="{51971782-5089-44BE-B24B-6D4B4B3A6541}" type="sibTrans" cxnId="{EF748DAD-3C83-41E5-98B2-2924C965460F}">
      <dgm:prSet/>
      <dgm:spPr/>
      <dgm:t>
        <a:bodyPr/>
        <a:lstStyle/>
        <a:p>
          <a:endParaRPr lang="en-US" sz="3200" b="1" dirty="0"/>
        </a:p>
      </dgm:t>
    </dgm:pt>
    <dgm:pt modelId="{2C531229-1B95-4545-B1B2-8DC8C758B7D3}">
      <dgm:prSet phldrT="[Text]" custT="1"/>
      <dgm:spPr/>
      <dgm:t>
        <a:bodyPr/>
        <a:lstStyle/>
        <a:p>
          <a:r>
            <a:rPr lang="en-US" sz="1000" b="1" dirty="0" smtClean="0"/>
            <a:t>Step 5 - Operate</a:t>
          </a:r>
          <a:endParaRPr lang="en-US" sz="1000" b="1" dirty="0"/>
        </a:p>
      </dgm:t>
    </dgm:pt>
    <dgm:pt modelId="{AC0F3CDE-95AC-4855-B6EE-9ADA97EDC7F5}" type="parTrans" cxnId="{F655D17B-4CD2-488E-A538-C859F1432E4A}">
      <dgm:prSet/>
      <dgm:spPr/>
      <dgm:t>
        <a:bodyPr/>
        <a:lstStyle/>
        <a:p>
          <a:endParaRPr lang="en-US" sz="3200" b="1"/>
        </a:p>
      </dgm:t>
    </dgm:pt>
    <dgm:pt modelId="{4BE4BF9C-78CE-4A1F-8A9F-EA2666ACA75B}" type="sibTrans" cxnId="{F655D17B-4CD2-488E-A538-C859F1432E4A}">
      <dgm:prSet/>
      <dgm:spPr/>
      <dgm:t>
        <a:bodyPr/>
        <a:lstStyle/>
        <a:p>
          <a:endParaRPr lang="en-US" sz="3200" b="1" dirty="0"/>
        </a:p>
      </dgm:t>
    </dgm:pt>
    <dgm:pt modelId="{D61E6D60-9E82-42AA-B1B0-DF27DF91AE24}">
      <dgm:prSet custT="1"/>
      <dgm:spPr/>
      <dgm:t>
        <a:bodyPr/>
        <a:lstStyle/>
        <a:p>
          <a:r>
            <a:rPr lang="en-US" sz="1000" b="1" dirty="0" smtClean="0"/>
            <a:t>Step 3 -  Prepare</a:t>
          </a:r>
          <a:endParaRPr lang="en-US" sz="1000" b="1" dirty="0"/>
        </a:p>
      </dgm:t>
    </dgm:pt>
    <dgm:pt modelId="{AAB78DA5-0DB7-4C8E-99BF-74A40FF56EBC}" type="parTrans" cxnId="{AF9405BD-98FE-4DF0-A76B-A04974398B4C}">
      <dgm:prSet/>
      <dgm:spPr/>
      <dgm:t>
        <a:bodyPr/>
        <a:lstStyle/>
        <a:p>
          <a:endParaRPr lang="en-US" sz="3200" b="1"/>
        </a:p>
      </dgm:t>
    </dgm:pt>
    <dgm:pt modelId="{ED3990BC-54E5-41C7-BD96-DCE1CC3FD03B}" type="sibTrans" cxnId="{AF9405BD-98FE-4DF0-A76B-A04974398B4C}">
      <dgm:prSet/>
      <dgm:spPr/>
      <dgm:t>
        <a:bodyPr/>
        <a:lstStyle/>
        <a:p>
          <a:endParaRPr lang="en-US" sz="3200" b="1" dirty="0"/>
        </a:p>
      </dgm:t>
    </dgm:pt>
    <dgm:pt modelId="{6E1B41EB-31C3-4FCB-A931-0F7DA51788E3}">
      <dgm:prSet custT="1"/>
      <dgm:spPr/>
      <dgm:t>
        <a:bodyPr/>
        <a:lstStyle/>
        <a:p>
          <a:r>
            <a:rPr lang="en-US" sz="2000" b="1" dirty="0" smtClean="0"/>
            <a:t>CWI Natural Gas Playbook</a:t>
          </a:r>
          <a:endParaRPr lang="en-US" sz="2000" b="1" dirty="0"/>
        </a:p>
      </dgm:t>
    </dgm:pt>
    <dgm:pt modelId="{AC66DE65-EFDA-44E8-B684-CD9A9DE59B48}" type="sibTrans" cxnId="{31D1E489-F27D-4719-97E1-392480526EDF}">
      <dgm:prSet/>
      <dgm:spPr/>
      <dgm:t>
        <a:bodyPr/>
        <a:lstStyle/>
        <a:p>
          <a:endParaRPr lang="en-US" sz="3200" b="1" dirty="0"/>
        </a:p>
      </dgm:t>
    </dgm:pt>
    <dgm:pt modelId="{20192042-F264-463F-AB03-45FE177522D8}" type="parTrans" cxnId="{31D1E489-F27D-4719-97E1-392480526EDF}">
      <dgm:prSet/>
      <dgm:spPr/>
      <dgm:t>
        <a:bodyPr/>
        <a:lstStyle/>
        <a:p>
          <a:endParaRPr lang="en-US" sz="3200" b="1"/>
        </a:p>
      </dgm:t>
    </dgm:pt>
    <dgm:pt modelId="{C2D890B0-CA3A-41A8-AC96-6377691C8261}" type="pres">
      <dgm:prSet presAssocID="{6A34A61A-AFF3-4334-AB12-1758C47A12D9}" presName="cycle" presStyleCnt="0">
        <dgm:presLayoutVars>
          <dgm:dir/>
          <dgm:resizeHandles val="exact"/>
        </dgm:presLayoutVars>
      </dgm:prSet>
      <dgm:spPr/>
      <dgm:t>
        <a:bodyPr/>
        <a:lstStyle/>
        <a:p>
          <a:endParaRPr lang="en-US"/>
        </a:p>
      </dgm:t>
    </dgm:pt>
    <dgm:pt modelId="{C810FE34-1297-4998-86FE-437B5A76EBCB}" type="pres">
      <dgm:prSet presAssocID="{6E1B41EB-31C3-4FCB-A931-0F7DA51788E3}" presName="node" presStyleLbl="node1" presStyleIdx="0" presStyleCnt="6" custScaleX="358373" custScaleY="108298">
        <dgm:presLayoutVars>
          <dgm:bulletEnabled val="1"/>
        </dgm:presLayoutVars>
      </dgm:prSet>
      <dgm:spPr/>
      <dgm:t>
        <a:bodyPr/>
        <a:lstStyle/>
        <a:p>
          <a:endParaRPr lang="en-US"/>
        </a:p>
      </dgm:t>
    </dgm:pt>
    <dgm:pt modelId="{CF2B9DFA-D21D-4997-8EDC-D72903B60785}" type="pres">
      <dgm:prSet presAssocID="{6E1B41EB-31C3-4FCB-A931-0F7DA51788E3}" presName="spNode" presStyleCnt="0"/>
      <dgm:spPr/>
    </dgm:pt>
    <dgm:pt modelId="{3134E806-A676-4EDC-9C68-D63AFCDEE202}" type="pres">
      <dgm:prSet presAssocID="{AC66DE65-EFDA-44E8-B684-CD9A9DE59B48}" presName="sibTrans" presStyleLbl="sibTrans1D1" presStyleIdx="0" presStyleCnt="6"/>
      <dgm:spPr/>
      <dgm:t>
        <a:bodyPr/>
        <a:lstStyle/>
        <a:p>
          <a:endParaRPr lang="en-US"/>
        </a:p>
      </dgm:t>
    </dgm:pt>
    <dgm:pt modelId="{DA4C7E11-13E0-4346-9D56-07F878566EB5}" type="pres">
      <dgm:prSet presAssocID="{030AC794-7AE3-4EA0-B904-171F9CD0A3F2}" presName="node" presStyleLbl="node1" presStyleIdx="1" presStyleCnt="6" custScaleX="142837" custScaleY="62306" custRadScaleRad="116006" custRadScaleInc="31882">
        <dgm:presLayoutVars>
          <dgm:bulletEnabled val="1"/>
        </dgm:presLayoutVars>
      </dgm:prSet>
      <dgm:spPr/>
      <dgm:t>
        <a:bodyPr/>
        <a:lstStyle/>
        <a:p>
          <a:endParaRPr lang="en-US"/>
        </a:p>
      </dgm:t>
    </dgm:pt>
    <dgm:pt modelId="{0C8B6272-FB2E-480B-86A9-D3DC392ADD54}" type="pres">
      <dgm:prSet presAssocID="{030AC794-7AE3-4EA0-B904-171F9CD0A3F2}" presName="spNode" presStyleCnt="0"/>
      <dgm:spPr/>
    </dgm:pt>
    <dgm:pt modelId="{81773794-C39C-4DFF-BACB-C0FF77B88BFA}" type="pres">
      <dgm:prSet presAssocID="{3B98F28C-750E-4EEC-B737-F6271C3D3B8A}" presName="sibTrans" presStyleLbl="sibTrans1D1" presStyleIdx="1" presStyleCnt="6"/>
      <dgm:spPr/>
      <dgm:t>
        <a:bodyPr/>
        <a:lstStyle/>
        <a:p>
          <a:endParaRPr lang="en-US"/>
        </a:p>
      </dgm:t>
    </dgm:pt>
    <dgm:pt modelId="{8A3A0FDB-EDE0-4351-BD46-EAC5CDFF0168}" type="pres">
      <dgm:prSet presAssocID="{F0AED8B7-0543-4259-BBBD-49892811155E}" presName="node" presStyleLbl="node1" presStyleIdx="2" presStyleCnt="6" custScaleX="91304" custScaleY="122650" custRadScaleRad="112859" custRadScaleInc="-27517">
        <dgm:presLayoutVars>
          <dgm:bulletEnabled val="1"/>
        </dgm:presLayoutVars>
      </dgm:prSet>
      <dgm:spPr/>
      <dgm:t>
        <a:bodyPr/>
        <a:lstStyle/>
        <a:p>
          <a:endParaRPr lang="en-US"/>
        </a:p>
      </dgm:t>
    </dgm:pt>
    <dgm:pt modelId="{FB1EE8C1-D61A-4821-BCE7-FEEBCBD82BD9}" type="pres">
      <dgm:prSet presAssocID="{F0AED8B7-0543-4259-BBBD-49892811155E}" presName="spNode" presStyleCnt="0"/>
      <dgm:spPr/>
    </dgm:pt>
    <dgm:pt modelId="{AF17D591-77E6-4762-A6B4-6AA06C55D204}" type="pres">
      <dgm:prSet presAssocID="{2AB68F9C-87EA-4B91-AACC-9BE5171B668B}" presName="sibTrans" presStyleLbl="sibTrans1D1" presStyleIdx="2" presStyleCnt="6"/>
      <dgm:spPr/>
      <dgm:t>
        <a:bodyPr/>
        <a:lstStyle/>
        <a:p>
          <a:endParaRPr lang="en-US"/>
        </a:p>
      </dgm:t>
    </dgm:pt>
    <dgm:pt modelId="{9CA56C88-BC23-4EA9-9D3E-33F32E57D19F}" type="pres">
      <dgm:prSet presAssocID="{D61E6D60-9E82-42AA-B1B0-DF27DF91AE24}" presName="node" presStyleLbl="node1" presStyleIdx="3" presStyleCnt="6" custScaleX="89569" custScaleY="81528">
        <dgm:presLayoutVars>
          <dgm:bulletEnabled val="1"/>
        </dgm:presLayoutVars>
      </dgm:prSet>
      <dgm:spPr/>
      <dgm:t>
        <a:bodyPr/>
        <a:lstStyle/>
        <a:p>
          <a:endParaRPr lang="en-US"/>
        </a:p>
      </dgm:t>
    </dgm:pt>
    <dgm:pt modelId="{13089A02-3BD9-470A-AD23-C036A6283D8B}" type="pres">
      <dgm:prSet presAssocID="{D61E6D60-9E82-42AA-B1B0-DF27DF91AE24}" presName="spNode" presStyleCnt="0"/>
      <dgm:spPr/>
    </dgm:pt>
    <dgm:pt modelId="{388EAC3B-253C-4C0B-9B39-A50B898DA560}" type="pres">
      <dgm:prSet presAssocID="{ED3990BC-54E5-41C7-BD96-DCE1CC3FD03B}" presName="sibTrans" presStyleLbl="sibTrans1D1" presStyleIdx="3" presStyleCnt="6"/>
      <dgm:spPr/>
      <dgm:t>
        <a:bodyPr/>
        <a:lstStyle/>
        <a:p>
          <a:endParaRPr lang="en-US"/>
        </a:p>
      </dgm:t>
    </dgm:pt>
    <dgm:pt modelId="{C7D585DE-C18B-4B9B-87CB-5CC81C0AF27F}" type="pres">
      <dgm:prSet presAssocID="{DE7DB8FB-3E75-4402-9D0E-1FBC9946AA44}" presName="node" presStyleLbl="node1" presStyleIdx="4" presStyleCnt="6" custScaleX="111382" custScaleY="56012" custRadScaleRad="109209" custRadScaleInc="47935">
        <dgm:presLayoutVars>
          <dgm:bulletEnabled val="1"/>
        </dgm:presLayoutVars>
      </dgm:prSet>
      <dgm:spPr/>
      <dgm:t>
        <a:bodyPr/>
        <a:lstStyle/>
        <a:p>
          <a:endParaRPr lang="en-US"/>
        </a:p>
      </dgm:t>
    </dgm:pt>
    <dgm:pt modelId="{4ECF63F3-10FB-4CD6-AD17-C8F7A18265A4}" type="pres">
      <dgm:prSet presAssocID="{DE7DB8FB-3E75-4402-9D0E-1FBC9946AA44}" presName="spNode" presStyleCnt="0"/>
      <dgm:spPr/>
    </dgm:pt>
    <dgm:pt modelId="{99F593BA-B635-4866-B263-D9FFAEC34702}" type="pres">
      <dgm:prSet presAssocID="{51971782-5089-44BE-B24B-6D4B4B3A6541}" presName="sibTrans" presStyleLbl="sibTrans1D1" presStyleIdx="4" presStyleCnt="6"/>
      <dgm:spPr/>
      <dgm:t>
        <a:bodyPr/>
        <a:lstStyle/>
        <a:p>
          <a:endParaRPr lang="en-US"/>
        </a:p>
      </dgm:t>
    </dgm:pt>
    <dgm:pt modelId="{FFF3D4C8-8537-460A-AECB-73DDF0FD757B}" type="pres">
      <dgm:prSet presAssocID="{2C531229-1B95-4545-B1B2-8DC8C758B7D3}" presName="node" presStyleLbl="node1" presStyleIdx="5" presStyleCnt="6" custScaleX="119859" custScaleY="49519" custRadScaleRad="109054" custRadScaleInc="-5367">
        <dgm:presLayoutVars>
          <dgm:bulletEnabled val="1"/>
        </dgm:presLayoutVars>
      </dgm:prSet>
      <dgm:spPr/>
      <dgm:t>
        <a:bodyPr/>
        <a:lstStyle/>
        <a:p>
          <a:endParaRPr lang="en-US"/>
        </a:p>
      </dgm:t>
    </dgm:pt>
    <dgm:pt modelId="{7150AA5F-D7AD-4ED6-A449-7E595DF92F1E}" type="pres">
      <dgm:prSet presAssocID="{2C531229-1B95-4545-B1B2-8DC8C758B7D3}" presName="spNode" presStyleCnt="0"/>
      <dgm:spPr/>
    </dgm:pt>
    <dgm:pt modelId="{21131994-2599-46CA-88C0-8D588CB7CF5B}" type="pres">
      <dgm:prSet presAssocID="{4BE4BF9C-78CE-4A1F-8A9F-EA2666ACA75B}" presName="sibTrans" presStyleLbl="sibTrans1D1" presStyleIdx="5" presStyleCnt="6"/>
      <dgm:spPr/>
      <dgm:t>
        <a:bodyPr/>
        <a:lstStyle/>
        <a:p>
          <a:endParaRPr lang="en-US"/>
        </a:p>
      </dgm:t>
    </dgm:pt>
  </dgm:ptLst>
  <dgm:cxnLst>
    <dgm:cxn modelId="{5C60B299-E968-4B80-AB8A-900D448E233D}" type="presOf" srcId="{DE7DB8FB-3E75-4402-9D0E-1FBC9946AA44}" destId="{C7D585DE-C18B-4B9B-87CB-5CC81C0AF27F}" srcOrd="0" destOrd="0" presId="urn:microsoft.com/office/officeart/2005/8/layout/cycle5"/>
    <dgm:cxn modelId="{23E27A0D-ACC3-4D08-BBC8-A05544DEDFDE}" type="presOf" srcId="{2AB68F9C-87EA-4B91-AACC-9BE5171B668B}" destId="{AF17D591-77E6-4762-A6B4-6AA06C55D204}" srcOrd="0" destOrd="0" presId="urn:microsoft.com/office/officeart/2005/8/layout/cycle5"/>
    <dgm:cxn modelId="{216B42E9-3E0E-4A41-9553-3527FE58D8C7}" type="presOf" srcId="{51971782-5089-44BE-B24B-6D4B4B3A6541}" destId="{99F593BA-B635-4866-B263-D9FFAEC34702}" srcOrd="0" destOrd="0" presId="urn:microsoft.com/office/officeart/2005/8/layout/cycle5"/>
    <dgm:cxn modelId="{DBC412C5-60D9-4DF0-9A72-8DB045C10835}" type="presOf" srcId="{3B98F28C-750E-4EEC-B737-F6271C3D3B8A}" destId="{81773794-C39C-4DFF-BACB-C0FF77B88BFA}" srcOrd="0" destOrd="0" presId="urn:microsoft.com/office/officeart/2005/8/layout/cycle5"/>
    <dgm:cxn modelId="{7E630E06-BC18-4AD5-9A2B-8893B74B7CD1}" type="presOf" srcId="{6E1B41EB-31C3-4FCB-A931-0F7DA51788E3}" destId="{C810FE34-1297-4998-86FE-437B5A76EBCB}" srcOrd="0" destOrd="0" presId="urn:microsoft.com/office/officeart/2005/8/layout/cycle5"/>
    <dgm:cxn modelId="{F655D17B-4CD2-488E-A538-C859F1432E4A}" srcId="{6A34A61A-AFF3-4334-AB12-1758C47A12D9}" destId="{2C531229-1B95-4545-B1B2-8DC8C758B7D3}" srcOrd="5" destOrd="0" parTransId="{AC0F3CDE-95AC-4855-B6EE-9ADA97EDC7F5}" sibTransId="{4BE4BF9C-78CE-4A1F-8A9F-EA2666ACA75B}"/>
    <dgm:cxn modelId="{7F43D6F2-6B88-4E5A-ADB5-BA6C40C5C33C}" type="presOf" srcId="{4BE4BF9C-78CE-4A1F-8A9F-EA2666ACA75B}" destId="{21131994-2599-46CA-88C0-8D588CB7CF5B}" srcOrd="0" destOrd="0" presId="urn:microsoft.com/office/officeart/2005/8/layout/cycle5"/>
    <dgm:cxn modelId="{310D8B9D-C8BA-4D79-B426-1337DAAB1CF7}" type="presOf" srcId="{AC66DE65-EFDA-44E8-B684-CD9A9DE59B48}" destId="{3134E806-A676-4EDC-9C68-D63AFCDEE202}" srcOrd="0" destOrd="0" presId="urn:microsoft.com/office/officeart/2005/8/layout/cycle5"/>
    <dgm:cxn modelId="{CC86C95C-CAEA-42E5-8837-6122BD6F5C0F}" type="presOf" srcId="{F0AED8B7-0543-4259-BBBD-49892811155E}" destId="{8A3A0FDB-EDE0-4351-BD46-EAC5CDFF0168}" srcOrd="0" destOrd="0" presId="urn:microsoft.com/office/officeart/2005/8/layout/cycle5"/>
    <dgm:cxn modelId="{AF9405BD-98FE-4DF0-A76B-A04974398B4C}" srcId="{6A34A61A-AFF3-4334-AB12-1758C47A12D9}" destId="{D61E6D60-9E82-42AA-B1B0-DF27DF91AE24}" srcOrd="3" destOrd="0" parTransId="{AAB78DA5-0DB7-4C8E-99BF-74A40FF56EBC}" sibTransId="{ED3990BC-54E5-41C7-BD96-DCE1CC3FD03B}"/>
    <dgm:cxn modelId="{DD0F4E23-58DE-447B-9593-1A92FD2E1BBF}" type="presOf" srcId="{030AC794-7AE3-4EA0-B904-171F9CD0A3F2}" destId="{DA4C7E11-13E0-4346-9D56-07F878566EB5}" srcOrd="0" destOrd="0" presId="urn:microsoft.com/office/officeart/2005/8/layout/cycle5"/>
    <dgm:cxn modelId="{03347141-A248-494C-9E4B-41934241A87A}" srcId="{6A34A61A-AFF3-4334-AB12-1758C47A12D9}" destId="{F0AED8B7-0543-4259-BBBD-49892811155E}" srcOrd="2" destOrd="0" parTransId="{CEEC75CC-8D5B-4756-ACC0-DB1E9B6E2CD9}" sibTransId="{2AB68F9C-87EA-4B91-AACC-9BE5171B668B}"/>
    <dgm:cxn modelId="{012DDB50-E6A4-4A50-80F6-4E1E906B9BD9}" type="presOf" srcId="{6A34A61A-AFF3-4334-AB12-1758C47A12D9}" destId="{C2D890B0-CA3A-41A8-AC96-6377691C8261}" srcOrd="0" destOrd="0" presId="urn:microsoft.com/office/officeart/2005/8/layout/cycle5"/>
    <dgm:cxn modelId="{F5FB2779-08D8-4F94-86C8-C174F64932BE}" type="presOf" srcId="{ED3990BC-54E5-41C7-BD96-DCE1CC3FD03B}" destId="{388EAC3B-253C-4C0B-9B39-A50B898DA560}" srcOrd="0" destOrd="0" presId="urn:microsoft.com/office/officeart/2005/8/layout/cycle5"/>
    <dgm:cxn modelId="{EF748DAD-3C83-41E5-98B2-2924C965460F}" srcId="{6A34A61A-AFF3-4334-AB12-1758C47A12D9}" destId="{DE7DB8FB-3E75-4402-9D0E-1FBC9946AA44}" srcOrd="4" destOrd="0" parTransId="{C7AD8EAF-1FBD-4E0C-B85E-5F6D4DEF5BF2}" sibTransId="{51971782-5089-44BE-B24B-6D4B4B3A6541}"/>
    <dgm:cxn modelId="{5A8359EC-58A6-4C31-9577-A9528DEDC579}" type="presOf" srcId="{2C531229-1B95-4545-B1B2-8DC8C758B7D3}" destId="{FFF3D4C8-8537-460A-AECB-73DDF0FD757B}" srcOrd="0" destOrd="0" presId="urn:microsoft.com/office/officeart/2005/8/layout/cycle5"/>
    <dgm:cxn modelId="{5AAC2DC8-33EB-42C7-BAD0-0F17E2707123}" type="presOf" srcId="{D61E6D60-9E82-42AA-B1B0-DF27DF91AE24}" destId="{9CA56C88-BC23-4EA9-9D3E-33F32E57D19F}" srcOrd="0" destOrd="0" presId="urn:microsoft.com/office/officeart/2005/8/layout/cycle5"/>
    <dgm:cxn modelId="{31D1E489-F27D-4719-97E1-392480526EDF}" srcId="{6A34A61A-AFF3-4334-AB12-1758C47A12D9}" destId="{6E1B41EB-31C3-4FCB-A931-0F7DA51788E3}" srcOrd="0" destOrd="0" parTransId="{20192042-F264-463F-AB03-45FE177522D8}" sibTransId="{AC66DE65-EFDA-44E8-B684-CD9A9DE59B48}"/>
    <dgm:cxn modelId="{05B56EB1-AA20-45E1-AB23-C40E210A046D}" srcId="{6A34A61A-AFF3-4334-AB12-1758C47A12D9}" destId="{030AC794-7AE3-4EA0-B904-171F9CD0A3F2}" srcOrd="1" destOrd="0" parTransId="{E5F18C74-ACED-4D84-B795-8F18EC7F7132}" sibTransId="{3B98F28C-750E-4EEC-B737-F6271C3D3B8A}"/>
    <dgm:cxn modelId="{580C8EB1-A695-48E9-B173-9B10B81F1BC9}" type="presParOf" srcId="{C2D890B0-CA3A-41A8-AC96-6377691C8261}" destId="{C810FE34-1297-4998-86FE-437B5A76EBCB}" srcOrd="0" destOrd="0" presId="urn:microsoft.com/office/officeart/2005/8/layout/cycle5"/>
    <dgm:cxn modelId="{4AE36234-70FF-4946-8A4E-5455C49AB45D}" type="presParOf" srcId="{C2D890B0-CA3A-41A8-AC96-6377691C8261}" destId="{CF2B9DFA-D21D-4997-8EDC-D72903B60785}" srcOrd="1" destOrd="0" presId="urn:microsoft.com/office/officeart/2005/8/layout/cycle5"/>
    <dgm:cxn modelId="{D46E10FE-620B-46EE-82AF-5AFD2EB17FCC}" type="presParOf" srcId="{C2D890B0-CA3A-41A8-AC96-6377691C8261}" destId="{3134E806-A676-4EDC-9C68-D63AFCDEE202}" srcOrd="2" destOrd="0" presId="urn:microsoft.com/office/officeart/2005/8/layout/cycle5"/>
    <dgm:cxn modelId="{85E4F7B8-7D66-4EBD-8DE4-C84B2E048ADD}" type="presParOf" srcId="{C2D890B0-CA3A-41A8-AC96-6377691C8261}" destId="{DA4C7E11-13E0-4346-9D56-07F878566EB5}" srcOrd="3" destOrd="0" presId="urn:microsoft.com/office/officeart/2005/8/layout/cycle5"/>
    <dgm:cxn modelId="{810176CF-49E3-4B96-BFB7-CF93CCB203C9}" type="presParOf" srcId="{C2D890B0-CA3A-41A8-AC96-6377691C8261}" destId="{0C8B6272-FB2E-480B-86A9-D3DC392ADD54}" srcOrd="4" destOrd="0" presId="urn:microsoft.com/office/officeart/2005/8/layout/cycle5"/>
    <dgm:cxn modelId="{96E6248D-153A-4A03-ABA8-6BEA027BADAA}" type="presParOf" srcId="{C2D890B0-CA3A-41A8-AC96-6377691C8261}" destId="{81773794-C39C-4DFF-BACB-C0FF77B88BFA}" srcOrd="5" destOrd="0" presId="urn:microsoft.com/office/officeart/2005/8/layout/cycle5"/>
    <dgm:cxn modelId="{77BA5C04-7344-4941-B426-E476164D5194}" type="presParOf" srcId="{C2D890B0-CA3A-41A8-AC96-6377691C8261}" destId="{8A3A0FDB-EDE0-4351-BD46-EAC5CDFF0168}" srcOrd="6" destOrd="0" presId="urn:microsoft.com/office/officeart/2005/8/layout/cycle5"/>
    <dgm:cxn modelId="{1F837FEF-DA80-4639-BDF6-4189B7A89483}" type="presParOf" srcId="{C2D890B0-CA3A-41A8-AC96-6377691C8261}" destId="{FB1EE8C1-D61A-4821-BCE7-FEEBCBD82BD9}" srcOrd="7" destOrd="0" presId="urn:microsoft.com/office/officeart/2005/8/layout/cycle5"/>
    <dgm:cxn modelId="{FC8525E7-FA06-40D4-ADB0-AA50FD86C3A3}" type="presParOf" srcId="{C2D890B0-CA3A-41A8-AC96-6377691C8261}" destId="{AF17D591-77E6-4762-A6B4-6AA06C55D204}" srcOrd="8" destOrd="0" presId="urn:microsoft.com/office/officeart/2005/8/layout/cycle5"/>
    <dgm:cxn modelId="{0EBA3ABF-8625-45F0-A179-F5F927C5A52B}" type="presParOf" srcId="{C2D890B0-CA3A-41A8-AC96-6377691C8261}" destId="{9CA56C88-BC23-4EA9-9D3E-33F32E57D19F}" srcOrd="9" destOrd="0" presId="urn:microsoft.com/office/officeart/2005/8/layout/cycle5"/>
    <dgm:cxn modelId="{8B563B6A-CAE2-43A1-AE68-C475468012D2}" type="presParOf" srcId="{C2D890B0-CA3A-41A8-AC96-6377691C8261}" destId="{13089A02-3BD9-470A-AD23-C036A6283D8B}" srcOrd="10" destOrd="0" presId="urn:microsoft.com/office/officeart/2005/8/layout/cycle5"/>
    <dgm:cxn modelId="{5B966458-92D1-43C8-94C9-766A677557FF}" type="presParOf" srcId="{C2D890B0-CA3A-41A8-AC96-6377691C8261}" destId="{388EAC3B-253C-4C0B-9B39-A50B898DA560}" srcOrd="11" destOrd="0" presId="urn:microsoft.com/office/officeart/2005/8/layout/cycle5"/>
    <dgm:cxn modelId="{DB693796-087E-4F58-AD12-FC842E511A79}" type="presParOf" srcId="{C2D890B0-CA3A-41A8-AC96-6377691C8261}" destId="{C7D585DE-C18B-4B9B-87CB-5CC81C0AF27F}" srcOrd="12" destOrd="0" presId="urn:microsoft.com/office/officeart/2005/8/layout/cycle5"/>
    <dgm:cxn modelId="{571E83B7-352C-48C1-8814-468D624A3DB7}" type="presParOf" srcId="{C2D890B0-CA3A-41A8-AC96-6377691C8261}" destId="{4ECF63F3-10FB-4CD6-AD17-C8F7A18265A4}" srcOrd="13" destOrd="0" presId="urn:microsoft.com/office/officeart/2005/8/layout/cycle5"/>
    <dgm:cxn modelId="{F6DE1D61-204A-42FC-923B-DEE04B034FB1}" type="presParOf" srcId="{C2D890B0-CA3A-41A8-AC96-6377691C8261}" destId="{99F593BA-B635-4866-B263-D9FFAEC34702}" srcOrd="14" destOrd="0" presId="urn:microsoft.com/office/officeart/2005/8/layout/cycle5"/>
    <dgm:cxn modelId="{D9E28268-B9B0-47AA-A7F8-041C9B152F6A}" type="presParOf" srcId="{C2D890B0-CA3A-41A8-AC96-6377691C8261}" destId="{FFF3D4C8-8537-460A-AECB-73DDF0FD757B}" srcOrd="15" destOrd="0" presId="urn:microsoft.com/office/officeart/2005/8/layout/cycle5"/>
    <dgm:cxn modelId="{F537484C-1CA3-467E-B4F4-CAFEDA3AEFE0}" type="presParOf" srcId="{C2D890B0-CA3A-41A8-AC96-6377691C8261}" destId="{7150AA5F-D7AD-4ED6-A449-7E595DF92F1E}" srcOrd="16" destOrd="0" presId="urn:microsoft.com/office/officeart/2005/8/layout/cycle5"/>
    <dgm:cxn modelId="{8020B010-456D-4368-8919-257FC17275B6}" type="presParOf" srcId="{C2D890B0-CA3A-41A8-AC96-6377691C8261}" destId="{21131994-2599-46CA-88C0-8D588CB7CF5B}" srcOrd="17" destOrd="0" presId="urn:microsoft.com/office/officeart/2005/8/layout/cycle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21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2125"/>
          </a:xfrm>
          <a:prstGeom prst="rect">
            <a:avLst/>
          </a:prstGeom>
        </p:spPr>
        <p:txBody>
          <a:bodyPr vert="horz" lIns="91440" tIns="45720" rIns="91440" bIns="45720" rtlCol="0"/>
          <a:lstStyle>
            <a:lvl1pPr algn="r">
              <a:defRPr sz="1200"/>
            </a:lvl1pPr>
          </a:lstStyle>
          <a:p>
            <a:fld id="{6D935FBF-A993-4882-AF65-3F3C8987FFDB}" type="datetimeFigureOut">
              <a:rPr lang="en-US" smtClean="0"/>
              <a:pPr/>
              <a:t>1/29/2015</a:t>
            </a:fld>
            <a:endParaRPr lang="en-US"/>
          </a:p>
        </p:txBody>
      </p:sp>
      <p:sp>
        <p:nvSpPr>
          <p:cNvPr id="4" name="Footer Placeholder 3"/>
          <p:cNvSpPr>
            <a:spLocks noGrp="1"/>
          </p:cNvSpPr>
          <p:nvPr>
            <p:ph type="ftr" sz="quarter" idx="2"/>
          </p:nvPr>
        </p:nvSpPr>
        <p:spPr>
          <a:xfrm>
            <a:off x="0" y="9361488"/>
            <a:ext cx="2946400" cy="4937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361488"/>
            <a:ext cx="2946400" cy="493712"/>
          </a:xfrm>
          <a:prstGeom prst="rect">
            <a:avLst/>
          </a:prstGeom>
        </p:spPr>
        <p:txBody>
          <a:bodyPr vert="horz" lIns="91440" tIns="45720" rIns="91440" bIns="45720" rtlCol="0" anchor="b"/>
          <a:lstStyle>
            <a:lvl1pPr algn="r">
              <a:defRPr sz="1200"/>
            </a:lvl1pPr>
          </a:lstStyle>
          <a:p>
            <a:fld id="{2CECF162-79EB-4316-A4FC-273D7AB420C5}" type="slidenum">
              <a:rPr lang="en-US" smtClean="0"/>
              <a:pPr/>
              <a:t>‹#›</a:t>
            </a:fld>
            <a:endParaRPr lang="en-US"/>
          </a:p>
        </p:txBody>
      </p:sp>
    </p:spTree>
    <p:extLst>
      <p:ext uri="{BB962C8B-B14F-4D97-AF65-F5344CB8AC3E}">
        <p14:creationId xmlns:p14="http://schemas.microsoft.com/office/powerpoint/2010/main" val="1328578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5659" cy="4928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8195" name="Rectangle 3"/>
          <p:cNvSpPr>
            <a:spLocks noGrp="1" noChangeArrowheads="1"/>
          </p:cNvSpPr>
          <p:nvPr>
            <p:ph type="dt" idx="1"/>
          </p:nvPr>
        </p:nvSpPr>
        <p:spPr bwMode="auto">
          <a:xfrm>
            <a:off x="3850443" y="0"/>
            <a:ext cx="2945659" cy="4928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935038" y="739775"/>
            <a:ext cx="4929187" cy="36957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79768" y="4681974"/>
            <a:ext cx="5438140" cy="44355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9362238"/>
            <a:ext cx="2945659" cy="49283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8199" name="Rectangle 7"/>
          <p:cNvSpPr>
            <a:spLocks noGrp="1" noChangeArrowheads="1"/>
          </p:cNvSpPr>
          <p:nvPr>
            <p:ph type="sldNum" sz="quarter" idx="5"/>
          </p:nvPr>
        </p:nvSpPr>
        <p:spPr bwMode="auto">
          <a:xfrm>
            <a:off x="3850443" y="9362238"/>
            <a:ext cx="2945659" cy="49283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8463F886-CA74-4992-9113-C2027C1B599D}" type="slidenum">
              <a:rPr lang="en-US"/>
              <a:pPr>
                <a:defRPr/>
              </a:pPr>
              <a:t>‹#›</a:t>
            </a:fld>
            <a:endParaRPr lang="en-US"/>
          </a:p>
        </p:txBody>
      </p:sp>
    </p:spTree>
    <p:extLst>
      <p:ext uri="{BB962C8B-B14F-4D97-AF65-F5344CB8AC3E}">
        <p14:creationId xmlns:p14="http://schemas.microsoft.com/office/powerpoint/2010/main" val="32414752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8463F886-CA74-4992-9113-C2027C1B599D}" type="slidenum">
              <a:rPr lang="en-US" smtClean="0"/>
              <a:pPr>
                <a:defRPr/>
              </a:pPr>
              <a:t>2</a:t>
            </a:fld>
            <a:endParaRPr lang="en-US"/>
          </a:p>
        </p:txBody>
      </p:sp>
    </p:spTree>
    <p:extLst>
      <p:ext uri="{BB962C8B-B14F-4D97-AF65-F5344CB8AC3E}">
        <p14:creationId xmlns:p14="http://schemas.microsoft.com/office/powerpoint/2010/main" val="1288415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8463F886-CA74-4992-9113-C2027C1B599D}" type="slidenum">
              <a:rPr lang="en-US" smtClean="0"/>
              <a:pPr>
                <a:defRPr/>
              </a:pPr>
              <a:t>24</a:t>
            </a:fld>
            <a:endParaRPr lang="en-US"/>
          </a:p>
        </p:txBody>
      </p:sp>
    </p:spTree>
    <p:extLst>
      <p:ext uri="{BB962C8B-B14F-4D97-AF65-F5344CB8AC3E}">
        <p14:creationId xmlns:p14="http://schemas.microsoft.com/office/powerpoint/2010/main" val="1037103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Extended Coverage are</a:t>
            </a:r>
            <a:r>
              <a:rPr lang="en-US" baseline="0" dirty="0" smtClean="0"/>
              <a:t> </a:t>
            </a:r>
            <a:r>
              <a:rPr lang="en-US" dirty="0" smtClean="0"/>
              <a:t>published and available on CIRCUIT.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*Warrantable failures are those due to defects in Cummins material or factory workmanship.</a:t>
            </a:r>
            <a:endParaRPr lang="en-US" dirty="0" smtClean="0"/>
          </a:p>
          <a:p>
            <a:endParaRPr lang="en-US" dirty="0"/>
          </a:p>
        </p:txBody>
      </p:sp>
      <p:sp>
        <p:nvSpPr>
          <p:cNvPr id="4" name="Slide Number Placeholder 3"/>
          <p:cNvSpPr>
            <a:spLocks noGrp="1"/>
          </p:cNvSpPr>
          <p:nvPr>
            <p:ph type="sldNum" sz="quarter" idx="10"/>
          </p:nvPr>
        </p:nvSpPr>
        <p:spPr/>
        <p:txBody>
          <a:bodyPr/>
          <a:lstStyle/>
          <a:p>
            <a:fld id="{2FDF8023-AA79-49A5-99D8-C3507636F402}" type="slidenum">
              <a:rPr lang="en-US" smtClean="0"/>
              <a:pPr/>
              <a:t>26</a:t>
            </a:fld>
            <a:endParaRPr lang="en-US"/>
          </a:p>
        </p:txBody>
      </p:sp>
    </p:spTree>
    <p:extLst>
      <p:ext uri="{BB962C8B-B14F-4D97-AF65-F5344CB8AC3E}">
        <p14:creationId xmlns:p14="http://schemas.microsoft.com/office/powerpoint/2010/main" val="3181299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25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2073995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8463F886-CA74-4992-9113-C2027C1B599D}" type="slidenum">
              <a:rPr lang="en-US" smtClean="0"/>
              <a:pPr>
                <a:defRPr/>
              </a:pPr>
              <a:t>29</a:t>
            </a:fld>
            <a:endParaRPr lang="en-US"/>
          </a:p>
        </p:txBody>
      </p:sp>
    </p:spTree>
    <p:extLst>
      <p:ext uri="{BB962C8B-B14F-4D97-AF65-F5344CB8AC3E}">
        <p14:creationId xmlns:p14="http://schemas.microsoft.com/office/powerpoint/2010/main" val="2737384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Natural Gas engines are designed to deliver</a:t>
            </a:r>
            <a:r>
              <a:rPr lang="en-US" baseline="0" dirty="0" smtClean="0"/>
              <a:t> a balance of Fuel Economy and Performance. For those looking for fuel economy, the cruise RPM range can be dialed down to the lower ends of the fuel economy range, bearing in mind that performance trade-offs exist.</a:t>
            </a:r>
          </a:p>
          <a:p>
            <a:endParaRPr lang="en-US" baseline="0" dirty="0" smtClean="0"/>
          </a:p>
          <a:p>
            <a:r>
              <a:rPr lang="en-US" baseline="0" dirty="0" smtClean="0"/>
              <a:t>The ISL G has gearing recommendations from 1700-1800 RPM for </a:t>
            </a:r>
            <a:r>
              <a:rPr lang="en-US" baseline="0" dirty="0" err="1" smtClean="0"/>
              <a:t>linehaul</a:t>
            </a:r>
            <a:r>
              <a:rPr lang="en-US" baseline="0" dirty="0" smtClean="0"/>
              <a:t> applications or 1750-1900 for vocational applications with a fuel economy goal.   For a balance of fuel economy and performance choose a gearing combination that results in 1800-2000 rpm at desired cruising speed.</a:t>
            </a:r>
          </a:p>
          <a:p>
            <a:endParaRPr lang="en-US" baseline="0" dirty="0" smtClean="0"/>
          </a:p>
          <a:p>
            <a:r>
              <a:rPr lang="en-US" baseline="0" dirty="0" smtClean="0"/>
              <a:t>The ISL G can be selected for trucks that will  be operating up to </a:t>
            </a:r>
            <a:r>
              <a:rPr lang="en-US" b="1" baseline="0" dirty="0" smtClean="0"/>
              <a:t>66,000 lbs GCVW</a:t>
            </a:r>
            <a:r>
              <a:rPr lang="en-US" baseline="0" dirty="0" smtClean="0"/>
              <a:t>. Anything operating </a:t>
            </a:r>
            <a:r>
              <a:rPr lang="en-US" b="1" baseline="0" dirty="0" smtClean="0"/>
              <a:t>above 66,000 </a:t>
            </a:r>
            <a:r>
              <a:rPr lang="en-US" b="1" baseline="0" dirty="0" err="1" smtClean="0"/>
              <a:t>lbs</a:t>
            </a:r>
            <a:r>
              <a:rPr lang="en-US" b="1" baseline="0" dirty="0" smtClean="0"/>
              <a:t> GCVW </a:t>
            </a:r>
            <a:r>
              <a:rPr lang="en-US" baseline="0" dirty="0" smtClean="0"/>
              <a:t>should spec an </a:t>
            </a:r>
            <a:r>
              <a:rPr lang="en-US" b="1" baseline="0" dirty="0" smtClean="0"/>
              <a:t>ISX12 G</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0699CFE7-B6C1-47D7-83BF-97A1BB1FB94D}" type="slidenum">
              <a:rPr lang="en-US" smtClean="0"/>
              <a:pPr/>
              <a:t>33</a:t>
            </a:fld>
            <a:endParaRPr lang="en-US"/>
          </a:p>
        </p:txBody>
      </p:sp>
    </p:spTree>
    <p:extLst>
      <p:ext uri="{BB962C8B-B14F-4D97-AF65-F5344CB8AC3E}">
        <p14:creationId xmlns:p14="http://schemas.microsoft.com/office/powerpoint/2010/main" val="770360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ISX12 G performs like a heavy-duty engine. The ISX12 G allows for customers to haul a gross combined vehicle weight of </a:t>
            </a:r>
            <a:r>
              <a:rPr lang="en-US" b="1" baseline="0" dirty="0" smtClean="0"/>
              <a:t>up to 80,000 lbs</a:t>
            </a:r>
            <a:r>
              <a:rPr lang="en-US" baseline="0" dirty="0" smtClean="0"/>
              <a:t>. </a:t>
            </a:r>
          </a:p>
          <a:p>
            <a:endParaRPr lang="en-US" baseline="0" dirty="0" smtClean="0"/>
          </a:p>
          <a:p>
            <a:r>
              <a:rPr lang="en-US" baseline="0" dirty="0" err="1" smtClean="0"/>
              <a:t>Linehaul</a:t>
            </a:r>
            <a:r>
              <a:rPr lang="en-US" baseline="0" dirty="0" smtClean="0"/>
              <a:t> gearing recommendations are for 1400-1500 rpm for fuel economy and 1450-1600 rpm for balance and performance. A 1450 rpm target rpm at cruise is recommended for specification purposes.</a:t>
            </a:r>
          </a:p>
          <a:p>
            <a:endParaRPr lang="en-US" baseline="0" dirty="0" smtClean="0"/>
          </a:p>
          <a:p>
            <a:r>
              <a:rPr lang="en-US" baseline="0" dirty="0" smtClean="0"/>
              <a:t>Like the majority of the engines, vocational gearing requires more power to meet the customers expectations. The ISX12 G’s gearing recommendations for vocational applications are 1450-1600 RPMs for fuel economy and 1550-1700 rpms for balance. </a:t>
            </a:r>
            <a:endParaRPr lang="en-US" dirty="0"/>
          </a:p>
        </p:txBody>
      </p:sp>
      <p:sp>
        <p:nvSpPr>
          <p:cNvPr id="4" name="Slide Number Placeholder 3"/>
          <p:cNvSpPr>
            <a:spLocks noGrp="1"/>
          </p:cNvSpPr>
          <p:nvPr>
            <p:ph type="sldNum" sz="quarter" idx="10"/>
          </p:nvPr>
        </p:nvSpPr>
        <p:spPr/>
        <p:txBody>
          <a:bodyPr/>
          <a:lstStyle/>
          <a:p>
            <a:fld id="{0699CFE7-B6C1-47D7-83BF-97A1BB1FB94D}" type="slidenum">
              <a:rPr lang="en-US" smtClean="0"/>
              <a:pPr/>
              <a:t>34</a:t>
            </a:fld>
            <a:endParaRPr lang="en-US"/>
          </a:p>
        </p:txBody>
      </p:sp>
    </p:spTree>
    <p:extLst>
      <p:ext uri="{BB962C8B-B14F-4D97-AF65-F5344CB8AC3E}">
        <p14:creationId xmlns:p14="http://schemas.microsoft.com/office/powerpoint/2010/main" val="3954451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Powerspec</a:t>
            </a:r>
            <a:r>
              <a:rPr lang="en-US" baseline="0" dirty="0" smtClean="0"/>
              <a:t> version 5.4 is available online at www.powerspec.cummins.com</a:t>
            </a:r>
          </a:p>
        </p:txBody>
      </p:sp>
      <p:sp>
        <p:nvSpPr>
          <p:cNvPr id="4" name="Slide Number Placeholder 3"/>
          <p:cNvSpPr>
            <a:spLocks noGrp="1"/>
          </p:cNvSpPr>
          <p:nvPr>
            <p:ph type="sldNum" sz="quarter" idx="10"/>
          </p:nvPr>
        </p:nvSpPr>
        <p:spPr/>
        <p:txBody>
          <a:bodyPr/>
          <a:lstStyle/>
          <a:p>
            <a:fld id="{989A28F1-083E-4ACC-B652-22BA4E331F88}"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190586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C825787-164D-40FB-9092-7F6CE2125D0F}" type="slidenum">
              <a:rPr lang="en-US" smtClean="0"/>
              <a:pPr/>
              <a:t>37</a:t>
            </a:fld>
            <a:endParaRPr lang="en-US" smtClean="0"/>
          </a:p>
        </p:txBody>
      </p:sp>
      <p:sp>
        <p:nvSpPr>
          <p:cNvPr id="21507" name="Rectangle 2"/>
          <p:cNvSpPr>
            <a:spLocks noGrp="1" noRot="1" noChangeAspect="1" noChangeArrowheads="1" noTextEdit="1"/>
          </p:cNvSpPr>
          <p:nvPr>
            <p:ph type="sldImg"/>
          </p:nvPr>
        </p:nvSpPr>
        <p:spPr>
          <a:xfrm>
            <a:off x="935038" y="738188"/>
            <a:ext cx="4929187" cy="3698875"/>
          </a:xfrm>
          <a:ln/>
        </p:spPr>
      </p:sp>
      <p:sp>
        <p:nvSpPr>
          <p:cNvPr id="2150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879670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19A371F-C26C-4C14-A86A-3D8F8C3E345D}" type="slidenum">
              <a:rPr lang="en-US" smtClean="0"/>
              <a:pPr>
                <a:defRPr/>
              </a:pPr>
              <a:t>40</a:t>
            </a:fld>
            <a:endParaRPr lang="en-US" dirty="0"/>
          </a:p>
        </p:txBody>
      </p:sp>
    </p:spTree>
    <p:extLst>
      <p:ext uri="{BB962C8B-B14F-4D97-AF65-F5344CB8AC3E}">
        <p14:creationId xmlns:p14="http://schemas.microsoft.com/office/powerpoint/2010/main" val="293730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463F886-CA74-4992-9113-C2027C1B599D}" type="slidenum">
              <a:rPr lang="en-US" smtClean="0"/>
              <a:pPr>
                <a:defRPr/>
              </a:pPr>
              <a:t>41</a:t>
            </a:fld>
            <a:endParaRPr lang="en-US" dirty="0"/>
          </a:p>
        </p:txBody>
      </p:sp>
    </p:spTree>
    <p:extLst>
      <p:ext uri="{BB962C8B-B14F-4D97-AF65-F5344CB8AC3E}">
        <p14:creationId xmlns:p14="http://schemas.microsoft.com/office/powerpoint/2010/main" val="1623016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ISB6.7 G began field tests in 2014 with production</a:t>
            </a:r>
            <a:r>
              <a:rPr lang="en-US" baseline="0" dirty="0" smtClean="0"/>
              <a:t> scheduled to begin in 2016.  </a:t>
            </a:r>
            <a:endParaRPr lang="en-US" dirty="0"/>
          </a:p>
        </p:txBody>
      </p:sp>
      <p:sp>
        <p:nvSpPr>
          <p:cNvPr id="4" name="Slide Number Placeholder 3"/>
          <p:cNvSpPr>
            <a:spLocks noGrp="1"/>
          </p:cNvSpPr>
          <p:nvPr>
            <p:ph type="sldNum" sz="quarter" idx="10"/>
          </p:nvPr>
        </p:nvSpPr>
        <p:spPr/>
        <p:txBody>
          <a:bodyPr/>
          <a:lstStyle/>
          <a:p>
            <a:pPr>
              <a:defRPr/>
            </a:pPr>
            <a:fld id="{019A371F-C26C-4C14-A86A-3D8F8C3E345D}" type="slidenum">
              <a:rPr lang="en-US" smtClean="0"/>
              <a:pPr>
                <a:defRPr/>
              </a:pPr>
              <a:t>4</a:t>
            </a:fld>
            <a:endParaRPr lang="en-US"/>
          </a:p>
        </p:txBody>
      </p:sp>
    </p:spTree>
    <p:extLst>
      <p:ext uri="{BB962C8B-B14F-4D97-AF65-F5344CB8AC3E}">
        <p14:creationId xmlns:p14="http://schemas.microsoft.com/office/powerpoint/2010/main" val="4698629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463F886-CA74-4992-9113-C2027C1B599D}" type="slidenum">
              <a:rPr lang="en-US" smtClean="0"/>
              <a:pPr>
                <a:defRPr/>
              </a:pPr>
              <a:t>42</a:t>
            </a:fld>
            <a:endParaRPr lang="en-US"/>
          </a:p>
        </p:txBody>
      </p:sp>
    </p:spTree>
    <p:extLst>
      <p:ext uri="{BB962C8B-B14F-4D97-AF65-F5344CB8AC3E}">
        <p14:creationId xmlns:p14="http://schemas.microsoft.com/office/powerpoint/2010/main" val="3412099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C4A8DFB5-D6AD-4ADC-A1E1-E86B867622EA}" type="slidenum">
              <a:rPr lang="en-US" smtClean="0"/>
              <a:pPr/>
              <a:t>5</a:t>
            </a:fld>
            <a:endParaRPr lang="en-US" smtClean="0"/>
          </a:p>
        </p:txBody>
      </p:sp>
      <p:sp>
        <p:nvSpPr>
          <p:cNvPr id="64515" name="Rectangle 2"/>
          <p:cNvSpPr>
            <a:spLocks noGrp="1" noRot="1" noChangeAspect="1" noChangeArrowheads="1" noTextEdit="1"/>
          </p:cNvSpPr>
          <p:nvPr>
            <p:ph type="sldImg"/>
          </p:nvPr>
        </p:nvSpPr>
        <p:spPr>
          <a:xfrm>
            <a:off x="935038" y="738188"/>
            <a:ext cx="4932362" cy="3698875"/>
          </a:xfrm>
          <a:ln/>
        </p:spPr>
      </p:sp>
      <p:sp>
        <p:nvSpPr>
          <p:cNvPr id="64516" name="Rectangle 3"/>
          <p:cNvSpPr>
            <a:spLocks noGrp="1" noChangeArrowheads="1"/>
          </p:cNvSpPr>
          <p:nvPr>
            <p:ph type="body" idx="1"/>
          </p:nvPr>
        </p:nvSpPr>
        <p:spPr>
          <a:xfrm>
            <a:off x="908625" y="4681699"/>
            <a:ext cx="4980426" cy="4437368"/>
          </a:xfrm>
          <a:noFill/>
          <a:ln/>
        </p:spPr>
        <p:txBody>
          <a:bodyPr/>
          <a:lstStyle/>
          <a:p>
            <a:pPr eaLnBrk="1" hangingPunct="1"/>
            <a:r>
              <a:rPr lang="en-US" smtClean="0"/>
              <a:t>Cummins mid range recipe for 2007 is Cooled EGR, Variable Geometry Turbo, and a Diesel Particulate Filter. </a:t>
            </a:r>
          </a:p>
        </p:txBody>
      </p:sp>
    </p:spTree>
    <p:extLst>
      <p:ext uri="{BB962C8B-B14F-4D97-AF65-F5344CB8AC3E}">
        <p14:creationId xmlns:p14="http://schemas.microsoft.com/office/powerpoint/2010/main" val="3350328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62500" lnSpcReduction="20000"/>
          </a:bodyPr>
          <a:lstStyle/>
          <a:p>
            <a:pPr eaLnBrk="1" hangingPunct="1">
              <a:defRPr/>
            </a:pPr>
            <a:r>
              <a:rPr lang="en-US" sz="2600" dirty="0" smtClean="0"/>
              <a:t>Stoichiometric combustion is also known as complete combustion because fuel and air are combined in a ration that ensures that the fuel is burned completely and there is nothing left over after the combustion process.  </a:t>
            </a:r>
          </a:p>
          <a:p>
            <a:pPr eaLnBrk="1" hangingPunct="1">
              <a:defRPr/>
            </a:pPr>
            <a:endParaRPr lang="en-US" sz="2600" dirty="0" smtClean="0"/>
          </a:p>
          <a:p>
            <a:pPr eaLnBrk="1" hangingPunct="1">
              <a:defRPr/>
            </a:pPr>
            <a:r>
              <a:rPr lang="en-US" sz="2600" u="sng" dirty="0" smtClean="0"/>
              <a:t>Benefits</a:t>
            </a:r>
          </a:p>
          <a:p>
            <a:pPr eaLnBrk="1" hangingPunct="1">
              <a:defRPr/>
            </a:pPr>
            <a:r>
              <a:rPr lang="en-US" sz="2600" dirty="0" smtClean="0"/>
              <a:t>Increased power density</a:t>
            </a:r>
          </a:p>
          <a:p>
            <a:pPr lvl="1" eaLnBrk="1" hangingPunct="1">
              <a:defRPr/>
            </a:pPr>
            <a:r>
              <a:rPr lang="en-CA" sz="2200" dirty="0" smtClean="0"/>
              <a:t>Torque curves are virtually the same as diesel</a:t>
            </a:r>
          </a:p>
          <a:p>
            <a:pPr lvl="1" eaLnBrk="1" hangingPunct="1">
              <a:defRPr/>
            </a:pPr>
            <a:r>
              <a:rPr lang="en-CA" sz="2200" dirty="0" smtClean="0"/>
              <a:t>Diesel-like transient response/performance</a:t>
            </a:r>
            <a:r>
              <a:rPr lang="en-US" sz="2200" dirty="0" smtClean="0"/>
              <a:t> </a:t>
            </a:r>
          </a:p>
          <a:p>
            <a:pPr lvl="1" eaLnBrk="1" hangingPunct="1">
              <a:defRPr/>
            </a:pPr>
            <a:r>
              <a:rPr lang="en-US" sz="2200" dirty="0" smtClean="0"/>
              <a:t>More torque at idle (over 30%)</a:t>
            </a:r>
          </a:p>
          <a:p>
            <a:pPr lvl="1" eaLnBrk="1" hangingPunct="1">
              <a:defRPr/>
            </a:pPr>
            <a:endParaRPr lang="en-US" dirty="0" smtClean="0">
              <a:latin typeface="Arial Narrow" pitchFamily="34" charset="0"/>
            </a:endParaRPr>
          </a:p>
          <a:p>
            <a:pPr eaLnBrk="1" hangingPunct="1">
              <a:defRPr/>
            </a:pPr>
            <a:r>
              <a:rPr lang="en-US" sz="2600" dirty="0" smtClean="0"/>
              <a:t>Increased thermal efficiency</a:t>
            </a:r>
          </a:p>
          <a:p>
            <a:pPr lvl="1" eaLnBrk="1" hangingPunct="1">
              <a:defRPr/>
            </a:pPr>
            <a:r>
              <a:rPr lang="en-US" sz="2200" dirty="0" smtClean="0"/>
              <a:t>5% fuel economy improvement vs. lean-burn natural gas engines</a:t>
            </a:r>
          </a:p>
          <a:p>
            <a:pPr lvl="1" eaLnBrk="1" hangingPunct="1">
              <a:defRPr/>
            </a:pPr>
            <a:r>
              <a:rPr lang="en-US" sz="2200" dirty="0" smtClean="0"/>
              <a:t>Lower methane emissions (GHG benefit)</a:t>
            </a:r>
          </a:p>
          <a:p>
            <a:pPr lvl="1" eaLnBrk="1" hangingPunct="1">
              <a:defRPr/>
            </a:pPr>
            <a:endParaRPr lang="en-US" dirty="0" smtClean="0">
              <a:latin typeface="Arial Narrow" pitchFamily="34" charset="0"/>
            </a:endParaRPr>
          </a:p>
          <a:p>
            <a:pPr eaLnBrk="1" hangingPunct="1">
              <a:defRPr/>
            </a:pPr>
            <a:r>
              <a:rPr lang="en-US" sz="2600" dirty="0" smtClean="0"/>
              <a:t>Decreased emissions</a:t>
            </a:r>
          </a:p>
          <a:p>
            <a:pPr lvl="1" eaLnBrk="1" hangingPunct="1">
              <a:defRPr/>
            </a:pPr>
            <a:r>
              <a:rPr lang="en-CA" sz="2200" dirty="0" smtClean="0"/>
              <a:t>Achieved EPA 2010 emissions requirements in 2007</a:t>
            </a:r>
          </a:p>
          <a:p>
            <a:pPr lvl="1" eaLnBrk="1" hangingPunct="1">
              <a:defRPr/>
            </a:pPr>
            <a:r>
              <a:rPr lang="en-US" sz="2200" dirty="0" smtClean="0"/>
              <a:t>Simple, passive, maintenance-free </a:t>
            </a:r>
            <a:r>
              <a:rPr lang="en-US" sz="2200" dirty="0" err="1" smtClean="0"/>
              <a:t>aftertreatment</a:t>
            </a:r>
            <a:endParaRPr lang="en-US" sz="2200" dirty="0" smtClean="0"/>
          </a:p>
          <a:p>
            <a:pPr eaLnBrk="1" hangingPunct="1">
              <a:defRPr/>
            </a:pPr>
            <a:endParaRPr lang="en-US" dirty="0"/>
          </a:p>
        </p:txBody>
      </p:sp>
      <p:sp>
        <p:nvSpPr>
          <p:cNvPr id="77828" name="Slide Number Placeholder 3"/>
          <p:cNvSpPr>
            <a:spLocks noGrp="1"/>
          </p:cNvSpPr>
          <p:nvPr>
            <p:ph type="sldNum" sz="quarter" idx="5"/>
          </p:nvPr>
        </p:nvSpPr>
        <p:spPr>
          <a:noFill/>
        </p:spPr>
        <p:txBody>
          <a:bodyPr/>
          <a:lstStyle/>
          <a:p>
            <a:fld id="{B25B62C2-1BFB-4761-82D5-E10471352B4E}" type="slidenum">
              <a:rPr lang="en-US" smtClean="0"/>
              <a:pPr/>
              <a:t>6</a:t>
            </a:fld>
            <a:endParaRPr lang="en-US" smtClean="0"/>
          </a:p>
        </p:txBody>
      </p:sp>
    </p:spTree>
    <p:extLst>
      <p:ext uri="{BB962C8B-B14F-4D97-AF65-F5344CB8AC3E}">
        <p14:creationId xmlns:p14="http://schemas.microsoft.com/office/powerpoint/2010/main" val="1145450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pPr eaLnBrk="1" hangingPunct="1"/>
            <a:r>
              <a:rPr lang="en-US" dirty="0" smtClean="0"/>
              <a:t>This slide highlights the differences between diesel and </a:t>
            </a:r>
          </a:p>
          <a:p>
            <a:pPr eaLnBrk="1" hangingPunct="1"/>
            <a:r>
              <a:rPr lang="en-US" dirty="0" smtClean="0"/>
              <a:t>natural gas engines. </a:t>
            </a:r>
          </a:p>
          <a:p>
            <a:pPr eaLnBrk="1" hangingPunct="1"/>
            <a:endParaRPr lang="en-US" dirty="0" smtClean="0"/>
          </a:p>
          <a:p>
            <a:pPr eaLnBrk="1" hangingPunct="1"/>
            <a:r>
              <a:rPr lang="en-US" dirty="0" smtClean="0"/>
              <a:t>There are components on the ISL G (spark ignition, 2 valve head etc) that add some incremental maintenance costs to natural gas operations, however these costs are typically offset by the overall savings in fuel costs with natural gas.</a:t>
            </a:r>
          </a:p>
          <a:p>
            <a:pPr eaLnBrk="1" hangingPunct="1"/>
            <a:endParaRPr lang="en-US" dirty="0" smtClean="0"/>
          </a:p>
          <a:p>
            <a:pPr eaLnBrk="1" hangingPunct="1"/>
            <a:r>
              <a:rPr lang="en-US" dirty="0" smtClean="0"/>
              <a:t>It is important to note that a specific natural gas oil that meets Cummins Spec CES20074 be used in the ISL G.</a:t>
            </a:r>
          </a:p>
          <a:p>
            <a:pPr eaLnBrk="1" hangingPunct="1"/>
            <a:endParaRPr lang="en-US" dirty="0" smtClean="0"/>
          </a:p>
          <a:p>
            <a:pPr eaLnBrk="1" hangingPunct="1"/>
            <a:r>
              <a:rPr lang="en-US" dirty="0" smtClean="0"/>
              <a:t>The ISL G is very quiet, 10db at idle is significant, For example one diesel at idle is the same as 10 ISL G’s at idle!</a:t>
            </a:r>
          </a:p>
        </p:txBody>
      </p:sp>
      <p:sp>
        <p:nvSpPr>
          <p:cNvPr id="81924" name="Slide Number Placeholder 3"/>
          <p:cNvSpPr>
            <a:spLocks noGrp="1"/>
          </p:cNvSpPr>
          <p:nvPr>
            <p:ph type="sldNum" sz="quarter" idx="5"/>
          </p:nvPr>
        </p:nvSpPr>
        <p:spPr>
          <a:noFill/>
        </p:spPr>
        <p:txBody>
          <a:bodyPr/>
          <a:lstStyle/>
          <a:p>
            <a:fld id="{075FC88C-6C8A-4738-9BF1-AA0040C5A6CA}" type="slidenum">
              <a:rPr lang="en-US" smtClean="0"/>
              <a:pPr/>
              <a:t>9</a:t>
            </a:fld>
            <a:endParaRPr lang="en-US" smtClean="0"/>
          </a:p>
        </p:txBody>
      </p:sp>
    </p:spTree>
    <p:extLst>
      <p:ext uri="{BB962C8B-B14F-4D97-AF65-F5344CB8AC3E}">
        <p14:creationId xmlns:p14="http://schemas.microsoft.com/office/powerpoint/2010/main" val="2314103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463F886-CA74-4992-9113-C2027C1B599D}" type="slidenum">
              <a:rPr lang="en-US" smtClean="0"/>
              <a:pPr>
                <a:defRPr/>
              </a:pPr>
              <a:t>10</a:t>
            </a:fld>
            <a:endParaRPr lang="en-US"/>
          </a:p>
        </p:txBody>
      </p:sp>
    </p:spTree>
    <p:extLst>
      <p:ext uri="{BB962C8B-B14F-4D97-AF65-F5344CB8AC3E}">
        <p14:creationId xmlns:p14="http://schemas.microsoft.com/office/powerpoint/2010/main" val="3759152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28,000 engines produced as</a:t>
            </a:r>
            <a:r>
              <a:rPr lang="en-US" baseline="0" dirty="0" smtClean="0"/>
              <a:t> of Aug 2014</a:t>
            </a:r>
            <a:endParaRPr lang="en-US" dirty="0"/>
          </a:p>
        </p:txBody>
      </p:sp>
      <p:sp>
        <p:nvSpPr>
          <p:cNvPr id="4" name="Slide Number Placeholder 3"/>
          <p:cNvSpPr>
            <a:spLocks noGrp="1"/>
          </p:cNvSpPr>
          <p:nvPr>
            <p:ph type="sldNum" sz="quarter" idx="10"/>
          </p:nvPr>
        </p:nvSpPr>
        <p:spPr/>
        <p:txBody>
          <a:bodyPr/>
          <a:lstStyle/>
          <a:p>
            <a:pPr>
              <a:defRPr/>
            </a:pPr>
            <a:fld id="{8463F886-CA74-4992-9113-C2027C1B599D}" type="slidenum">
              <a:rPr lang="en-US" smtClean="0"/>
              <a:pPr>
                <a:defRPr/>
              </a:pPr>
              <a:t>14</a:t>
            </a:fld>
            <a:endParaRPr lang="en-US"/>
          </a:p>
        </p:txBody>
      </p:sp>
    </p:spTree>
    <p:extLst>
      <p:ext uri="{BB962C8B-B14F-4D97-AF65-F5344CB8AC3E}">
        <p14:creationId xmlns:p14="http://schemas.microsoft.com/office/powerpoint/2010/main" val="1398614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pPr eaLnBrk="1" hangingPunct="1"/>
            <a:r>
              <a:rPr lang="en-US" smtClean="0"/>
              <a:t>This slide highlights what is shared as common between the ISL9 diesel and ISL G natural gas engines</a:t>
            </a:r>
          </a:p>
          <a:p>
            <a:pPr eaLnBrk="1" hangingPunct="1"/>
            <a:endParaRPr lang="en-US" smtClean="0"/>
          </a:p>
        </p:txBody>
      </p:sp>
      <p:sp>
        <p:nvSpPr>
          <p:cNvPr id="80900" name="Slide Number Placeholder 3"/>
          <p:cNvSpPr>
            <a:spLocks noGrp="1"/>
          </p:cNvSpPr>
          <p:nvPr>
            <p:ph type="sldNum" sz="quarter" idx="5"/>
          </p:nvPr>
        </p:nvSpPr>
        <p:spPr>
          <a:noFill/>
        </p:spPr>
        <p:txBody>
          <a:bodyPr/>
          <a:lstStyle/>
          <a:p>
            <a:fld id="{FA5B709B-770A-4765-92C1-1B9F6D6A8A37}" type="slidenum">
              <a:rPr lang="en-US" smtClean="0">
                <a:solidFill>
                  <a:srgbClr val="000000"/>
                </a:solidFill>
              </a:rPr>
              <a:pPr/>
              <a:t>15</a:t>
            </a:fld>
            <a:endParaRPr lang="en-US" smtClean="0">
              <a:solidFill>
                <a:srgbClr val="000000"/>
              </a:solidFill>
            </a:endParaRPr>
          </a:p>
        </p:txBody>
      </p:sp>
    </p:spTree>
    <p:extLst>
      <p:ext uri="{BB962C8B-B14F-4D97-AF65-F5344CB8AC3E}">
        <p14:creationId xmlns:p14="http://schemas.microsoft.com/office/powerpoint/2010/main" val="3026016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pPr defTabSz="951437">
              <a:defRPr/>
            </a:pPr>
            <a:r>
              <a:rPr lang="en-US" b="0" baseline="0" dirty="0" smtClean="0"/>
              <a:t>The ISL G is designed as a </a:t>
            </a:r>
            <a:r>
              <a:rPr lang="en-US" b="0" baseline="0" dirty="0" err="1" smtClean="0"/>
              <a:t>MidRange</a:t>
            </a:r>
            <a:r>
              <a:rPr lang="en-US" b="0" baseline="0" dirty="0" smtClean="0"/>
              <a:t> Engine. The main applications that make sense for the ISL G are Pickup and Delivery Truck, and Vocational applications. The ISL G is limited to 66,000 </a:t>
            </a:r>
            <a:r>
              <a:rPr lang="en-US" b="0" baseline="0" dirty="0" err="1" smtClean="0"/>
              <a:t>lbs</a:t>
            </a:r>
            <a:r>
              <a:rPr lang="en-US" b="0" baseline="0" dirty="0" smtClean="0"/>
              <a:t> GVW with the only exceptions being for Refuse Packers, Crane and Cherry Pickers, or a Concrete Ready Mixer.  Refuse Packers, Crane and Cherry Pickers, and Concrete Ready Mixers allow up to 80,000 </a:t>
            </a:r>
            <a:r>
              <a:rPr lang="en-US" b="0" baseline="0" dirty="0" err="1" smtClean="0"/>
              <a:t>lbs</a:t>
            </a:r>
            <a:r>
              <a:rPr lang="en-US" b="0" baseline="0" dirty="0" smtClean="0"/>
              <a:t> GVW. </a:t>
            </a:r>
          </a:p>
          <a:p>
            <a:pPr defTabSz="951437">
              <a:defRPr/>
            </a:pPr>
            <a:endParaRPr lang="en-US" b="0" baseline="0" dirty="0" smtClean="0"/>
          </a:p>
          <a:p>
            <a:pPr defTabSz="951437">
              <a:defRPr/>
            </a:pPr>
            <a:r>
              <a:rPr lang="en-US" b="0" baseline="0" dirty="0" smtClean="0"/>
              <a:t>Applications that use an ISL G are limited to 60,000 miles per year. For all applications that would exceed 60,000 miles / year, an ISX12 G is recommended. </a:t>
            </a:r>
            <a:endParaRPr lang="en-US" b="0" dirty="0" smtClean="0"/>
          </a:p>
        </p:txBody>
      </p:sp>
      <p:sp>
        <p:nvSpPr>
          <p:cNvPr id="82948" name="Slide Number Placeholder 3"/>
          <p:cNvSpPr>
            <a:spLocks noGrp="1"/>
          </p:cNvSpPr>
          <p:nvPr>
            <p:ph type="sldNum" sz="quarter" idx="5"/>
          </p:nvPr>
        </p:nvSpPr>
        <p:spPr>
          <a:noFill/>
        </p:spPr>
        <p:txBody>
          <a:bodyPr/>
          <a:lstStyle/>
          <a:p>
            <a:fld id="{34E42135-E1B0-4B68-B0FA-6381A765DB43}" type="slidenum">
              <a:rPr lang="en-US" smtClean="0">
                <a:solidFill>
                  <a:srgbClr val="000000"/>
                </a:solidFill>
              </a:rPr>
              <a:pPr/>
              <a:t>20</a:t>
            </a:fld>
            <a:endParaRPr lang="en-US" smtClean="0">
              <a:solidFill>
                <a:srgbClr val="000000"/>
              </a:solidFill>
            </a:endParaRPr>
          </a:p>
        </p:txBody>
      </p:sp>
    </p:spTree>
    <p:extLst>
      <p:ext uri="{BB962C8B-B14F-4D97-AF65-F5344CB8AC3E}">
        <p14:creationId xmlns:p14="http://schemas.microsoft.com/office/powerpoint/2010/main" val="32925432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 cy="6858000"/>
          </a:xfrm>
          <a:prstGeom prst="rect">
            <a:avLst/>
          </a:prstGeom>
          <a:solidFill>
            <a:srgbClr val="EE2C23"/>
          </a:solidFill>
          <a:ln w="9525">
            <a:noFill/>
            <a:miter lim="800000"/>
            <a:headEnd/>
            <a:tailEnd/>
          </a:ln>
          <a:effectLst/>
        </p:spPr>
        <p:txBody>
          <a:bodyPr wrap="none" anchor="ctr"/>
          <a:lstStyle/>
          <a:p>
            <a:pPr>
              <a:defRPr/>
            </a:pPr>
            <a:endParaRPr lang="en-US"/>
          </a:p>
        </p:txBody>
      </p:sp>
      <p:pic>
        <p:nvPicPr>
          <p:cNvPr id="5" name="Picture 5" descr="CWI_Black_300dpi"/>
          <p:cNvPicPr>
            <a:picLocks noChangeAspect="1" noChangeArrowheads="1"/>
          </p:cNvPicPr>
          <p:nvPr/>
        </p:nvPicPr>
        <p:blipFill>
          <a:blip r:embed="rId2" cstate="email"/>
          <a:srcRect/>
          <a:stretch>
            <a:fillRect/>
          </a:stretch>
        </p:blipFill>
        <p:spPr bwMode="auto">
          <a:xfrm>
            <a:off x="5943600" y="457200"/>
            <a:ext cx="2755900" cy="679450"/>
          </a:xfrm>
          <a:prstGeom prst="rect">
            <a:avLst/>
          </a:prstGeom>
          <a:noFill/>
          <a:ln w="9525">
            <a:noFill/>
            <a:miter lim="800000"/>
            <a:headEnd/>
            <a:tailEnd/>
          </a:ln>
        </p:spPr>
      </p:pic>
      <p:pic>
        <p:nvPicPr>
          <p:cNvPr id="6" name="Picture 6" descr="CWI_clouds_AA043230"/>
          <p:cNvPicPr>
            <a:picLocks noChangeAspect="1" noChangeArrowheads="1"/>
          </p:cNvPicPr>
          <p:nvPr/>
        </p:nvPicPr>
        <p:blipFill>
          <a:blip r:embed="rId3" cstate="email"/>
          <a:srcRect/>
          <a:stretch>
            <a:fillRect/>
          </a:stretch>
        </p:blipFill>
        <p:spPr bwMode="auto">
          <a:xfrm>
            <a:off x="914400" y="3886200"/>
            <a:ext cx="8229600" cy="2971800"/>
          </a:xfrm>
          <a:prstGeom prst="rect">
            <a:avLst/>
          </a:prstGeom>
          <a:noFill/>
          <a:ln w="9525">
            <a:noFill/>
            <a:miter lim="800000"/>
            <a:headEnd/>
            <a:tailEnd/>
          </a:ln>
        </p:spPr>
      </p:pic>
      <p:sp>
        <p:nvSpPr>
          <p:cNvPr id="7" name="Line 7"/>
          <p:cNvSpPr>
            <a:spLocks noChangeShapeType="1"/>
          </p:cNvSpPr>
          <p:nvPr/>
        </p:nvSpPr>
        <p:spPr bwMode="auto">
          <a:xfrm>
            <a:off x="914400" y="3886200"/>
            <a:ext cx="8229600" cy="0"/>
          </a:xfrm>
          <a:prstGeom prst="line">
            <a:avLst/>
          </a:prstGeom>
          <a:noFill/>
          <a:ln w="38100">
            <a:solidFill>
              <a:schemeClr val="tx1"/>
            </a:solidFill>
            <a:round/>
            <a:headEnd/>
            <a:tailEnd/>
          </a:ln>
          <a:effectLst/>
        </p:spPr>
        <p:txBody>
          <a:bodyPr/>
          <a:lstStyle/>
          <a:p>
            <a:pPr>
              <a:defRPr/>
            </a:pPr>
            <a:endParaRPr lang="en-US"/>
          </a:p>
        </p:txBody>
      </p:sp>
      <p:sp>
        <p:nvSpPr>
          <p:cNvPr id="8" name="Text Box 8"/>
          <p:cNvSpPr txBox="1">
            <a:spLocks noChangeArrowheads="1"/>
          </p:cNvSpPr>
          <p:nvPr userDrawn="1"/>
        </p:nvSpPr>
        <p:spPr bwMode="auto">
          <a:xfrm>
            <a:off x="1219200" y="4244975"/>
            <a:ext cx="3259138" cy="396875"/>
          </a:xfrm>
          <a:prstGeom prst="rect">
            <a:avLst/>
          </a:prstGeom>
          <a:noFill/>
          <a:ln w="9525">
            <a:noFill/>
            <a:miter lim="800000"/>
            <a:headEnd/>
            <a:tailEnd/>
          </a:ln>
          <a:effectLst/>
        </p:spPr>
        <p:txBody>
          <a:bodyPr wrap="none">
            <a:spAutoFit/>
          </a:bodyPr>
          <a:lstStyle/>
          <a:p>
            <a:pPr>
              <a:defRPr/>
            </a:pPr>
            <a:r>
              <a:rPr lang="en-US" sz="2000" b="1" i="1">
                <a:solidFill>
                  <a:schemeClr val="bg1"/>
                </a:solidFill>
              </a:rPr>
              <a:t>Explore Every Alternative</a:t>
            </a:r>
          </a:p>
        </p:txBody>
      </p:sp>
      <p:sp>
        <p:nvSpPr>
          <p:cNvPr id="5122" name="Rectangle 2"/>
          <p:cNvSpPr>
            <a:spLocks noGrp="1" noChangeArrowheads="1"/>
          </p:cNvSpPr>
          <p:nvPr>
            <p:ph type="ctrTitle"/>
          </p:nvPr>
        </p:nvSpPr>
        <p:spPr>
          <a:xfrm>
            <a:off x="1266825" y="1395413"/>
            <a:ext cx="5907088" cy="788987"/>
          </a:xfrm>
        </p:spPr>
        <p:txBody>
          <a:bodyPr anchor="t"/>
          <a:lstStyle>
            <a:lvl1pPr>
              <a:defRPr sz="3600"/>
            </a:lvl1pPr>
          </a:lstStyle>
          <a:p>
            <a:r>
              <a:rPr lang="en-US"/>
              <a:t>Click to edit Master title style</a:t>
            </a:r>
          </a:p>
        </p:txBody>
      </p:sp>
      <p:sp>
        <p:nvSpPr>
          <p:cNvPr id="5123" name="Rectangle 3"/>
          <p:cNvSpPr>
            <a:spLocks noGrp="1" noChangeArrowheads="1"/>
          </p:cNvSpPr>
          <p:nvPr>
            <p:ph type="subTitle" idx="1"/>
          </p:nvPr>
        </p:nvSpPr>
        <p:spPr>
          <a:xfrm>
            <a:off x="1266825" y="2444750"/>
            <a:ext cx="6684963" cy="903288"/>
          </a:xfrm>
        </p:spPr>
        <p:txBody>
          <a:bodyPr/>
          <a:lstStyle>
            <a:lvl1pPr marL="0" indent="0">
              <a:buFont typeface="Wingdings" pitchFamily="2" charset="2"/>
              <a:buNone/>
              <a:defRPr sz="2000"/>
            </a:lvl1pPr>
          </a:lstStyle>
          <a:p>
            <a:r>
              <a:rPr lang="en-US"/>
              <a:t>Add Name of Presenter</a:t>
            </a:r>
          </a:p>
          <a:p>
            <a:r>
              <a:rPr lang="en-US"/>
              <a:t>Add Date of Presentation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Go with Natural Gas - Cummins Westport Jan 2015</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9D429BAF-608A-4A5A-9BFD-460CF4A0F12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5300" y="296863"/>
            <a:ext cx="2027238" cy="53673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58825" y="296863"/>
            <a:ext cx="5934075" cy="53673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Go with Natural Gas - Cummins Westport Jan 2015</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B1B63089-9E95-41B2-AB5A-97ACC4DB29D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 cy="6858000"/>
          </a:xfrm>
          <a:prstGeom prst="rect">
            <a:avLst/>
          </a:prstGeom>
          <a:solidFill>
            <a:srgbClr val="EE2C23"/>
          </a:solidFill>
          <a:ln w="9525">
            <a:noFill/>
            <a:miter lim="800000"/>
            <a:headEnd/>
            <a:tailEnd/>
          </a:ln>
          <a:effectLst/>
        </p:spPr>
        <p:txBody>
          <a:bodyPr wrap="none" anchor="ctr"/>
          <a:lstStyle/>
          <a:p>
            <a:pPr>
              <a:defRPr/>
            </a:pPr>
            <a:endParaRPr lang="en-US"/>
          </a:p>
        </p:txBody>
      </p:sp>
      <p:pic>
        <p:nvPicPr>
          <p:cNvPr id="5" name="Picture 5" descr="CWI_Black_300dpi"/>
          <p:cNvPicPr>
            <a:picLocks noChangeAspect="1" noChangeArrowheads="1"/>
          </p:cNvPicPr>
          <p:nvPr/>
        </p:nvPicPr>
        <p:blipFill>
          <a:blip r:embed="rId2" cstate="email"/>
          <a:srcRect/>
          <a:stretch>
            <a:fillRect/>
          </a:stretch>
        </p:blipFill>
        <p:spPr bwMode="auto">
          <a:xfrm>
            <a:off x="5943600" y="457200"/>
            <a:ext cx="2755900" cy="679450"/>
          </a:xfrm>
          <a:prstGeom prst="rect">
            <a:avLst/>
          </a:prstGeom>
          <a:noFill/>
          <a:ln w="9525">
            <a:noFill/>
            <a:miter lim="800000"/>
            <a:headEnd/>
            <a:tailEnd/>
          </a:ln>
        </p:spPr>
      </p:pic>
      <p:pic>
        <p:nvPicPr>
          <p:cNvPr id="6" name="Picture 6" descr="CWI_clouds_AA043230"/>
          <p:cNvPicPr>
            <a:picLocks noChangeAspect="1" noChangeArrowheads="1"/>
          </p:cNvPicPr>
          <p:nvPr/>
        </p:nvPicPr>
        <p:blipFill>
          <a:blip r:embed="rId3" cstate="email"/>
          <a:srcRect/>
          <a:stretch>
            <a:fillRect/>
          </a:stretch>
        </p:blipFill>
        <p:spPr bwMode="auto">
          <a:xfrm>
            <a:off x="914400" y="3886200"/>
            <a:ext cx="8229600" cy="2971800"/>
          </a:xfrm>
          <a:prstGeom prst="rect">
            <a:avLst/>
          </a:prstGeom>
          <a:noFill/>
          <a:ln w="9525">
            <a:noFill/>
            <a:miter lim="800000"/>
            <a:headEnd/>
            <a:tailEnd/>
          </a:ln>
        </p:spPr>
      </p:pic>
      <p:sp>
        <p:nvSpPr>
          <p:cNvPr id="7" name="Text Box 7"/>
          <p:cNvSpPr txBox="1">
            <a:spLocks noChangeArrowheads="1"/>
          </p:cNvSpPr>
          <p:nvPr/>
        </p:nvSpPr>
        <p:spPr bwMode="auto">
          <a:xfrm>
            <a:off x="1219200" y="4038600"/>
            <a:ext cx="3200400" cy="396875"/>
          </a:xfrm>
          <a:prstGeom prst="rect">
            <a:avLst/>
          </a:prstGeom>
          <a:noFill/>
          <a:ln w="9525">
            <a:noFill/>
            <a:miter lim="800000"/>
            <a:headEnd/>
            <a:tailEnd/>
          </a:ln>
          <a:effectLst/>
        </p:spPr>
        <p:txBody>
          <a:bodyPr>
            <a:spAutoFit/>
          </a:bodyPr>
          <a:lstStyle/>
          <a:p>
            <a:pPr>
              <a:spcBef>
                <a:spcPct val="50000"/>
              </a:spcBef>
              <a:defRPr/>
            </a:pPr>
            <a:r>
              <a:rPr lang="en-US" sz="2000">
                <a:solidFill>
                  <a:schemeClr val="bg1"/>
                </a:solidFill>
              </a:rPr>
              <a:t>Explore Every Alternative.</a:t>
            </a:r>
          </a:p>
        </p:txBody>
      </p:sp>
      <p:sp>
        <p:nvSpPr>
          <p:cNvPr id="8" name="Line 8"/>
          <p:cNvSpPr>
            <a:spLocks noChangeShapeType="1"/>
          </p:cNvSpPr>
          <p:nvPr/>
        </p:nvSpPr>
        <p:spPr bwMode="auto">
          <a:xfrm>
            <a:off x="914400" y="3886200"/>
            <a:ext cx="8229600" cy="0"/>
          </a:xfrm>
          <a:prstGeom prst="line">
            <a:avLst/>
          </a:prstGeom>
          <a:noFill/>
          <a:ln w="38100">
            <a:solidFill>
              <a:schemeClr val="tx1"/>
            </a:solidFill>
            <a:round/>
            <a:headEnd/>
            <a:tailEnd/>
          </a:ln>
          <a:effectLst/>
        </p:spPr>
        <p:txBody>
          <a:bodyPr/>
          <a:lstStyle/>
          <a:p>
            <a:pPr>
              <a:defRPr/>
            </a:pPr>
            <a:endParaRPr lang="en-US"/>
          </a:p>
        </p:txBody>
      </p:sp>
      <p:sp>
        <p:nvSpPr>
          <p:cNvPr id="18434" name="Rectangle 2"/>
          <p:cNvSpPr>
            <a:spLocks noGrp="1" noChangeArrowheads="1"/>
          </p:cNvSpPr>
          <p:nvPr>
            <p:ph type="ctrTitle"/>
          </p:nvPr>
        </p:nvSpPr>
        <p:spPr>
          <a:xfrm>
            <a:off x="1266825" y="1395413"/>
            <a:ext cx="5907088" cy="788987"/>
          </a:xfrm>
        </p:spPr>
        <p:txBody>
          <a:bodyPr anchor="t"/>
          <a:lstStyle>
            <a:lvl1pPr>
              <a:defRPr sz="3600"/>
            </a:lvl1pPr>
          </a:lstStyle>
          <a:p>
            <a:r>
              <a:rPr lang="en-US"/>
              <a:t>Click to edit Master title style</a:t>
            </a:r>
          </a:p>
        </p:txBody>
      </p:sp>
      <p:sp>
        <p:nvSpPr>
          <p:cNvPr id="18435" name="Rectangle 3"/>
          <p:cNvSpPr>
            <a:spLocks noGrp="1" noChangeArrowheads="1"/>
          </p:cNvSpPr>
          <p:nvPr>
            <p:ph type="subTitle" idx="1"/>
          </p:nvPr>
        </p:nvSpPr>
        <p:spPr>
          <a:xfrm>
            <a:off x="1266825" y="2444750"/>
            <a:ext cx="6684963" cy="903288"/>
          </a:xfrm>
        </p:spPr>
        <p:txBody>
          <a:bodyPr/>
          <a:lstStyle>
            <a:lvl1pPr marL="0" indent="0">
              <a:buFont typeface="Wingdings" pitchFamily="2" charset="2"/>
              <a:buNone/>
              <a:defRPr sz="2000"/>
            </a:lvl1pPr>
          </a:lstStyle>
          <a:p>
            <a:r>
              <a:rPr lang="en-US"/>
              <a:t>Add Name of Presenter</a:t>
            </a:r>
          </a:p>
          <a:p>
            <a:r>
              <a:rPr lang="en-US"/>
              <a:t>Add Date of Presentation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Go with Natural Gas - Cummins Westport Jan 2015</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2AC063B-2958-4033-852B-0C728E2DE4E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Go with Natural Gas - Cummins Westport Jan 2015</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7BB6FFF6-B7FE-46ED-92CC-432C9E83A621}"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7400" y="1430338"/>
            <a:ext cx="3892550" cy="4233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2350" y="1430338"/>
            <a:ext cx="3892550" cy="4233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Go with Natural Gas - Cummins Westport Jan 2015</a:t>
            </a: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5E8A9C0-2621-4652-9613-740F4A52F167}"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r>
              <a:rPr lang="en-US" smtClean="0"/>
              <a:t>Go with Natural Gas - Cummins Westport Jan 2015</a:t>
            </a: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4384CC36-1228-43BD-932E-BEF7605823C7}"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r>
              <a:rPr lang="en-US" smtClean="0"/>
              <a:t>Go with Natural Gas - Cummins Westport Jan 2015</a:t>
            </a: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5ED26702-3841-4C41-8F60-863CE2BA7E0F}"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r>
              <a:rPr lang="en-US" smtClean="0"/>
              <a:t>Go with Natural Gas - Cummins Westport Jan 2015</a:t>
            </a: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FF238053-18FD-4549-90C6-10E63D985B7D}"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Go with Natural Gas - Cummins Westport Jan 2015</a:t>
            </a: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57ED0BF0-B5A7-4EDB-A6ED-AC3B082EBEF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Go with Natural Gas - Cummins Westport Jan 2015</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2584A3F-CEEC-4403-A00B-06D24C1AA112}"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Go with Natural Gas - Cummins Westport Jan 2015</a:t>
            </a: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52E8784D-00F9-46E7-ABD5-96341E6E33E5}"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Go with Natural Gas - Cummins Westport Jan 2015</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AFC95E7-0D55-45ED-B472-1A2419A1DEF9}"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5300" y="296863"/>
            <a:ext cx="2027238" cy="53673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58825" y="296863"/>
            <a:ext cx="5934075" cy="53673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Go with Natural Gas - Cummins Westport Jan 2015</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ECB03ED-2539-458C-90CD-6BAEFE19FC81}"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7" name="Picture 6" descr="CWI_Powerpoint-1-2-noarrow.jpg"/>
          <p:cNvPicPr>
            <a:picLocks noChangeAspect="1"/>
          </p:cNvPicPr>
          <p:nvPr/>
        </p:nvPicPr>
        <p:blipFill>
          <a:blip r:embed="rId2" cstate="email"/>
          <a:stretch>
            <a:fillRect/>
          </a:stretch>
        </p:blipFill>
        <p:spPr>
          <a:xfrm>
            <a:off x="714" y="0"/>
            <a:ext cx="9142571" cy="6858000"/>
          </a:xfrm>
          <a:prstGeom prst="rect">
            <a:avLst/>
          </a:prstGeom>
        </p:spPr>
      </p:pic>
      <p:sp>
        <p:nvSpPr>
          <p:cNvPr id="23554" name="Rectangle 2"/>
          <p:cNvSpPr>
            <a:spLocks noGrp="1" noChangeArrowheads="1"/>
          </p:cNvSpPr>
          <p:nvPr>
            <p:ph type="ctrTitle" hasCustomPrompt="1"/>
          </p:nvPr>
        </p:nvSpPr>
        <p:spPr>
          <a:xfrm>
            <a:off x="914400" y="457200"/>
            <a:ext cx="5486400" cy="1295400"/>
          </a:xfrm>
        </p:spPr>
        <p:txBody>
          <a:bodyPr anchor="t"/>
          <a:lstStyle>
            <a:lvl1pPr>
              <a:defRPr sz="4000" cap="none">
                <a:solidFill>
                  <a:schemeClr val="tx1"/>
                </a:solidFill>
              </a:defRPr>
            </a:lvl1pPr>
          </a:lstStyle>
          <a:p>
            <a:r>
              <a:rPr lang="en-US" dirty="0" smtClean="0"/>
              <a:t>Title Goes</a:t>
            </a:r>
            <a:br>
              <a:rPr lang="en-US" dirty="0" smtClean="0"/>
            </a:br>
            <a:r>
              <a:rPr lang="en-US" dirty="0" smtClean="0"/>
              <a:t>Here</a:t>
            </a:r>
            <a:endParaRPr lang="en-US" dirty="0"/>
          </a:p>
        </p:txBody>
      </p:sp>
      <p:sp>
        <p:nvSpPr>
          <p:cNvPr id="11" name="Rectangle 2"/>
          <p:cNvSpPr>
            <a:spLocks noChangeArrowheads="1"/>
          </p:cNvSpPr>
          <p:nvPr/>
        </p:nvSpPr>
        <p:spPr bwMode="auto">
          <a:xfrm>
            <a:off x="1" y="0"/>
            <a:ext cx="304800" cy="6858000"/>
          </a:xfrm>
          <a:prstGeom prst="rect">
            <a:avLst/>
          </a:prstGeom>
          <a:solidFill>
            <a:srgbClr val="EE2E24"/>
          </a:solidFill>
          <a:ln w="9525">
            <a:noFill/>
            <a:miter lim="800000"/>
            <a:headEnd/>
            <a:tailEnd/>
          </a:ln>
          <a:effectLst/>
        </p:spPr>
        <p:txBody>
          <a:bodyPr wrap="none" anchor="ctr"/>
          <a:lstStyle/>
          <a:p>
            <a:pPr>
              <a:defRPr/>
            </a:pPr>
            <a:endParaRPr lang="en-US"/>
          </a:p>
        </p:txBody>
      </p:sp>
      <p:sp>
        <p:nvSpPr>
          <p:cNvPr id="15" name="Text Placeholder 7"/>
          <p:cNvSpPr>
            <a:spLocks noGrp="1"/>
          </p:cNvSpPr>
          <p:nvPr>
            <p:ph type="body" sz="quarter" idx="10" hasCustomPrompt="1"/>
          </p:nvPr>
        </p:nvSpPr>
        <p:spPr>
          <a:xfrm>
            <a:off x="914400" y="1752600"/>
            <a:ext cx="5943600" cy="762000"/>
          </a:xfrm>
        </p:spPr>
        <p:txBody>
          <a:bodyPr/>
          <a:lstStyle>
            <a:lvl1pPr>
              <a:spcBef>
                <a:spcPts val="0"/>
              </a:spcBef>
              <a:spcAft>
                <a:spcPts val="0"/>
              </a:spcAft>
              <a:buNone/>
              <a:defRPr sz="3100">
                <a:solidFill>
                  <a:srgbClr val="515256"/>
                </a:solidFill>
              </a:defRPr>
            </a:lvl1pPr>
          </a:lstStyle>
          <a:p>
            <a:r>
              <a:rPr lang="en-US" dirty="0" smtClean="0"/>
              <a:t>Subtitle Here</a:t>
            </a:r>
          </a:p>
        </p:txBody>
      </p:sp>
      <p:sp>
        <p:nvSpPr>
          <p:cNvPr id="19" name="Text Placeholder 18"/>
          <p:cNvSpPr>
            <a:spLocks noGrp="1"/>
          </p:cNvSpPr>
          <p:nvPr>
            <p:ph type="body" sz="quarter" idx="11" hasCustomPrompt="1"/>
          </p:nvPr>
        </p:nvSpPr>
        <p:spPr>
          <a:xfrm>
            <a:off x="914400" y="3048000"/>
            <a:ext cx="4419600" cy="2362200"/>
          </a:xfrm>
        </p:spPr>
        <p:txBody>
          <a:bodyPr/>
          <a:lstStyle>
            <a:lvl1pPr marL="231775" marR="0" indent="-231775" algn="l" defTabSz="914400" rtl="0" eaLnBrk="1" fontAlgn="base" latinLnBrk="0" hangingPunct="1">
              <a:lnSpc>
                <a:spcPct val="100000"/>
              </a:lnSpc>
              <a:spcBef>
                <a:spcPts val="0"/>
              </a:spcBef>
              <a:spcAft>
                <a:spcPts val="600"/>
              </a:spcAft>
              <a:buClr>
                <a:srgbClr val="EE2E24"/>
              </a:buClr>
              <a:buSzTx/>
              <a:buFont typeface="Wingdings" pitchFamily="2" charset="2"/>
              <a:buNone/>
              <a:tabLst/>
              <a:defRPr sz="2400" baseline="0">
                <a:solidFill>
                  <a:srgbClr val="515256"/>
                </a:solidFill>
              </a:defRPr>
            </a:lvl1pPr>
          </a:lstStyle>
          <a:p>
            <a:r>
              <a:rPr lang="en-US" dirty="0" smtClean="0"/>
              <a:t>Text Here</a:t>
            </a:r>
          </a:p>
        </p:txBody>
      </p:sp>
      <p:pic>
        <p:nvPicPr>
          <p:cNvPr id="8" name="Picture 7" descr="arrow.png"/>
          <p:cNvPicPr>
            <a:picLocks noChangeAspect="1"/>
          </p:cNvPicPr>
          <p:nvPr/>
        </p:nvPicPr>
        <p:blipFill>
          <a:blip r:embed="rId3" cstate="email"/>
          <a:stretch>
            <a:fillRect/>
          </a:stretch>
        </p:blipFill>
        <p:spPr>
          <a:xfrm>
            <a:off x="6525700" y="533400"/>
            <a:ext cx="789500" cy="990600"/>
          </a:xfrm>
          <a:prstGeom prst="rect">
            <a:avLst/>
          </a:prstGeom>
        </p:spPr>
      </p:pic>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Go with Natural Gas - Cummins Westport Jan 2015</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2AC063B-2958-4033-852B-0C728E2DE4EE}"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r>
              <a:rPr lang="en-US" smtClean="0"/>
              <a:t>Go with Natural Gas - Cummins Westport Jan 2015</a:t>
            </a: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5ED26702-3841-4C41-8F60-863CE2BA7E0F}"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7400" y="1430338"/>
            <a:ext cx="3892550" cy="4233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2350" y="1430338"/>
            <a:ext cx="3892550" cy="4233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Go with Natural Gas - Cummins Westport Jan 2015</a:t>
            </a: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5E8A9C0-2621-4652-9613-740F4A52F167}"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7" name="Picture 6" descr="CWI_Powerpoint-1-2-noarrow.jpg"/>
          <p:cNvPicPr>
            <a:picLocks noChangeAspect="1"/>
          </p:cNvPicPr>
          <p:nvPr/>
        </p:nvPicPr>
        <p:blipFill>
          <a:blip r:embed="rId2" cstate="email"/>
          <a:stretch>
            <a:fillRect/>
          </a:stretch>
        </p:blipFill>
        <p:spPr>
          <a:xfrm>
            <a:off x="714" y="0"/>
            <a:ext cx="9142571" cy="6858000"/>
          </a:xfrm>
          <a:prstGeom prst="rect">
            <a:avLst/>
          </a:prstGeom>
        </p:spPr>
      </p:pic>
      <p:sp>
        <p:nvSpPr>
          <p:cNvPr id="23554" name="Rectangle 2"/>
          <p:cNvSpPr>
            <a:spLocks noGrp="1" noChangeArrowheads="1"/>
          </p:cNvSpPr>
          <p:nvPr>
            <p:ph type="ctrTitle" hasCustomPrompt="1"/>
          </p:nvPr>
        </p:nvSpPr>
        <p:spPr>
          <a:xfrm>
            <a:off x="914400" y="457200"/>
            <a:ext cx="5486400" cy="1295400"/>
          </a:xfrm>
        </p:spPr>
        <p:txBody>
          <a:bodyPr anchor="t"/>
          <a:lstStyle>
            <a:lvl1pPr>
              <a:defRPr sz="4000" cap="none">
                <a:solidFill>
                  <a:schemeClr val="tx1"/>
                </a:solidFill>
              </a:defRPr>
            </a:lvl1pPr>
          </a:lstStyle>
          <a:p>
            <a:r>
              <a:rPr lang="en-US" dirty="0" smtClean="0"/>
              <a:t>Title Goes</a:t>
            </a:r>
            <a:br>
              <a:rPr lang="en-US" dirty="0" smtClean="0"/>
            </a:br>
            <a:r>
              <a:rPr lang="en-US" dirty="0" smtClean="0"/>
              <a:t>Here</a:t>
            </a:r>
            <a:endParaRPr lang="en-US" dirty="0"/>
          </a:p>
        </p:txBody>
      </p:sp>
      <p:sp>
        <p:nvSpPr>
          <p:cNvPr id="11" name="Rectangle 2"/>
          <p:cNvSpPr>
            <a:spLocks noChangeArrowheads="1"/>
          </p:cNvSpPr>
          <p:nvPr/>
        </p:nvSpPr>
        <p:spPr bwMode="auto">
          <a:xfrm>
            <a:off x="1" y="0"/>
            <a:ext cx="304800" cy="6858000"/>
          </a:xfrm>
          <a:prstGeom prst="rect">
            <a:avLst/>
          </a:prstGeom>
          <a:solidFill>
            <a:srgbClr val="EE2E24"/>
          </a:solidFill>
          <a:ln w="9525">
            <a:noFill/>
            <a:miter lim="800000"/>
            <a:headEnd/>
            <a:tailEnd/>
          </a:ln>
          <a:effectLst/>
        </p:spPr>
        <p:txBody>
          <a:bodyPr wrap="none" anchor="ctr"/>
          <a:lstStyle/>
          <a:p>
            <a:pPr>
              <a:defRPr/>
            </a:pPr>
            <a:endParaRPr lang="en-US"/>
          </a:p>
        </p:txBody>
      </p:sp>
      <p:sp>
        <p:nvSpPr>
          <p:cNvPr id="15" name="Text Placeholder 7"/>
          <p:cNvSpPr>
            <a:spLocks noGrp="1"/>
          </p:cNvSpPr>
          <p:nvPr>
            <p:ph type="body" sz="quarter" idx="10" hasCustomPrompt="1"/>
          </p:nvPr>
        </p:nvSpPr>
        <p:spPr>
          <a:xfrm>
            <a:off x="914400" y="1752600"/>
            <a:ext cx="5943600" cy="762000"/>
          </a:xfrm>
        </p:spPr>
        <p:txBody>
          <a:bodyPr/>
          <a:lstStyle>
            <a:lvl1pPr>
              <a:spcBef>
                <a:spcPts val="0"/>
              </a:spcBef>
              <a:spcAft>
                <a:spcPts val="0"/>
              </a:spcAft>
              <a:buNone/>
              <a:defRPr sz="3100">
                <a:solidFill>
                  <a:srgbClr val="515256"/>
                </a:solidFill>
              </a:defRPr>
            </a:lvl1pPr>
          </a:lstStyle>
          <a:p>
            <a:r>
              <a:rPr lang="en-US" dirty="0" smtClean="0"/>
              <a:t>Subtitle Here</a:t>
            </a:r>
          </a:p>
        </p:txBody>
      </p:sp>
      <p:sp>
        <p:nvSpPr>
          <p:cNvPr id="19" name="Text Placeholder 18"/>
          <p:cNvSpPr>
            <a:spLocks noGrp="1"/>
          </p:cNvSpPr>
          <p:nvPr>
            <p:ph type="body" sz="quarter" idx="11" hasCustomPrompt="1"/>
          </p:nvPr>
        </p:nvSpPr>
        <p:spPr>
          <a:xfrm>
            <a:off x="914400" y="3048000"/>
            <a:ext cx="4419600" cy="2362200"/>
          </a:xfrm>
        </p:spPr>
        <p:txBody>
          <a:bodyPr/>
          <a:lstStyle>
            <a:lvl1pPr marL="231775" marR="0" indent="-231775" algn="l" defTabSz="914400" rtl="0" eaLnBrk="1" fontAlgn="base" latinLnBrk="0" hangingPunct="1">
              <a:lnSpc>
                <a:spcPct val="100000"/>
              </a:lnSpc>
              <a:spcBef>
                <a:spcPts val="0"/>
              </a:spcBef>
              <a:spcAft>
                <a:spcPts val="600"/>
              </a:spcAft>
              <a:buClr>
                <a:srgbClr val="EE2E24"/>
              </a:buClr>
              <a:buSzTx/>
              <a:buFont typeface="Wingdings" pitchFamily="2" charset="2"/>
              <a:buNone/>
              <a:tabLst/>
              <a:defRPr sz="2400" baseline="0">
                <a:solidFill>
                  <a:srgbClr val="515256"/>
                </a:solidFill>
              </a:defRPr>
            </a:lvl1pPr>
          </a:lstStyle>
          <a:p>
            <a:r>
              <a:rPr lang="en-US" dirty="0" smtClean="0"/>
              <a:t>Text Here</a:t>
            </a:r>
          </a:p>
        </p:txBody>
      </p:sp>
      <p:pic>
        <p:nvPicPr>
          <p:cNvPr id="8" name="Picture 7" descr="arrow.png"/>
          <p:cNvPicPr>
            <a:picLocks noChangeAspect="1"/>
          </p:cNvPicPr>
          <p:nvPr/>
        </p:nvPicPr>
        <p:blipFill>
          <a:blip r:embed="rId3" cstate="email"/>
          <a:stretch>
            <a:fillRect/>
          </a:stretch>
        </p:blipFill>
        <p:spPr>
          <a:xfrm>
            <a:off x="6525700" y="533400"/>
            <a:ext cx="789500" cy="990600"/>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Go with Natural Gas - Cummins Westport Jan 2015</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D229AE0-55E2-4FC7-8B5E-A2E3CBFFE6E4}"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Go with Natural Gas - Cummins Westport Jan 2015</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2AC063B-2958-4033-852B-0C728E2DE4EE}"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pic>
        <p:nvPicPr>
          <p:cNvPr id="7" name="Picture 6" descr="CWI_Powerpoint-1-2-noarrow.jpg"/>
          <p:cNvPicPr>
            <a:picLocks noChangeAspect="1"/>
          </p:cNvPicPr>
          <p:nvPr/>
        </p:nvPicPr>
        <p:blipFill>
          <a:blip r:embed="rId2" cstate="email"/>
          <a:stretch>
            <a:fillRect/>
          </a:stretch>
        </p:blipFill>
        <p:spPr>
          <a:xfrm>
            <a:off x="714" y="0"/>
            <a:ext cx="9142571" cy="6858000"/>
          </a:xfrm>
          <a:prstGeom prst="rect">
            <a:avLst/>
          </a:prstGeom>
        </p:spPr>
      </p:pic>
      <p:sp>
        <p:nvSpPr>
          <p:cNvPr id="23554" name="Rectangle 2"/>
          <p:cNvSpPr>
            <a:spLocks noGrp="1" noChangeArrowheads="1"/>
          </p:cNvSpPr>
          <p:nvPr>
            <p:ph type="ctrTitle" hasCustomPrompt="1"/>
          </p:nvPr>
        </p:nvSpPr>
        <p:spPr>
          <a:xfrm>
            <a:off x="914400" y="457200"/>
            <a:ext cx="5486400" cy="1295400"/>
          </a:xfrm>
        </p:spPr>
        <p:txBody>
          <a:bodyPr anchor="t"/>
          <a:lstStyle>
            <a:lvl1pPr>
              <a:defRPr sz="4000" cap="none">
                <a:solidFill>
                  <a:schemeClr val="tx1"/>
                </a:solidFill>
              </a:defRPr>
            </a:lvl1pPr>
          </a:lstStyle>
          <a:p>
            <a:r>
              <a:rPr lang="en-US" dirty="0" smtClean="0"/>
              <a:t>Title Goes</a:t>
            </a:r>
            <a:br>
              <a:rPr lang="en-US" dirty="0" smtClean="0"/>
            </a:br>
            <a:r>
              <a:rPr lang="en-US" dirty="0" smtClean="0"/>
              <a:t>Here</a:t>
            </a:r>
            <a:endParaRPr lang="en-US" dirty="0"/>
          </a:p>
        </p:txBody>
      </p:sp>
      <p:sp>
        <p:nvSpPr>
          <p:cNvPr id="11" name="Rectangle 2"/>
          <p:cNvSpPr>
            <a:spLocks noChangeArrowheads="1"/>
          </p:cNvSpPr>
          <p:nvPr/>
        </p:nvSpPr>
        <p:spPr bwMode="auto">
          <a:xfrm>
            <a:off x="1" y="0"/>
            <a:ext cx="304800" cy="6858000"/>
          </a:xfrm>
          <a:prstGeom prst="rect">
            <a:avLst/>
          </a:prstGeom>
          <a:solidFill>
            <a:srgbClr val="EE2E24"/>
          </a:solidFill>
          <a:ln w="9525">
            <a:noFill/>
            <a:miter lim="800000"/>
            <a:headEnd/>
            <a:tailEnd/>
          </a:ln>
          <a:effectLst/>
        </p:spPr>
        <p:txBody>
          <a:bodyPr wrap="none" anchor="ctr"/>
          <a:lstStyle/>
          <a:p>
            <a:pPr>
              <a:defRPr/>
            </a:pPr>
            <a:endParaRPr lang="en-US"/>
          </a:p>
        </p:txBody>
      </p:sp>
      <p:sp>
        <p:nvSpPr>
          <p:cNvPr id="15" name="Text Placeholder 7"/>
          <p:cNvSpPr>
            <a:spLocks noGrp="1"/>
          </p:cNvSpPr>
          <p:nvPr>
            <p:ph type="body" sz="quarter" idx="10" hasCustomPrompt="1"/>
          </p:nvPr>
        </p:nvSpPr>
        <p:spPr>
          <a:xfrm>
            <a:off x="914400" y="1752600"/>
            <a:ext cx="5943600" cy="762000"/>
          </a:xfrm>
        </p:spPr>
        <p:txBody>
          <a:bodyPr/>
          <a:lstStyle>
            <a:lvl1pPr>
              <a:spcBef>
                <a:spcPts val="0"/>
              </a:spcBef>
              <a:spcAft>
                <a:spcPts val="0"/>
              </a:spcAft>
              <a:buNone/>
              <a:defRPr sz="3100">
                <a:solidFill>
                  <a:srgbClr val="515256"/>
                </a:solidFill>
              </a:defRPr>
            </a:lvl1pPr>
          </a:lstStyle>
          <a:p>
            <a:r>
              <a:rPr lang="en-US" dirty="0" smtClean="0"/>
              <a:t>Subtitle Here</a:t>
            </a:r>
          </a:p>
        </p:txBody>
      </p:sp>
      <p:sp>
        <p:nvSpPr>
          <p:cNvPr id="19" name="Text Placeholder 18"/>
          <p:cNvSpPr>
            <a:spLocks noGrp="1"/>
          </p:cNvSpPr>
          <p:nvPr>
            <p:ph type="body" sz="quarter" idx="11" hasCustomPrompt="1"/>
          </p:nvPr>
        </p:nvSpPr>
        <p:spPr>
          <a:xfrm>
            <a:off x="914400" y="3048000"/>
            <a:ext cx="4419600" cy="2362200"/>
          </a:xfrm>
        </p:spPr>
        <p:txBody>
          <a:bodyPr/>
          <a:lstStyle>
            <a:lvl1pPr marL="231775" marR="0" indent="-231775" algn="l" defTabSz="914400" rtl="0" eaLnBrk="1" fontAlgn="base" latinLnBrk="0" hangingPunct="1">
              <a:lnSpc>
                <a:spcPct val="100000"/>
              </a:lnSpc>
              <a:spcBef>
                <a:spcPts val="0"/>
              </a:spcBef>
              <a:spcAft>
                <a:spcPts val="600"/>
              </a:spcAft>
              <a:buClr>
                <a:srgbClr val="EE2E24"/>
              </a:buClr>
              <a:buSzTx/>
              <a:buFont typeface="Wingdings" pitchFamily="2" charset="2"/>
              <a:buNone/>
              <a:tabLst/>
              <a:defRPr sz="2400" baseline="0">
                <a:solidFill>
                  <a:srgbClr val="515256"/>
                </a:solidFill>
              </a:defRPr>
            </a:lvl1pPr>
          </a:lstStyle>
          <a:p>
            <a:r>
              <a:rPr lang="en-US" dirty="0" smtClean="0"/>
              <a:t>Text Here</a:t>
            </a:r>
          </a:p>
        </p:txBody>
      </p:sp>
      <p:pic>
        <p:nvPicPr>
          <p:cNvPr id="8" name="Picture 7" descr="arrow.png"/>
          <p:cNvPicPr>
            <a:picLocks noChangeAspect="1"/>
          </p:cNvPicPr>
          <p:nvPr/>
        </p:nvPicPr>
        <p:blipFill>
          <a:blip r:embed="rId3" cstate="email"/>
          <a:stretch>
            <a:fillRect/>
          </a:stretch>
        </p:blipFill>
        <p:spPr>
          <a:xfrm>
            <a:off x="6525700" y="533400"/>
            <a:ext cx="789500" cy="990600"/>
          </a:xfrm>
          <a:prstGeom prst="rect">
            <a:avLst/>
          </a:prstGeom>
        </p:spPr>
      </p:pic>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7400" y="1430338"/>
            <a:ext cx="3892550" cy="4233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2350" y="1430338"/>
            <a:ext cx="3892550" cy="4233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Go with Natural Gas - Cummins Westport Jan 2015</a:t>
            </a: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5E8A9C0-2621-4652-9613-740F4A52F167}"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r>
              <a:rPr lang="en-US" smtClean="0"/>
              <a:t>Go with Natural Gas - Cummins Westport Jan 2015</a:t>
            </a: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5ED26702-3841-4C41-8F60-863CE2BA7E0F}"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
        <p:nvSpPr>
          <p:cNvPr id="11" name="Rectangle 2"/>
          <p:cNvSpPr>
            <a:spLocks noChangeArrowheads="1"/>
          </p:cNvSpPr>
          <p:nvPr/>
        </p:nvSpPr>
        <p:spPr bwMode="auto">
          <a:xfrm>
            <a:off x="1" y="0"/>
            <a:ext cx="304800" cy="6858000"/>
          </a:xfrm>
          <a:prstGeom prst="rect">
            <a:avLst/>
          </a:prstGeom>
          <a:solidFill>
            <a:srgbClr val="EE2E24"/>
          </a:solidFill>
          <a:ln w="9525">
            <a:noFill/>
            <a:miter lim="800000"/>
            <a:headEnd/>
            <a:tailEnd/>
          </a:ln>
          <a:effectLst/>
        </p:spPr>
        <p:txBody>
          <a:bodyPr wrap="none" anchor="ctr"/>
          <a:lstStyle/>
          <a:p>
            <a:pPr>
              <a:defRPr/>
            </a:pPr>
            <a:endParaRPr lang="en-US"/>
          </a:p>
        </p:txBody>
      </p:sp>
      <p:sp>
        <p:nvSpPr>
          <p:cNvPr id="9" name="Text Placeholder 3"/>
          <p:cNvSpPr>
            <a:spLocks noGrp="1"/>
          </p:cNvSpPr>
          <p:nvPr>
            <p:ph type="body" sz="quarter" idx="10" hasCustomPrompt="1"/>
          </p:nvPr>
        </p:nvSpPr>
        <p:spPr>
          <a:xfrm>
            <a:off x="914400" y="1752600"/>
            <a:ext cx="5943600" cy="2133600"/>
          </a:xfrm>
        </p:spPr>
        <p:txBody>
          <a:bodyPr/>
          <a:lstStyle>
            <a:lvl1pPr marL="0" indent="0">
              <a:lnSpc>
                <a:spcPts val="5500"/>
              </a:lnSpc>
              <a:buNone/>
              <a:defRPr baseline="0"/>
            </a:lvl1pPr>
          </a:lstStyle>
          <a:p>
            <a:r>
              <a:rPr lang="en-US" sz="5400" dirty="0" smtClean="0"/>
              <a:t>Title Goes Here</a:t>
            </a:r>
          </a:p>
        </p:txBody>
      </p:sp>
      <p:sp>
        <p:nvSpPr>
          <p:cNvPr id="10" name="Text Placeholder 4"/>
          <p:cNvSpPr>
            <a:spLocks noGrp="1"/>
          </p:cNvSpPr>
          <p:nvPr>
            <p:ph type="body" sz="quarter" idx="11" hasCustomPrompt="1"/>
          </p:nvPr>
        </p:nvSpPr>
        <p:spPr>
          <a:xfrm>
            <a:off x="914400" y="3962400"/>
            <a:ext cx="4419600" cy="2362200"/>
          </a:xfrm>
        </p:spPr>
        <p:txBody>
          <a:bodyPr/>
          <a:lstStyle>
            <a:lvl1pPr marL="0" indent="0">
              <a:buFontTx/>
              <a:buNone/>
              <a:defRPr baseline="0"/>
            </a:lvl1pPr>
          </a:lstStyle>
          <a:p>
            <a:r>
              <a:rPr lang="en-US" dirty="0" smtClean="0"/>
              <a:t>Date Goes Here</a:t>
            </a:r>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4400" y="609600"/>
            <a:ext cx="3305060" cy="685800"/>
          </a:xfrm>
          <a:prstGeom prst="rect">
            <a:avLst/>
          </a:prstGeom>
        </p:spPr>
      </p:pic>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Go with Natural Gas - Cummins Westport Jan 2015</a:t>
            </a: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7AE1F532-CE46-4796-AB01-3003C411CACB}"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r>
              <a:rPr lang="en-US" smtClean="0"/>
              <a:t>Go with Natural Gas - Cummins Westport Jan 2015</a:t>
            </a: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C2F44778-8F7A-4013-97F3-C5874EFC72C9}" type="slidenum">
              <a:rPr lang="en-US" smtClean="0"/>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r>
              <a:rPr lang="en-US" smtClean="0"/>
              <a:t>Go with Natural Gas - Cummins Westport Jan 2015</a:t>
            </a: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C2F44778-8F7A-4013-97F3-C5874EFC72C9}" type="slidenum">
              <a:rPr lang="en-US" smtClean="0"/>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r>
              <a:rPr lang="en-US" smtClean="0"/>
              <a:t>Click icon to add table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7400" y="1430338"/>
            <a:ext cx="3892550" cy="4233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2350" y="1430338"/>
            <a:ext cx="3892550" cy="4233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Go with Natural Gas - Cummins Westport Jan 2015</a:t>
            </a: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2E8AF402-D3DC-4AFC-A263-300793CBB79F}"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7400" y="1430338"/>
            <a:ext cx="3892550" cy="4233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2350" y="1430338"/>
            <a:ext cx="3892550" cy="4233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Go with Natural Gas - Cummins Westport Jan 2015</a:t>
            </a: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2F44778-8F7A-4013-97F3-C5874EFC72C9}" type="slidenum">
              <a:rPr lang="en-US" smtClean="0"/>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8825" y="296863"/>
            <a:ext cx="8113713" cy="8905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87400" y="1430338"/>
            <a:ext cx="3892550" cy="4233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2350" y="1430338"/>
            <a:ext cx="3892550" cy="4233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Go with Natural Gas - Cummins Westport Jan 2015</a:t>
            </a: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2F44778-8F7A-4013-97F3-C5874EFC72C9}"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7" name="Picture 6" descr="CWI_Powerpoint-1-2-noarrow.jpg"/>
          <p:cNvPicPr>
            <a:picLocks noChangeAspect="1"/>
          </p:cNvPicPr>
          <p:nvPr userDrawn="1"/>
        </p:nvPicPr>
        <p:blipFill>
          <a:blip r:embed="rId2" cstate="email"/>
          <a:stretch>
            <a:fillRect/>
          </a:stretch>
        </p:blipFill>
        <p:spPr>
          <a:xfrm>
            <a:off x="714" y="0"/>
            <a:ext cx="9142571" cy="6858000"/>
          </a:xfrm>
          <a:prstGeom prst="rect">
            <a:avLst/>
          </a:prstGeom>
        </p:spPr>
      </p:pic>
      <p:sp>
        <p:nvSpPr>
          <p:cNvPr id="23554" name="Rectangle 2"/>
          <p:cNvSpPr>
            <a:spLocks noGrp="1" noChangeArrowheads="1"/>
          </p:cNvSpPr>
          <p:nvPr>
            <p:ph type="ctrTitle" hasCustomPrompt="1"/>
          </p:nvPr>
        </p:nvSpPr>
        <p:spPr>
          <a:xfrm>
            <a:off x="914400" y="457200"/>
            <a:ext cx="5486400" cy="1295400"/>
          </a:xfrm>
        </p:spPr>
        <p:txBody>
          <a:bodyPr anchor="t"/>
          <a:lstStyle>
            <a:lvl1pPr>
              <a:defRPr sz="4000" cap="none">
                <a:solidFill>
                  <a:schemeClr val="tx1"/>
                </a:solidFill>
              </a:defRPr>
            </a:lvl1pPr>
          </a:lstStyle>
          <a:p>
            <a:r>
              <a:rPr lang="en-US" dirty="0" smtClean="0"/>
              <a:t>Title Goes</a:t>
            </a:r>
            <a:br>
              <a:rPr lang="en-US" dirty="0" smtClean="0"/>
            </a:br>
            <a:r>
              <a:rPr lang="en-US" dirty="0" smtClean="0"/>
              <a:t>Here</a:t>
            </a:r>
            <a:endParaRPr lang="en-US" dirty="0"/>
          </a:p>
        </p:txBody>
      </p:sp>
      <p:sp>
        <p:nvSpPr>
          <p:cNvPr id="11" name="Rectangle 2"/>
          <p:cNvSpPr>
            <a:spLocks noChangeArrowheads="1"/>
          </p:cNvSpPr>
          <p:nvPr userDrawn="1"/>
        </p:nvSpPr>
        <p:spPr bwMode="auto">
          <a:xfrm>
            <a:off x="1" y="0"/>
            <a:ext cx="304800" cy="6858000"/>
          </a:xfrm>
          <a:prstGeom prst="rect">
            <a:avLst/>
          </a:prstGeom>
          <a:solidFill>
            <a:srgbClr val="EE2E24"/>
          </a:solidFill>
          <a:ln w="9525">
            <a:noFill/>
            <a:miter lim="800000"/>
            <a:headEnd/>
            <a:tailEnd/>
          </a:ln>
          <a:effectLst/>
        </p:spPr>
        <p:txBody>
          <a:bodyPr wrap="none" anchor="ctr"/>
          <a:lstStyle/>
          <a:p>
            <a:pPr>
              <a:defRPr/>
            </a:pPr>
            <a:endParaRPr lang="en-US"/>
          </a:p>
        </p:txBody>
      </p:sp>
      <p:sp>
        <p:nvSpPr>
          <p:cNvPr id="15" name="Text Placeholder 7"/>
          <p:cNvSpPr>
            <a:spLocks noGrp="1"/>
          </p:cNvSpPr>
          <p:nvPr userDrawn="1">
            <p:ph type="body" sz="quarter" idx="10" hasCustomPrompt="1"/>
          </p:nvPr>
        </p:nvSpPr>
        <p:spPr>
          <a:xfrm>
            <a:off x="914400" y="1752600"/>
            <a:ext cx="5943600" cy="762000"/>
          </a:xfrm>
        </p:spPr>
        <p:txBody>
          <a:bodyPr/>
          <a:lstStyle>
            <a:lvl1pPr>
              <a:spcBef>
                <a:spcPts val="0"/>
              </a:spcBef>
              <a:spcAft>
                <a:spcPts val="0"/>
              </a:spcAft>
              <a:buNone/>
              <a:defRPr sz="3100">
                <a:solidFill>
                  <a:srgbClr val="515256"/>
                </a:solidFill>
              </a:defRPr>
            </a:lvl1pPr>
          </a:lstStyle>
          <a:p>
            <a:r>
              <a:rPr lang="en-US" dirty="0" smtClean="0"/>
              <a:t>Subtitle Here</a:t>
            </a:r>
          </a:p>
        </p:txBody>
      </p:sp>
      <p:sp>
        <p:nvSpPr>
          <p:cNvPr id="19" name="Text Placeholder 18"/>
          <p:cNvSpPr>
            <a:spLocks noGrp="1"/>
          </p:cNvSpPr>
          <p:nvPr>
            <p:ph type="body" sz="quarter" idx="11" hasCustomPrompt="1"/>
          </p:nvPr>
        </p:nvSpPr>
        <p:spPr>
          <a:xfrm>
            <a:off x="914400" y="3048000"/>
            <a:ext cx="4419600" cy="2362200"/>
          </a:xfrm>
        </p:spPr>
        <p:txBody>
          <a:bodyPr/>
          <a:lstStyle>
            <a:lvl1pPr marL="231775" marR="0" indent="-231775" algn="l" defTabSz="914400" rtl="0" eaLnBrk="1" fontAlgn="base" latinLnBrk="0" hangingPunct="1">
              <a:lnSpc>
                <a:spcPct val="100000"/>
              </a:lnSpc>
              <a:spcBef>
                <a:spcPts val="0"/>
              </a:spcBef>
              <a:spcAft>
                <a:spcPts val="600"/>
              </a:spcAft>
              <a:buClr>
                <a:srgbClr val="EE2E24"/>
              </a:buClr>
              <a:buSzTx/>
              <a:buFont typeface="Wingdings" pitchFamily="2" charset="2"/>
              <a:buNone/>
              <a:tabLst/>
              <a:defRPr sz="2400" baseline="0">
                <a:solidFill>
                  <a:srgbClr val="515256"/>
                </a:solidFill>
              </a:defRPr>
            </a:lvl1pPr>
          </a:lstStyle>
          <a:p>
            <a:r>
              <a:rPr lang="en-US" dirty="0" smtClean="0"/>
              <a:t>Text Here</a:t>
            </a:r>
          </a:p>
        </p:txBody>
      </p:sp>
      <p:pic>
        <p:nvPicPr>
          <p:cNvPr id="8" name="Picture 7" descr="arrow.png"/>
          <p:cNvPicPr>
            <a:picLocks noChangeAspect="1"/>
          </p:cNvPicPr>
          <p:nvPr userDrawn="1"/>
        </p:nvPicPr>
        <p:blipFill>
          <a:blip r:embed="rId3" cstate="email"/>
          <a:stretch>
            <a:fillRect/>
          </a:stretch>
        </p:blipFill>
        <p:spPr>
          <a:xfrm>
            <a:off x="6525700" y="533400"/>
            <a:ext cx="789500" cy="990600"/>
          </a:xfrm>
          <a:prstGeom prst="rect">
            <a:avLst/>
          </a:prstGeom>
        </p:spPr>
      </p:pic>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
        <p:nvSpPr>
          <p:cNvPr id="11" name="Rectangle 2"/>
          <p:cNvSpPr>
            <a:spLocks noChangeArrowheads="1"/>
          </p:cNvSpPr>
          <p:nvPr/>
        </p:nvSpPr>
        <p:spPr bwMode="auto">
          <a:xfrm>
            <a:off x="1" y="0"/>
            <a:ext cx="304800" cy="6858000"/>
          </a:xfrm>
          <a:prstGeom prst="rect">
            <a:avLst/>
          </a:prstGeom>
          <a:solidFill>
            <a:srgbClr val="EE2E24"/>
          </a:solidFill>
          <a:ln w="9525">
            <a:noFill/>
            <a:miter lim="800000"/>
            <a:headEnd/>
            <a:tailEnd/>
          </a:ln>
          <a:effectLst/>
        </p:spPr>
        <p:txBody>
          <a:bodyPr wrap="none" anchor="ctr"/>
          <a:lstStyle/>
          <a:p>
            <a:pPr>
              <a:defRPr/>
            </a:pPr>
            <a:endParaRPr lang="en-US"/>
          </a:p>
        </p:txBody>
      </p:sp>
      <p:sp>
        <p:nvSpPr>
          <p:cNvPr id="10" name="Text Placeholder 4"/>
          <p:cNvSpPr>
            <a:spLocks noGrp="1"/>
          </p:cNvSpPr>
          <p:nvPr>
            <p:ph type="body" sz="quarter" idx="11" hasCustomPrompt="1"/>
          </p:nvPr>
        </p:nvSpPr>
        <p:spPr>
          <a:xfrm>
            <a:off x="914400" y="3581400"/>
            <a:ext cx="4419600" cy="914400"/>
          </a:xfrm>
        </p:spPr>
        <p:txBody>
          <a:bodyPr/>
          <a:lstStyle>
            <a:lvl1pPr marL="0" indent="0">
              <a:buFontTx/>
              <a:buNone/>
              <a:defRPr baseline="0"/>
            </a:lvl1pPr>
          </a:lstStyle>
          <a:p>
            <a:r>
              <a:rPr lang="en-US" dirty="0" smtClean="0"/>
              <a:t>Date Goes Here</a:t>
            </a:r>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4400" y="609600"/>
            <a:ext cx="3305060" cy="685800"/>
          </a:xfrm>
          <a:prstGeom prst="rect">
            <a:avLst/>
          </a:prstGeom>
        </p:spPr>
      </p:pic>
      <p:sp>
        <p:nvSpPr>
          <p:cNvPr id="13" name="Text Placeholder 4"/>
          <p:cNvSpPr>
            <a:spLocks noGrp="1"/>
          </p:cNvSpPr>
          <p:nvPr>
            <p:ph type="body" sz="quarter" idx="12" hasCustomPrompt="1"/>
          </p:nvPr>
        </p:nvSpPr>
        <p:spPr>
          <a:xfrm>
            <a:off x="914400" y="1752600"/>
            <a:ext cx="4419600" cy="1676400"/>
          </a:xfrm>
        </p:spPr>
        <p:txBody>
          <a:bodyPr/>
          <a:lstStyle>
            <a:lvl1pPr marL="0" indent="0">
              <a:lnSpc>
                <a:spcPct val="100000"/>
              </a:lnSpc>
              <a:buFontTx/>
              <a:buNone/>
              <a:defRPr sz="3600" baseline="0"/>
            </a:lvl1pPr>
          </a:lstStyle>
          <a:p>
            <a:r>
              <a:rPr lang="en-CA" dirty="0" smtClean="0"/>
              <a:t>CWI PowerPoint Template – 2012 New Branding</a:t>
            </a:r>
          </a:p>
        </p:txBody>
      </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838200" y="1295400"/>
            <a:ext cx="7772400" cy="42672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Go with Natural Gas - Cummins Westport Jan 2015</a:t>
            </a: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7AE1F532-CE46-4796-AB01-3003C411CACB}"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772400" cy="381000"/>
          </a:xfrm>
        </p:spPr>
        <p:txBody>
          <a:bodyPr/>
          <a:lstStyle/>
          <a:p>
            <a:r>
              <a:rPr lang="en-US" smtClean="0"/>
              <a:t>Click to edit Master title style</a:t>
            </a:r>
            <a:endParaRPr lang="en-US" dirty="0"/>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r>
              <a:rPr lang="en-US" smtClean="0"/>
              <a:t>Go with Natural Gas - Cummins Westport Jan 2015</a:t>
            </a: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C2F44778-8F7A-4013-97F3-C5874EFC72C9}"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7" name="Picture 6" descr="CWI_Powerpoint-1-2-noarrow.jpg"/>
          <p:cNvPicPr>
            <a:picLocks noChangeAspect="1"/>
          </p:cNvPicPr>
          <p:nvPr userDrawn="1"/>
        </p:nvPicPr>
        <p:blipFill>
          <a:blip r:embed="rId2" cstate="email"/>
          <a:stretch>
            <a:fillRect/>
          </a:stretch>
        </p:blipFill>
        <p:spPr>
          <a:xfrm>
            <a:off x="714" y="0"/>
            <a:ext cx="9142571" cy="6858000"/>
          </a:xfrm>
          <a:prstGeom prst="rect">
            <a:avLst/>
          </a:prstGeom>
        </p:spPr>
      </p:pic>
      <p:sp>
        <p:nvSpPr>
          <p:cNvPr id="23554" name="Rectangle 2"/>
          <p:cNvSpPr>
            <a:spLocks noGrp="1" noChangeArrowheads="1"/>
          </p:cNvSpPr>
          <p:nvPr>
            <p:ph type="ctrTitle" hasCustomPrompt="1"/>
          </p:nvPr>
        </p:nvSpPr>
        <p:spPr>
          <a:xfrm>
            <a:off x="914400" y="457200"/>
            <a:ext cx="5486400" cy="1295400"/>
          </a:xfrm>
        </p:spPr>
        <p:txBody>
          <a:bodyPr anchor="t"/>
          <a:lstStyle>
            <a:lvl1pPr>
              <a:defRPr sz="4000" cap="none">
                <a:solidFill>
                  <a:schemeClr val="tx1"/>
                </a:solidFill>
              </a:defRPr>
            </a:lvl1pPr>
          </a:lstStyle>
          <a:p>
            <a:r>
              <a:rPr lang="en-US" dirty="0" smtClean="0"/>
              <a:t>Title Goes</a:t>
            </a:r>
            <a:br>
              <a:rPr lang="en-US" dirty="0" smtClean="0"/>
            </a:br>
            <a:r>
              <a:rPr lang="en-US" dirty="0" smtClean="0"/>
              <a:t>Here</a:t>
            </a:r>
            <a:endParaRPr lang="en-US" dirty="0"/>
          </a:p>
        </p:txBody>
      </p:sp>
      <p:sp>
        <p:nvSpPr>
          <p:cNvPr id="11" name="Rectangle 2"/>
          <p:cNvSpPr>
            <a:spLocks noChangeArrowheads="1"/>
          </p:cNvSpPr>
          <p:nvPr userDrawn="1"/>
        </p:nvSpPr>
        <p:spPr bwMode="auto">
          <a:xfrm>
            <a:off x="1" y="0"/>
            <a:ext cx="304800" cy="6858000"/>
          </a:xfrm>
          <a:prstGeom prst="rect">
            <a:avLst/>
          </a:prstGeom>
          <a:solidFill>
            <a:srgbClr val="EE2E24"/>
          </a:solidFill>
          <a:ln w="9525">
            <a:noFill/>
            <a:miter lim="800000"/>
            <a:headEnd/>
            <a:tailEnd/>
          </a:ln>
          <a:effectLst/>
        </p:spPr>
        <p:txBody>
          <a:bodyPr wrap="none" anchor="ctr"/>
          <a:lstStyle/>
          <a:p>
            <a:pPr>
              <a:defRPr/>
            </a:pPr>
            <a:endParaRPr lang="en-US"/>
          </a:p>
        </p:txBody>
      </p:sp>
      <p:sp>
        <p:nvSpPr>
          <p:cNvPr id="15" name="Text Placeholder 7"/>
          <p:cNvSpPr>
            <a:spLocks noGrp="1"/>
          </p:cNvSpPr>
          <p:nvPr userDrawn="1">
            <p:ph type="body" sz="quarter" idx="10" hasCustomPrompt="1"/>
          </p:nvPr>
        </p:nvSpPr>
        <p:spPr>
          <a:xfrm>
            <a:off x="914400" y="1752600"/>
            <a:ext cx="5943600" cy="762000"/>
          </a:xfrm>
        </p:spPr>
        <p:txBody>
          <a:bodyPr/>
          <a:lstStyle>
            <a:lvl1pPr>
              <a:spcBef>
                <a:spcPts val="0"/>
              </a:spcBef>
              <a:spcAft>
                <a:spcPts val="0"/>
              </a:spcAft>
              <a:buNone/>
              <a:defRPr sz="3100">
                <a:solidFill>
                  <a:srgbClr val="515256"/>
                </a:solidFill>
              </a:defRPr>
            </a:lvl1pPr>
          </a:lstStyle>
          <a:p>
            <a:r>
              <a:rPr lang="en-US" dirty="0" smtClean="0"/>
              <a:t>Subtitle Here</a:t>
            </a:r>
          </a:p>
        </p:txBody>
      </p:sp>
      <p:sp>
        <p:nvSpPr>
          <p:cNvPr id="19" name="Text Placeholder 18"/>
          <p:cNvSpPr>
            <a:spLocks noGrp="1"/>
          </p:cNvSpPr>
          <p:nvPr>
            <p:ph type="body" sz="quarter" idx="11" hasCustomPrompt="1"/>
          </p:nvPr>
        </p:nvSpPr>
        <p:spPr>
          <a:xfrm>
            <a:off x="914400" y="3048000"/>
            <a:ext cx="4419600" cy="2362200"/>
          </a:xfrm>
        </p:spPr>
        <p:txBody>
          <a:bodyPr/>
          <a:lstStyle>
            <a:lvl1pPr marL="231775" marR="0" indent="-231775" algn="l" defTabSz="914400" rtl="0" eaLnBrk="1" fontAlgn="base" latinLnBrk="0" hangingPunct="1">
              <a:lnSpc>
                <a:spcPct val="100000"/>
              </a:lnSpc>
              <a:spcBef>
                <a:spcPts val="0"/>
              </a:spcBef>
              <a:spcAft>
                <a:spcPts val="600"/>
              </a:spcAft>
              <a:buClr>
                <a:srgbClr val="EE2E24"/>
              </a:buClr>
              <a:buSzTx/>
              <a:buFont typeface="Wingdings" pitchFamily="2" charset="2"/>
              <a:buNone/>
              <a:tabLst/>
              <a:defRPr sz="2400" baseline="0">
                <a:solidFill>
                  <a:srgbClr val="515256"/>
                </a:solidFill>
              </a:defRPr>
            </a:lvl1pPr>
          </a:lstStyle>
          <a:p>
            <a:r>
              <a:rPr lang="en-US" dirty="0" smtClean="0"/>
              <a:t>Text Here</a:t>
            </a:r>
          </a:p>
        </p:txBody>
      </p:sp>
      <p:pic>
        <p:nvPicPr>
          <p:cNvPr id="8" name="Picture 7" descr="arrow.png"/>
          <p:cNvPicPr>
            <a:picLocks noChangeAspect="1"/>
          </p:cNvPicPr>
          <p:nvPr userDrawn="1"/>
        </p:nvPicPr>
        <p:blipFill>
          <a:blip r:embed="rId3" cstate="email"/>
          <a:stretch>
            <a:fillRect/>
          </a:stretch>
        </p:blipFill>
        <p:spPr>
          <a:xfrm>
            <a:off x="6525700" y="533400"/>
            <a:ext cx="789500" cy="990600"/>
          </a:xfrm>
          <a:prstGeom prst="rect">
            <a:avLst/>
          </a:prstGeom>
        </p:spPr>
      </p:pic>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cSld name="2_Title Slide">
    <p:spTree>
      <p:nvGrpSpPr>
        <p:cNvPr id="1" name=""/>
        <p:cNvGrpSpPr/>
        <p:nvPr/>
      </p:nvGrpSpPr>
      <p:grpSpPr>
        <a:xfrm>
          <a:off x="0" y="0"/>
          <a:ext cx="0" cy="0"/>
          <a:chOff x="0" y="0"/>
          <a:chExt cx="0" cy="0"/>
        </a:xfrm>
      </p:grpSpPr>
      <p:sp>
        <p:nvSpPr>
          <p:cNvPr id="23554" name="Rectangle 2"/>
          <p:cNvSpPr>
            <a:spLocks noGrp="1" noChangeArrowheads="1"/>
          </p:cNvSpPr>
          <p:nvPr>
            <p:ph type="ctrTitle" hasCustomPrompt="1"/>
          </p:nvPr>
        </p:nvSpPr>
        <p:spPr>
          <a:xfrm>
            <a:off x="914400" y="457200"/>
            <a:ext cx="5486400" cy="1295400"/>
          </a:xfrm>
        </p:spPr>
        <p:txBody>
          <a:bodyPr anchor="t"/>
          <a:lstStyle>
            <a:lvl1pPr>
              <a:defRPr sz="4000" cap="none">
                <a:solidFill>
                  <a:schemeClr val="tx1"/>
                </a:solidFill>
              </a:defRPr>
            </a:lvl1pPr>
          </a:lstStyle>
          <a:p>
            <a:r>
              <a:rPr lang="en-US" dirty="0" smtClean="0"/>
              <a:t>Title Goes</a:t>
            </a:r>
            <a:br>
              <a:rPr lang="en-US" dirty="0" smtClean="0"/>
            </a:br>
            <a:r>
              <a:rPr lang="en-US" dirty="0" smtClean="0"/>
              <a:t>Here</a:t>
            </a:r>
            <a:endParaRPr lang="en-US" dirty="0"/>
          </a:p>
        </p:txBody>
      </p:sp>
      <p:sp>
        <p:nvSpPr>
          <p:cNvPr id="15" name="Text Placeholder 7"/>
          <p:cNvSpPr>
            <a:spLocks noGrp="1"/>
          </p:cNvSpPr>
          <p:nvPr>
            <p:ph type="body" sz="quarter" idx="10" hasCustomPrompt="1"/>
          </p:nvPr>
        </p:nvSpPr>
        <p:spPr>
          <a:xfrm>
            <a:off x="914400" y="1752600"/>
            <a:ext cx="5943600" cy="762000"/>
          </a:xfrm>
        </p:spPr>
        <p:txBody>
          <a:bodyPr/>
          <a:lstStyle>
            <a:lvl1pPr>
              <a:spcBef>
                <a:spcPts val="0"/>
              </a:spcBef>
              <a:spcAft>
                <a:spcPts val="0"/>
              </a:spcAft>
              <a:buNone/>
              <a:defRPr sz="3100">
                <a:solidFill>
                  <a:srgbClr val="515256"/>
                </a:solidFill>
              </a:defRPr>
            </a:lvl1pPr>
          </a:lstStyle>
          <a:p>
            <a:r>
              <a:rPr lang="en-US" dirty="0" smtClean="0"/>
              <a:t>Subtitle Here</a:t>
            </a:r>
          </a:p>
        </p:txBody>
      </p:sp>
      <p:sp>
        <p:nvSpPr>
          <p:cNvPr id="19" name="Text Placeholder 18"/>
          <p:cNvSpPr>
            <a:spLocks noGrp="1"/>
          </p:cNvSpPr>
          <p:nvPr>
            <p:ph type="body" sz="quarter" idx="11" hasCustomPrompt="1"/>
          </p:nvPr>
        </p:nvSpPr>
        <p:spPr>
          <a:xfrm>
            <a:off x="914400" y="3048000"/>
            <a:ext cx="4419600" cy="2362200"/>
          </a:xfrm>
        </p:spPr>
        <p:txBody>
          <a:bodyPr/>
          <a:lstStyle>
            <a:lvl1pPr marL="231775" marR="0" indent="-231775" algn="l" defTabSz="914400" rtl="0" eaLnBrk="1" fontAlgn="base" latinLnBrk="0" hangingPunct="1">
              <a:lnSpc>
                <a:spcPct val="100000"/>
              </a:lnSpc>
              <a:spcBef>
                <a:spcPts val="0"/>
              </a:spcBef>
              <a:spcAft>
                <a:spcPts val="600"/>
              </a:spcAft>
              <a:buClr>
                <a:srgbClr val="EE2E24"/>
              </a:buClr>
              <a:buSzTx/>
              <a:buFont typeface="Wingdings" pitchFamily="2" charset="2"/>
              <a:buNone/>
              <a:tabLst/>
              <a:defRPr sz="2400" baseline="0">
                <a:solidFill>
                  <a:srgbClr val="515256"/>
                </a:solidFill>
              </a:defRPr>
            </a:lvl1pPr>
          </a:lstStyle>
          <a:p>
            <a:r>
              <a:rPr lang="en-US" dirty="0" smtClean="0"/>
              <a:t>Text Here</a:t>
            </a:r>
          </a:p>
        </p:txBody>
      </p:sp>
    </p:spTree>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7400" y="1430338"/>
            <a:ext cx="3892550" cy="4233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2350" y="1430338"/>
            <a:ext cx="3892550" cy="4233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Go with Natural Gas - Cummins Westport Jan 2015</a:t>
            </a: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5E8A9C0-2621-4652-9613-740F4A52F167}"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r>
              <a:rPr lang="en-US" smtClean="0"/>
              <a:t>Go with Natural Gas - Cummins Westport Jan 2015</a:t>
            </a: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8056EE42-3E23-4BBA-9F79-F33311FECD34}"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cSld name="3_Title Slide">
    <p:spTree>
      <p:nvGrpSpPr>
        <p:cNvPr id="1" name=""/>
        <p:cNvGrpSpPr/>
        <p:nvPr/>
      </p:nvGrpSpPr>
      <p:grpSpPr>
        <a:xfrm>
          <a:off x="0" y="0"/>
          <a:ext cx="0" cy="0"/>
          <a:chOff x="0" y="0"/>
          <a:chExt cx="0" cy="0"/>
        </a:xfrm>
      </p:grpSpPr>
      <p:sp>
        <p:nvSpPr>
          <p:cNvPr id="23554" name="Rectangle 2"/>
          <p:cNvSpPr>
            <a:spLocks noGrp="1" noChangeArrowheads="1"/>
          </p:cNvSpPr>
          <p:nvPr>
            <p:ph type="ctrTitle" hasCustomPrompt="1"/>
          </p:nvPr>
        </p:nvSpPr>
        <p:spPr>
          <a:xfrm>
            <a:off x="914400" y="457200"/>
            <a:ext cx="5486400" cy="1295400"/>
          </a:xfrm>
        </p:spPr>
        <p:txBody>
          <a:bodyPr anchor="t"/>
          <a:lstStyle>
            <a:lvl1pPr>
              <a:defRPr sz="4000" cap="none">
                <a:solidFill>
                  <a:schemeClr val="tx1"/>
                </a:solidFill>
              </a:defRPr>
            </a:lvl1pPr>
          </a:lstStyle>
          <a:p>
            <a:r>
              <a:rPr lang="en-US" dirty="0" smtClean="0"/>
              <a:t>Title Goes</a:t>
            </a:r>
            <a:br>
              <a:rPr lang="en-US" dirty="0" smtClean="0"/>
            </a:br>
            <a:r>
              <a:rPr lang="en-US" dirty="0" smtClean="0"/>
              <a:t>Here</a:t>
            </a:r>
            <a:endParaRPr lang="en-US" dirty="0"/>
          </a:p>
        </p:txBody>
      </p:sp>
      <p:sp>
        <p:nvSpPr>
          <p:cNvPr id="15" name="Text Placeholder 7"/>
          <p:cNvSpPr>
            <a:spLocks noGrp="1"/>
          </p:cNvSpPr>
          <p:nvPr>
            <p:ph type="body" sz="quarter" idx="10" hasCustomPrompt="1"/>
          </p:nvPr>
        </p:nvSpPr>
        <p:spPr>
          <a:xfrm>
            <a:off x="914400" y="1752600"/>
            <a:ext cx="5943600" cy="762000"/>
          </a:xfrm>
        </p:spPr>
        <p:txBody>
          <a:bodyPr/>
          <a:lstStyle>
            <a:lvl1pPr>
              <a:spcBef>
                <a:spcPts val="0"/>
              </a:spcBef>
              <a:spcAft>
                <a:spcPts val="0"/>
              </a:spcAft>
              <a:buNone/>
              <a:defRPr sz="3100">
                <a:solidFill>
                  <a:srgbClr val="515256"/>
                </a:solidFill>
              </a:defRPr>
            </a:lvl1pPr>
          </a:lstStyle>
          <a:p>
            <a:r>
              <a:rPr lang="en-US" dirty="0" smtClean="0"/>
              <a:t>Subtitle Here</a:t>
            </a:r>
          </a:p>
        </p:txBody>
      </p:sp>
      <p:sp>
        <p:nvSpPr>
          <p:cNvPr id="19" name="Text Placeholder 18"/>
          <p:cNvSpPr>
            <a:spLocks noGrp="1"/>
          </p:cNvSpPr>
          <p:nvPr>
            <p:ph type="body" sz="quarter" idx="11" hasCustomPrompt="1"/>
          </p:nvPr>
        </p:nvSpPr>
        <p:spPr>
          <a:xfrm>
            <a:off x="914400" y="3048000"/>
            <a:ext cx="4419600" cy="2362200"/>
          </a:xfrm>
        </p:spPr>
        <p:txBody>
          <a:bodyPr/>
          <a:lstStyle>
            <a:lvl1pPr marL="231775" marR="0" indent="-231775" algn="l" defTabSz="914400" rtl="0" eaLnBrk="1" fontAlgn="base" latinLnBrk="0" hangingPunct="1">
              <a:lnSpc>
                <a:spcPct val="100000"/>
              </a:lnSpc>
              <a:spcBef>
                <a:spcPts val="0"/>
              </a:spcBef>
              <a:spcAft>
                <a:spcPts val="600"/>
              </a:spcAft>
              <a:buClr>
                <a:srgbClr val="EE2E24"/>
              </a:buClr>
              <a:buSzTx/>
              <a:buFont typeface="Wingdings" pitchFamily="2" charset="2"/>
              <a:buNone/>
              <a:tabLst/>
              <a:defRPr sz="2400" baseline="0">
                <a:solidFill>
                  <a:srgbClr val="515256"/>
                </a:solidFill>
              </a:defRPr>
            </a:lvl1pPr>
          </a:lstStyle>
          <a:p>
            <a:r>
              <a:rPr lang="en-US" dirty="0" smtClean="0"/>
              <a:t>Text Here</a:t>
            </a:r>
          </a:p>
        </p:txBody>
      </p:sp>
    </p:spTree>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cSld name="4_Title Slide">
    <p:spTree>
      <p:nvGrpSpPr>
        <p:cNvPr id="1" name=""/>
        <p:cNvGrpSpPr/>
        <p:nvPr/>
      </p:nvGrpSpPr>
      <p:grpSpPr>
        <a:xfrm>
          <a:off x="0" y="0"/>
          <a:ext cx="0" cy="0"/>
          <a:chOff x="0" y="0"/>
          <a:chExt cx="0" cy="0"/>
        </a:xfrm>
      </p:grpSpPr>
      <p:sp>
        <p:nvSpPr>
          <p:cNvPr id="23554" name="Rectangle 2"/>
          <p:cNvSpPr>
            <a:spLocks noGrp="1" noChangeArrowheads="1"/>
          </p:cNvSpPr>
          <p:nvPr>
            <p:ph type="ctrTitle" hasCustomPrompt="1"/>
          </p:nvPr>
        </p:nvSpPr>
        <p:spPr>
          <a:xfrm>
            <a:off x="914400" y="457200"/>
            <a:ext cx="5486400" cy="1295400"/>
          </a:xfrm>
        </p:spPr>
        <p:txBody>
          <a:bodyPr anchor="t"/>
          <a:lstStyle>
            <a:lvl1pPr>
              <a:defRPr sz="4000" cap="none">
                <a:solidFill>
                  <a:schemeClr val="tx1"/>
                </a:solidFill>
              </a:defRPr>
            </a:lvl1pPr>
          </a:lstStyle>
          <a:p>
            <a:r>
              <a:rPr lang="en-US" dirty="0" smtClean="0"/>
              <a:t>Title Goes</a:t>
            </a:r>
            <a:br>
              <a:rPr lang="en-US" dirty="0" smtClean="0"/>
            </a:br>
            <a:r>
              <a:rPr lang="en-US" dirty="0" smtClean="0"/>
              <a:t>Here</a:t>
            </a:r>
            <a:endParaRPr lang="en-US" dirty="0"/>
          </a:p>
        </p:txBody>
      </p:sp>
      <p:sp>
        <p:nvSpPr>
          <p:cNvPr id="15" name="Text Placeholder 7"/>
          <p:cNvSpPr>
            <a:spLocks noGrp="1"/>
          </p:cNvSpPr>
          <p:nvPr>
            <p:ph type="body" sz="quarter" idx="10" hasCustomPrompt="1"/>
          </p:nvPr>
        </p:nvSpPr>
        <p:spPr>
          <a:xfrm>
            <a:off x="914400" y="1752600"/>
            <a:ext cx="5943600" cy="762000"/>
          </a:xfrm>
        </p:spPr>
        <p:txBody>
          <a:bodyPr/>
          <a:lstStyle>
            <a:lvl1pPr>
              <a:spcBef>
                <a:spcPts val="0"/>
              </a:spcBef>
              <a:spcAft>
                <a:spcPts val="0"/>
              </a:spcAft>
              <a:buNone/>
              <a:defRPr sz="3100">
                <a:solidFill>
                  <a:srgbClr val="515256"/>
                </a:solidFill>
              </a:defRPr>
            </a:lvl1pPr>
          </a:lstStyle>
          <a:p>
            <a:r>
              <a:rPr lang="en-US" dirty="0" smtClean="0"/>
              <a:t>Subtitle Here</a:t>
            </a:r>
          </a:p>
        </p:txBody>
      </p:sp>
      <p:sp>
        <p:nvSpPr>
          <p:cNvPr id="19" name="Text Placeholder 18"/>
          <p:cNvSpPr>
            <a:spLocks noGrp="1"/>
          </p:cNvSpPr>
          <p:nvPr>
            <p:ph type="body" sz="quarter" idx="11" hasCustomPrompt="1"/>
          </p:nvPr>
        </p:nvSpPr>
        <p:spPr>
          <a:xfrm>
            <a:off x="914400" y="3048000"/>
            <a:ext cx="4419600" cy="2362200"/>
          </a:xfrm>
        </p:spPr>
        <p:txBody>
          <a:bodyPr/>
          <a:lstStyle>
            <a:lvl1pPr marL="231775" marR="0" indent="-231775" algn="l" defTabSz="914400" rtl="0" eaLnBrk="1" fontAlgn="base" latinLnBrk="0" hangingPunct="1">
              <a:lnSpc>
                <a:spcPct val="100000"/>
              </a:lnSpc>
              <a:spcBef>
                <a:spcPts val="0"/>
              </a:spcBef>
              <a:spcAft>
                <a:spcPts val="600"/>
              </a:spcAft>
              <a:buClr>
                <a:srgbClr val="EE2E24"/>
              </a:buClr>
              <a:buSzTx/>
              <a:buFont typeface="Wingdings" pitchFamily="2" charset="2"/>
              <a:buNone/>
              <a:tabLst/>
              <a:defRPr sz="2400" baseline="0">
                <a:solidFill>
                  <a:srgbClr val="515256"/>
                </a:solidFill>
              </a:defRPr>
            </a:lvl1pPr>
          </a:lstStyle>
          <a:p>
            <a:r>
              <a:rPr lang="en-US" dirty="0" smtClean="0"/>
              <a:t>Text Here</a:t>
            </a:r>
          </a:p>
        </p:txBody>
      </p:sp>
    </p:spTree>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cSld name="5_Title Slide">
    <p:spTree>
      <p:nvGrpSpPr>
        <p:cNvPr id="1" name=""/>
        <p:cNvGrpSpPr/>
        <p:nvPr/>
      </p:nvGrpSpPr>
      <p:grpSpPr>
        <a:xfrm>
          <a:off x="0" y="0"/>
          <a:ext cx="0" cy="0"/>
          <a:chOff x="0" y="0"/>
          <a:chExt cx="0" cy="0"/>
        </a:xfrm>
      </p:grpSpPr>
      <p:sp>
        <p:nvSpPr>
          <p:cNvPr id="23554" name="Rectangle 2"/>
          <p:cNvSpPr>
            <a:spLocks noGrp="1" noChangeArrowheads="1"/>
          </p:cNvSpPr>
          <p:nvPr>
            <p:ph type="ctrTitle" hasCustomPrompt="1"/>
          </p:nvPr>
        </p:nvSpPr>
        <p:spPr>
          <a:xfrm>
            <a:off x="914400" y="457200"/>
            <a:ext cx="5486400" cy="1295400"/>
          </a:xfrm>
        </p:spPr>
        <p:txBody>
          <a:bodyPr anchor="t"/>
          <a:lstStyle>
            <a:lvl1pPr>
              <a:defRPr sz="4000" cap="none">
                <a:solidFill>
                  <a:schemeClr val="tx1"/>
                </a:solidFill>
              </a:defRPr>
            </a:lvl1pPr>
          </a:lstStyle>
          <a:p>
            <a:r>
              <a:rPr lang="en-US" dirty="0" smtClean="0"/>
              <a:t>Title Goes</a:t>
            </a:r>
            <a:br>
              <a:rPr lang="en-US" dirty="0" smtClean="0"/>
            </a:br>
            <a:r>
              <a:rPr lang="en-US" dirty="0" smtClean="0"/>
              <a:t>Here</a:t>
            </a:r>
            <a:endParaRPr lang="en-US" dirty="0"/>
          </a:p>
        </p:txBody>
      </p:sp>
      <p:sp>
        <p:nvSpPr>
          <p:cNvPr id="15" name="Text Placeholder 7"/>
          <p:cNvSpPr>
            <a:spLocks noGrp="1"/>
          </p:cNvSpPr>
          <p:nvPr>
            <p:ph type="body" sz="quarter" idx="10" hasCustomPrompt="1"/>
          </p:nvPr>
        </p:nvSpPr>
        <p:spPr>
          <a:xfrm>
            <a:off x="914400" y="1752600"/>
            <a:ext cx="5943600" cy="762000"/>
          </a:xfrm>
        </p:spPr>
        <p:txBody>
          <a:bodyPr/>
          <a:lstStyle>
            <a:lvl1pPr>
              <a:spcBef>
                <a:spcPts val="0"/>
              </a:spcBef>
              <a:spcAft>
                <a:spcPts val="0"/>
              </a:spcAft>
              <a:buNone/>
              <a:defRPr sz="3100">
                <a:solidFill>
                  <a:srgbClr val="515256"/>
                </a:solidFill>
              </a:defRPr>
            </a:lvl1pPr>
          </a:lstStyle>
          <a:p>
            <a:r>
              <a:rPr lang="en-US" dirty="0" smtClean="0"/>
              <a:t>Subtitle Here</a:t>
            </a:r>
          </a:p>
        </p:txBody>
      </p:sp>
      <p:sp>
        <p:nvSpPr>
          <p:cNvPr id="19" name="Text Placeholder 18"/>
          <p:cNvSpPr>
            <a:spLocks noGrp="1"/>
          </p:cNvSpPr>
          <p:nvPr>
            <p:ph type="body" sz="quarter" idx="11" hasCustomPrompt="1"/>
          </p:nvPr>
        </p:nvSpPr>
        <p:spPr>
          <a:xfrm>
            <a:off x="914400" y="3048000"/>
            <a:ext cx="4419600" cy="2362200"/>
          </a:xfrm>
        </p:spPr>
        <p:txBody>
          <a:bodyPr/>
          <a:lstStyle>
            <a:lvl1pPr marL="231775" marR="0" indent="-231775" algn="l" defTabSz="914400" rtl="0" eaLnBrk="1" fontAlgn="base" latinLnBrk="0" hangingPunct="1">
              <a:lnSpc>
                <a:spcPct val="100000"/>
              </a:lnSpc>
              <a:spcBef>
                <a:spcPts val="0"/>
              </a:spcBef>
              <a:spcAft>
                <a:spcPts val="600"/>
              </a:spcAft>
              <a:buClr>
                <a:srgbClr val="EE2E24"/>
              </a:buClr>
              <a:buSzTx/>
              <a:buFont typeface="Wingdings" pitchFamily="2" charset="2"/>
              <a:buNone/>
              <a:tabLst/>
              <a:defRPr sz="2400" baseline="0">
                <a:solidFill>
                  <a:srgbClr val="515256"/>
                </a:solidFill>
              </a:defRPr>
            </a:lvl1pPr>
          </a:lstStyle>
          <a:p>
            <a:r>
              <a:rPr lang="en-US" dirty="0" smtClean="0"/>
              <a:t>Text Here</a:t>
            </a:r>
          </a:p>
        </p:txBody>
      </p:sp>
    </p:spTree>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744538" y="6280150"/>
            <a:ext cx="1273175" cy="476250"/>
          </a:xfrm>
          <a:prstGeom prst="rect">
            <a:avLst/>
          </a:prstGeom>
        </p:spPr>
        <p:txBody>
          <a:bodyPr/>
          <a:lstStyle>
            <a:lvl1pPr>
              <a:defRPr>
                <a:latin typeface="Arial" charset="0"/>
                <a:cs typeface="Arial" charset="0"/>
              </a:defRPr>
            </a:lvl1pPr>
          </a:lstStyle>
          <a:p>
            <a:pPr>
              <a:defRPr/>
            </a:pPr>
            <a:endParaRPr lang="en-US"/>
          </a:p>
        </p:txBody>
      </p:sp>
      <p:sp>
        <p:nvSpPr>
          <p:cNvPr id="3" name="Rectangle 6"/>
          <p:cNvSpPr>
            <a:spLocks noGrp="1" noChangeArrowheads="1"/>
          </p:cNvSpPr>
          <p:nvPr>
            <p:ph type="ftr" sz="quarter" idx="11"/>
          </p:nvPr>
        </p:nvSpPr>
        <p:spPr>
          <a:xfrm>
            <a:off x="2062163" y="6280150"/>
            <a:ext cx="5429250" cy="476250"/>
          </a:xfrm>
          <a:prstGeom prst="rect">
            <a:avLst/>
          </a:prstGeom>
        </p:spPr>
        <p:txBody>
          <a:bodyPr/>
          <a:lstStyle>
            <a:lvl1pPr>
              <a:defRPr>
                <a:latin typeface="Arial" charset="0"/>
                <a:cs typeface="Arial" charset="0"/>
              </a:defRPr>
            </a:lvl1pPr>
          </a:lstStyle>
          <a:p>
            <a:pPr>
              <a:defRPr/>
            </a:pPr>
            <a:r>
              <a:rPr lang="en-US" smtClean="0"/>
              <a:t>Go with Natural Gas - Cummins Westport Jan 2015</a:t>
            </a:r>
            <a:endParaRPr lang="en-US"/>
          </a:p>
        </p:txBody>
      </p:sp>
      <p:sp>
        <p:nvSpPr>
          <p:cNvPr id="4" name="Rectangle 7"/>
          <p:cNvSpPr>
            <a:spLocks noGrp="1" noChangeArrowheads="1"/>
          </p:cNvSpPr>
          <p:nvPr>
            <p:ph type="sldNum" sz="quarter" idx="12"/>
          </p:nvPr>
        </p:nvSpPr>
        <p:spPr/>
        <p:txBody>
          <a:bodyPr/>
          <a:lstStyle>
            <a:lvl1pPr>
              <a:defRPr>
                <a:solidFill>
                  <a:srgbClr val="C0C0C0"/>
                </a:solidFill>
              </a:defRPr>
            </a:lvl1pPr>
          </a:lstStyle>
          <a:p>
            <a:pPr>
              <a:defRPr/>
            </a:pPr>
            <a:fld id="{9C81604A-0994-4E60-8B2F-BEE22CC24271}"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8825" y="296863"/>
            <a:ext cx="8113713" cy="8905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87400" y="1430338"/>
            <a:ext cx="3892550" cy="4233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2350" y="1430338"/>
            <a:ext cx="3892550" cy="4233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Go with Natural Gas - Cummins Westport Jan 2015</a:t>
            </a: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35CAE296-9EBF-4CB5-9089-822250FE1188}" type="slidenum">
              <a:rPr lang="en-US"/>
              <a:pPr>
                <a:defRPr/>
              </a:pPr>
              <a:t>‹#›</a:t>
            </a:fld>
            <a:endParaRPr lang="en-US"/>
          </a:p>
        </p:txBody>
      </p:sp>
    </p:spTree>
    <p:extLst>
      <p:ext uri="{BB962C8B-B14F-4D97-AF65-F5344CB8AC3E}">
        <p14:creationId xmlns:p14="http://schemas.microsoft.com/office/powerpoint/2010/main" val="19675494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
        <p:nvSpPr>
          <p:cNvPr id="11" name="Rectangle 2"/>
          <p:cNvSpPr>
            <a:spLocks noChangeArrowheads="1"/>
          </p:cNvSpPr>
          <p:nvPr/>
        </p:nvSpPr>
        <p:spPr bwMode="auto">
          <a:xfrm>
            <a:off x="1" y="0"/>
            <a:ext cx="304800" cy="6858000"/>
          </a:xfrm>
          <a:prstGeom prst="rect">
            <a:avLst/>
          </a:prstGeom>
          <a:solidFill>
            <a:srgbClr val="EE2E24"/>
          </a:solidFill>
          <a:ln w="9525">
            <a:noFill/>
            <a:miter lim="800000"/>
            <a:headEnd/>
            <a:tailEnd/>
          </a:ln>
          <a:effectLst/>
        </p:spPr>
        <p:txBody>
          <a:bodyPr wrap="none" anchor="ctr"/>
          <a:lstStyle/>
          <a:p>
            <a:pPr>
              <a:defRPr/>
            </a:pPr>
            <a:endParaRPr lang="en-US"/>
          </a:p>
        </p:txBody>
      </p:sp>
      <p:sp>
        <p:nvSpPr>
          <p:cNvPr id="10" name="Text Placeholder 4"/>
          <p:cNvSpPr>
            <a:spLocks noGrp="1"/>
          </p:cNvSpPr>
          <p:nvPr>
            <p:ph type="body" sz="quarter" idx="11" hasCustomPrompt="1"/>
          </p:nvPr>
        </p:nvSpPr>
        <p:spPr>
          <a:xfrm>
            <a:off x="914400" y="3581400"/>
            <a:ext cx="4419600" cy="914400"/>
          </a:xfrm>
        </p:spPr>
        <p:txBody>
          <a:bodyPr/>
          <a:lstStyle>
            <a:lvl1pPr marL="0" indent="0">
              <a:buFontTx/>
              <a:buNone/>
              <a:defRPr baseline="0"/>
            </a:lvl1pPr>
          </a:lstStyle>
          <a:p>
            <a:r>
              <a:rPr lang="en-US" dirty="0" smtClean="0"/>
              <a:t>Date Goes Here</a:t>
            </a:r>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4400" y="609600"/>
            <a:ext cx="3305060" cy="685800"/>
          </a:xfrm>
          <a:prstGeom prst="rect">
            <a:avLst/>
          </a:prstGeom>
        </p:spPr>
      </p:pic>
      <p:sp>
        <p:nvSpPr>
          <p:cNvPr id="13" name="Text Placeholder 4"/>
          <p:cNvSpPr>
            <a:spLocks noGrp="1"/>
          </p:cNvSpPr>
          <p:nvPr>
            <p:ph type="body" sz="quarter" idx="12" hasCustomPrompt="1"/>
          </p:nvPr>
        </p:nvSpPr>
        <p:spPr>
          <a:xfrm>
            <a:off x="914400" y="1752600"/>
            <a:ext cx="4419600" cy="1676400"/>
          </a:xfrm>
        </p:spPr>
        <p:txBody>
          <a:bodyPr/>
          <a:lstStyle>
            <a:lvl1pPr marL="0" indent="0">
              <a:lnSpc>
                <a:spcPct val="100000"/>
              </a:lnSpc>
              <a:buFontTx/>
              <a:buNone/>
              <a:defRPr sz="3600" baseline="0"/>
            </a:lvl1pPr>
          </a:lstStyle>
          <a:p>
            <a:r>
              <a:rPr lang="en-CA" dirty="0" smtClean="0"/>
              <a:t>CWI PowerPoint Template – 2012 New Branding</a:t>
            </a:r>
          </a:p>
        </p:txBody>
      </p:sp>
    </p:spTree>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838200" y="1295400"/>
            <a:ext cx="7772400" cy="42672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Go with Natural Gas - Cummins Westport Jan 2015</a:t>
            </a: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7AE1F532-CE46-4796-AB01-3003C411CACB}"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772400" cy="381000"/>
          </a:xfrm>
        </p:spPr>
        <p:txBody>
          <a:bodyPr/>
          <a:lstStyle/>
          <a:p>
            <a:r>
              <a:rPr lang="en-US" smtClean="0"/>
              <a:t>Click to edit Master title style</a:t>
            </a:r>
            <a:endParaRPr lang="en-US" dirty="0"/>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r>
              <a:rPr lang="en-US" smtClean="0"/>
              <a:t>Go with Natural Gas - Cummins Westport Jan 2015</a:t>
            </a: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C2F44778-8F7A-4013-97F3-C5874EFC72C9}"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7" name="Picture 6" descr="CWI_Powerpoint-1-2-noarrow.jpg"/>
          <p:cNvPicPr>
            <a:picLocks noChangeAspect="1"/>
          </p:cNvPicPr>
          <p:nvPr userDrawn="1"/>
        </p:nvPicPr>
        <p:blipFill>
          <a:blip r:embed="rId2" cstate="email"/>
          <a:stretch>
            <a:fillRect/>
          </a:stretch>
        </p:blipFill>
        <p:spPr>
          <a:xfrm>
            <a:off x="714" y="0"/>
            <a:ext cx="9142571" cy="6858000"/>
          </a:xfrm>
          <a:prstGeom prst="rect">
            <a:avLst/>
          </a:prstGeom>
        </p:spPr>
      </p:pic>
      <p:sp>
        <p:nvSpPr>
          <p:cNvPr id="23554" name="Rectangle 2"/>
          <p:cNvSpPr>
            <a:spLocks noGrp="1" noChangeArrowheads="1"/>
          </p:cNvSpPr>
          <p:nvPr>
            <p:ph type="ctrTitle" hasCustomPrompt="1"/>
          </p:nvPr>
        </p:nvSpPr>
        <p:spPr>
          <a:xfrm>
            <a:off x="914400" y="457200"/>
            <a:ext cx="5486400" cy="1295400"/>
          </a:xfrm>
        </p:spPr>
        <p:txBody>
          <a:bodyPr anchor="t"/>
          <a:lstStyle>
            <a:lvl1pPr>
              <a:defRPr sz="4000" cap="none">
                <a:solidFill>
                  <a:schemeClr val="tx1"/>
                </a:solidFill>
              </a:defRPr>
            </a:lvl1pPr>
          </a:lstStyle>
          <a:p>
            <a:r>
              <a:rPr lang="en-US" dirty="0" smtClean="0"/>
              <a:t>Title Goes</a:t>
            </a:r>
            <a:br>
              <a:rPr lang="en-US" dirty="0" smtClean="0"/>
            </a:br>
            <a:r>
              <a:rPr lang="en-US" dirty="0" smtClean="0"/>
              <a:t>Here</a:t>
            </a:r>
            <a:endParaRPr lang="en-US" dirty="0"/>
          </a:p>
        </p:txBody>
      </p:sp>
      <p:sp>
        <p:nvSpPr>
          <p:cNvPr id="11" name="Rectangle 2"/>
          <p:cNvSpPr>
            <a:spLocks noChangeArrowheads="1"/>
          </p:cNvSpPr>
          <p:nvPr userDrawn="1"/>
        </p:nvSpPr>
        <p:spPr bwMode="auto">
          <a:xfrm>
            <a:off x="1" y="0"/>
            <a:ext cx="304800" cy="6858000"/>
          </a:xfrm>
          <a:prstGeom prst="rect">
            <a:avLst/>
          </a:prstGeom>
          <a:solidFill>
            <a:srgbClr val="EE2E24"/>
          </a:solidFill>
          <a:ln w="9525">
            <a:noFill/>
            <a:miter lim="800000"/>
            <a:headEnd/>
            <a:tailEnd/>
          </a:ln>
          <a:effectLst/>
        </p:spPr>
        <p:txBody>
          <a:bodyPr wrap="none" anchor="ctr"/>
          <a:lstStyle/>
          <a:p>
            <a:pPr>
              <a:defRPr/>
            </a:pPr>
            <a:endParaRPr lang="en-US"/>
          </a:p>
        </p:txBody>
      </p:sp>
      <p:sp>
        <p:nvSpPr>
          <p:cNvPr id="15" name="Text Placeholder 7"/>
          <p:cNvSpPr>
            <a:spLocks noGrp="1"/>
          </p:cNvSpPr>
          <p:nvPr userDrawn="1">
            <p:ph type="body" sz="quarter" idx="10" hasCustomPrompt="1"/>
          </p:nvPr>
        </p:nvSpPr>
        <p:spPr>
          <a:xfrm>
            <a:off x="914400" y="1752600"/>
            <a:ext cx="5943600" cy="762000"/>
          </a:xfrm>
        </p:spPr>
        <p:txBody>
          <a:bodyPr/>
          <a:lstStyle>
            <a:lvl1pPr>
              <a:spcBef>
                <a:spcPts val="0"/>
              </a:spcBef>
              <a:spcAft>
                <a:spcPts val="0"/>
              </a:spcAft>
              <a:buNone/>
              <a:defRPr sz="3100">
                <a:solidFill>
                  <a:srgbClr val="515256"/>
                </a:solidFill>
              </a:defRPr>
            </a:lvl1pPr>
          </a:lstStyle>
          <a:p>
            <a:r>
              <a:rPr lang="en-US" dirty="0" smtClean="0"/>
              <a:t>Subtitle Here</a:t>
            </a:r>
          </a:p>
        </p:txBody>
      </p:sp>
      <p:sp>
        <p:nvSpPr>
          <p:cNvPr id="19" name="Text Placeholder 18"/>
          <p:cNvSpPr>
            <a:spLocks noGrp="1"/>
          </p:cNvSpPr>
          <p:nvPr>
            <p:ph type="body" sz="quarter" idx="11" hasCustomPrompt="1"/>
          </p:nvPr>
        </p:nvSpPr>
        <p:spPr>
          <a:xfrm>
            <a:off x="914400" y="3048000"/>
            <a:ext cx="4419600" cy="2362200"/>
          </a:xfrm>
        </p:spPr>
        <p:txBody>
          <a:bodyPr/>
          <a:lstStyle>
            <a:lvl1pPr marL="231775" marR="0" indent="-231775" algn="l" defTabSz="914400" rtl="0" eaLnBrk="1" fontAlgn="base" latinLnBrk="0" hangingPunct="1">
              <a:lnSpc>
                <a:spcPct val="100000"/>
              </a:lnSpc>
              <a:spcBef>
                <a:spcPts val="0"/>
              </a:spcBef>
              <a:spcAft>
                <a:spcPts val="600"/>
              </a:spcAft>
              <a:buClr>
                <a:srgbClr val="EE2E24"/>
              </a:buClr>
              <a:buSzTx/>
              <a:buFont typeface="Wingdings" pitchFamily="2" charset="2"/>
              <a:buNone/>
              <a:tabLst/>
              <a:defRPr sz="2400" baseline="0">
                <a:solidFill>
                  <a:srgbClr val="515256"/>
                </a:solidFill>
              </a:defRPr>
            </a:lvl1pPr>
          </a:lstStyle>
          <a:p>
            <a:r>
              <a:rPr lang="en-US" dirty="0" smtClean="0"/>
              <a:t>Text Here</a:t>
            </a:r>
          </a:p>
        </p:txBody>
      </p:sp>
      <p:pic>
        <p:nvPicPr>
          <p:cNvPr id="8" name="Picture 7" descr="arrow.png"/>
          <p:cNvPicPr>
            <a:picLocks noChangeAspect="1"/>
          </p:cNvPicPr>
          <p:nvPr userDrawn="1"/>
        </p:nvPicPr>
        <p:blipFill>
          <a:blip r:embed="rId3" cstate="email"/>
          <a:stretch>
            <a:fillRect/>
          </a:stretch>
        </p:blipFill>
        <p:spPr>
          <a:xfrm>
            <a:off x="6525700" y="533400"/>
            <a:ext cx="789500" cy="990600"/>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r>
              <a:rPr lang="en-US" smtClean="0"/>
              <a:t>Go with Natural Gas - Cummins Westport Jan 2015</a:t>
            </a: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0A2E8F5A-34FF-4CC3-80DD-CB878DF3A97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r>
              <a:rPr lang="en-US" smtClean="0"/>
              <a:t>Go with Natural Gas - Cummins Westport Jan 2015</a:t>
            </a: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6CA87F2E-2821-4B4C-8E23-6D213C73C1B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Go with Natural Gas - Cummins Westport Jan 2015</a:t>
            </a: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F1C29B0F-35EF-46B8-B372-AFD0802F444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Go with Natural Gas - Cummins Westport Jan 2015</a:t>
            </a: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01975AF5-DA1C-46C0-B9F7-C7CCA4A3FDE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3.jpe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3.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1.xml"/><Relationship Id="rId7"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10" Type="http://schemas.openxmlformats.org/officeDocument/2006/relationships/image" Target="../media/image3.jpeg"/><Relationship Id="rId4" Type="http://schemas.openxmlformats.org/officeDocument/2006/relationships/slideLayout" Target="../slideLayouts/slideLayout38.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6.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image" Target="../media/image3.jpe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image" Target="../media/image3.jpeg"/><Relationship Id="rId5" Type="http://schemas.openxmlformats.org/officeDocument/2006/relationships/theme" Target="../theme/theme7.xml"/><Relationship Id="rId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479425" cy="6858000"/>
          </a:xfrm>
          <a:prstGeom prst="rect">
            <a:avLst/>
          </a:prstGeom>
          <a:solidFill>
            <a:srgbClr val="EE2E24"/>
          </a:solidFill>
          <a:ln w="9525">
            <a:noFill/>
            <a:miter lim="800000"/>
            <a:headEnd/>
            <a:tailEnd/>
          </a:ln>
          <a:effectLst/>
        </p:spPr>
        <p:txBody>
          <a:bodyPr wrap="none" anchor="ctr"/>
          <a:lstStyle/>
          <a:p>
            <a:pPr>
              <a:defRPr/>
            </a:pPr>
            <a:endParaRPr lang="en-US"/>
          </a:p>
        </p:txBody>
      </p:sp>
      <p:sp>
        <p:nvSpPr>
          <p:cNvPr id="2051" name="Rectangle 3"/>
          <p:cNvSpPr>
            <a:spLocks noGrp="1" noChangeArrowheads="1"/>
          </p:cNvSpPr>
          <p:nvPr>
            <p:ph type="title"/>
          </p:nvPr>
        </p:nvSpPr>
        <p:spPr bwMode="auto">
          <a:xfrm>
            <a:off x="758825" y="296863"/>
            <a:ext cx="8113713" cy="89058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2052" name="Rectangle 4"/>
          <p:cNvSpPr>
            <a:spLocks noGrp="1" noChangeArrowheads="1"/>
          </p:cNvSpPr>
          <p:nvPr>
            <p:ph type="body" idx="1"/>
          </p:nvPr>
        </p:nvSpPr>
        <p:spPr bwMode="auto">
          <a:xfrm>
            <a:off x="787400" y="1430338"/>
            <a:ext cx="7937500" cy="42338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1" name="Rectangle 5"/>
          <p:cNvSpPr>
            <a:spLocks noGrp="1" noChangeArrowheads="1"/>
          </p:cNvSpPr>
          <p:nvPr>
            <p:ph type="dt" sz="half" idx="2"/>
          </p:nvPr>
        </p:nvSpPr>
        <p:spPr bwMode="auto">
          <a:xfrm>
            <a:off x="744538" y="6280150"/>
            <a:ext cx="1273175" cy="4762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eaLnBrk="0" hangingPunct="0">
              <a:defRPr sz="1200">
                <a:solidFill>
                  <a:srgbClr val="969696"/>
                </a:solidFill>
                <a:latin typeface="Arial" charset="0"/>
                <a:cs typeface="Arial" charset="0"/>
              </a:defRPr>
            </a:lvl1pPr>
          </a:lstStyle>
          <a:p>
            <a:pPr>
              <a:defRPr/>
            </a:pPr>
            <a:endParaRPr lang="en-US"/>
          </a:p>
        </p:txBody>
      </p:sp>
      <p:sp>
        <p:nvSpPr>
          <p:cNvPr id="4102" name="Rectangle 6"/>
          <p:cNvSpPr>
            <a:spLocks noGrp="1" noChangeArrowheads="1"/>
          </p:cNvSpPr>
          <p:nvPr>
            <p:ph type="ftr" sz="quarter" idx="3"/>
          </p:nvPr>
        </p:nvSpPr>
        <p:spPr bwMode="auto">
          <a:xfrm>
            <a:off x="2062163" y="6280150"/>
            <a:ext cx="4719637" cy="4762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ctr" eaLnBrk="0" hangingPunct="0">
              <a:defRPr sz="1200">
                <a:solidFill>
                  <a:srgbClr val="969696"/>
                </a:solidFill>
                <a:latin typeface="Arial" charset="0"/>
                <a:cs typeface="Arial" charset="0"/>
              </a:defRPr>
            </a:lvl1pPr>
          </a:lstStyle>
          <a:p>
            <a:pPr>
              <a:defRPr/>
            </a:pPr>
            <a:r>
              <a:rPr lang="en-US" smtClean="0"/>
              <a:t>Go with Natural Gas - Cummins Westport Jan 2015</a:t>
            </a:r>
            <a:endParaRPr lang="en-US"/>
          </a:p>
        </p:txBody>
      </p:sp>
      <p:sp>
        <p:nvSpPr>
          <p:cNvPr id="4103" name="Rectangle 7"/>
          <p:cNvSpPr>
            <a:spLocks noGrp="1" noChangeArrowheads="1"/>
          </p:cNvSpPr>
          <p:nvPr>
            <p:ph type="sldNum" sz="quarter" idx="4"/>
          </p:nvPr>
        </p:nvSpPr>
        <p:spPr bwMode="auto">
          <a:xfrm>
            <a:off x="8564563" y="6280150"/>
            <a:ext cx="350837" cy="4762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ctr" eaLnBrk="0" hangingPunct="0">
              <a:defRPr sz="1200">
                <a:solidFill>
                  <a:schemeClr val="bg2"/>
                </a:solidFill>
                <a:latin typeface="Arial" charset="0"/>
                <a:cs typeface="Arial" charset="0"/>
              </a:defRPr>
            </a:lvl1pPr>
          </a:lstStyle>
          <a:p>
            <a:pPr>
              <a:defRPr/>
            </a:pPr>
            <a:fld id="{E44C6EF3-8CF9-4ACD-B8DC-6552B5E37D7A}" type="slidenum">
              <a:rPr lang="en-US"/>
              <a:pPr>
                <a:defRPr/>
              </a:pPr>
              <a:t>‹#›</a:t>
            </a:fld>
            <a:endParaRPr lang="en-US"/>
          </a:p>
        </p:txBody>
      </p:sp>
      <p:pic>
        <p:nvPicPr>
          <p:cNvPr id="2056" name="Picture 8" descr="CWI_Black_300dpi"/>
          <p:cNvPicPr>
            <a:picLocks noChangeAspect="1" noChangeArrowheads="1"/>
          </p:cNvPicPr>
          <p:nvPr/>
        </p:nvPicPr>
        <p:blipFill>
          <a:blip r:embed="rId13" cstate="email"/>
          <a:srcRect/>
          <a:stretch>
            <a:fillRect/>
          </a:stretch>
        </p:blipFill>
        <p:spPr bwMode="auto">
          <a:xfrm>
            <a:off x="7010400" y="6099175"/>
            <a:ext cx="1841500" cy="4540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3"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dt="0"/>
  <p:txStyles>
    <p:titleStyle>
      <a:lvl1pPr algn="l" rtl="0" eaLnBrk="0" fontAlgn="base" hangingPunct="0">
        <a:lnSpc>
          <a:spcPct val="95000"/>
        </a:lnSpc>
        <a:spcBef>
          <a:spcPct val="0"/>
        </a:spcBef>
        <a:spcAft>
          <a:spcPct val="0"/>
        </a:spcAft>
        <a:defRPr sz="3200">
          <a:solidFill>
            <a:schemeClr val="tx2"/>
          </a:solidFill>
          <a:latin typeface="+mj-lt"/>
          <a:ea typeface="+mj-ea"/>
          <a:cs typeface="+mj-cs"/>
        </a:defRPr>
      </a:lvl1pPr>
      <a:lvl2pPr algn="l" rtl="0" eaLnBrk="0" fontAlgn="base" hangingPunct="0">
        <a:lnSpc>
          <a:spcPct val="95000"/>
        </a:lnSpc>
        <a:spcBef>
          <a:spcPct val="0"/>
        </a:spcBef>
        <a:spcAft>
          <a:spcPct val="0"/>
        </a:spcAft>
        <a:defRPr sz="3200">
          <a:solidFill>
            <a:schemeClr val="tx2"/>
          </a:solidFill>
          <a:latin typeface="Arial" charset="0"/>
          <a:cs typeface="Arial" charset="0"/>
        </a:defRPr>
      </a:lvl2pPr>
      <a:lvl3pPr algn="l" rtl="0" eaLnBrk="0" fontAlgn="base" hangingPunct="0">
        <a:lnSpc>
          <a:spcPct val="95000"/>
        </a:lnSpc>
        <a:spcBef>
          <a:spcPct val="0"/>
        </a:spcBef>
        <a:spcAft>
          <a:spcPct val="0"/>
        </a:spcAft>
        <a:defRPr sz="3200">
          <a:solidFill>
            <a:schemeClr val="tx2"/>
          </a:solidFill>
          <a:latin typeface="Arial" charset="0"/>
          <a:cs typeface="Arial" charset="0"/>
        </a:defRPr>
      </a:lvl3pPr>
      <a:lvl4pPr algn="l" rtl="0" eaLnBrk="0" fontAlgn="base" hangingPunct="0">
        <a:lnSpc>
          <a:spcPct val="95000"/>
        </a:lnSpc>
        <a:spcBef>
          <a:spcPct val="0"/>
        </a:spcBef>
        <a:spcAft>
          <a:spcPct val="0"/>
        </a:spcAft>
        <a:defRPr sz="3200">
          <a:solidFill>
            <a:schemeClr val="tx2"/>
          </a:solidFill>
          <a:latin typeface="Arial" charset="0"/>
          <a:cs typeface="Arial" charset="0"/>
        </a:defRPr>
      </a:lvl4pPr>
      <a:lvl5pPr algn="l" rtl="0" eaLnBrk="0" fontAlgn="base" hangingPunct="0">
        <a:lnSpc>
          <a:spcPct val="95000"/>
        </a:lnSpc>
        <a:spcBef>
          <a:spcPct val="0"/>
        </a:spcBef>
        <a:spcAft>
          <a:spcPct val="0"/>
        </a:spcAft>
        <a:defRPr sz="3200">
          <a:solidFill>
            <a:schemeClr val="tx2"/>
          </a:solidFill>
          <a:latin typeface="Arial" charset="0"/>
          <a:cs typeface="Arial" charset="0"/>
        </a:defRPr>
      </a:lvl5pPr>
      <a:lvl6pPr marL="457200" algn="l" rtl="0" fontAlgn="base">
        <a:lnSpc>
          <a:spcPct val="95000"/>
        </a:lnSpc>
        <a:spcBef>
          <a:spcPct val="0"/>
        </a:spcBef>
        <a:spcAft>
          <a:spcPct val="0"/>
        </a:spcAft>
        <a:defRPr sz="3200">
          <a:solidFill>
            <a:schemeClr val="tx2"/>
          </a:solidFill>
          <a:latin typeface="Arial" charset="0"/>
          <a:cs typeface="Arial" charset="0"/>
        </a:defRPr>
      </a:lvl6pPr>
      <a:lvl7pPr marL="914400" algn="l" rtl="0" fontAlgn="base">
        <a:lnSpc>
          <a:spcPct val="95000"/>
        </a:lnSpc>
        <a:spcBef>
          <a:spcPct val="0"/>
        </a:spcBef>
        <a:spcAft>
          <a:spcPct val="0"/>
        </a:spcAft>
        <a:defRPr sz="3200">
          <a:solidFill>
            <a:schemeClr val="tx2"/>
          </a:solidFill>
          <a:latin typeface="Arial" charset="0"/>
          <a:cs typeface="Arial" charset="0"/>
        </a:defRPr>
      </a:lvl7pPr>
      <a:lvl8pPr marL="1371600" algn="l" rtl="0" fontAlgn="base">
        <a:lnSpc>
          <a:spcPct val="95000"/>
        </a:lnSpc>
        <a:spcBef>
          <a:spcPct val="0"/>
        </a:spcBef>
        <a:spcAft>
          <a:spcPct val="0"/>
        </a:spcAft>
        <a:defRPr sz="3200">
          <a:solidFill>
            <a:schemeClr val="tx2"/>
          </a:solidFill>
          <a:latin typeface="Arial" charset="0"/>
          <a:cs typeface="Arial" charset="0"/>
        </a:defRPr>
      </a:lvl8pPr>
      <a:lvl9pPr marL="1828800" algn="l" rtl="0" fontAlgn="base">
        <a:lnSpc>
          <a:spcPct val="95000"/>
        </a:lnSpc>
        <a:spcBef>
          <a:spcPct val="0"/>
        </a:spcBef>
        <a:spcAft>
          <a:spcPct val="0"/>
        </a:spcAft>
        <a:defRPr sz="3200">
          <a:solidFill>
            <a:schemeClr val="tx2"/>
          </a:solidFill>
          <a:latin typeface="Arial" charset="0"/>
          <a:cs typeface="Arial" charset="0"/>
        </a:defRPr>
      </a:lvl9pPr>
    </p:titleStyle>
    <p:bodyStyle>
      <a:lvl1pPr marL="231775" indent="-231775" algn="l" rtl="0" eaLnBrk="0" fontAlgn="base" hangingPunct="0">
        <a:spcBef>
          <a:spcPct val="35000"/>
        </a:spcBef>
        <a:spcAft>
          <a:spcPct val="0"/>
        </a:spcAft>
        <a:buClr>
          <a:srgbClr val="EE2E24"/>
        </a:buClr>
        <a:buFont typeface="Wingdings" pitchFamily="2" charset="2"/>
        <a:buChar char="§"/>
        <a:defRPr sz="2600">
          <a:solidFill>
            <a:schemeClr val="tx1"/>
          </a:solidFill>
          <a:latin typeface="+mn-lt"/>
          <a:ea typeface="+mn-ea"/>
          <a:cs typeface="+mn-cs"/>
        </a:defRPr>
      </a:lvl1pPr>
      <a:lvl2pPr marL="579438" indent="-233363" algn="l" rtl="0" eaLnBrk="0" fontAlgn="base" hangingPunct="0">
        <a:spcBef>
          <a:spcPct val="35000"/>
        </a:spcBef>
        <a:spcAft>
          <a:spcPct val="0"/>
        </a:spcAft>
        <a:buClr>
          <a:srgbClr val="EE2E24"/>
        </a:buClr>
        <a:buFont typeface="Arial" charset="0"/>
        <a:buChar char="–"/>
        <a:defRPr sz="2200">
          <a:solidFill>
            <a:schemeClr val="tx1"/>
          </a:solidFill>
          <a:latin typeface="+mn-lt"/>
          <a:cs typeface="+mn-cs"/>
        </a:defRPr>
      </a:lvl2pPr>
      <a:lvl3pPr marL="863600" indent="-169863" algn="l" rtl="0" eaLnBrk="0" fontAlgn="base" hangingPunct="0">
        <a:spcBef>
          <a:spcPct val="35000"/>
        </a:spcBef>
        <a:spcAft>
          <a:spcPct val="0"/>
        </a:spcAft>
        <a:buClr>
          <a:srgbClr val="EE2E24"/>
        </a:buClr>
        <a:buChar char="•"/>
        <a:defRPr sz="2000">
          <a:solidFill>
            <a:schemeClr val="tx1"/>
          </a:solidFill>
          <a:latin typeface="+mn-lt"/>
          <a:cs typeface="+mn-cs"/>
        </a:defRPr>
      </a:lvl3pPr>
      <a:lvl4pPr marL="1146175" indent="-168275" algn="l" rtl="0" eaLnBrk="0" fontAlgn="base" hangingPunct="0">
        <a:spcBef>
          <a:spcPct val="35000"/>
        </a:spcBef>
        <a:spcAft>
          <a:spcPct val="0"/>
        </a:spcAft>
        <a:buChar char="–"/>
        <a:defRPr>
          <a:solidFill>
            <a:schemeClr val="tx1"/>
          </a:solidFill>
          <a:latin typeface="+mn-lt"/>
          <a:cs typeface="+mn-cs"/>
        </a:defRPr>
      </a:lvl4pPr>
      <a:lvl5pPr marL="1441450" indent="-180975" algn="l" rtl="0" eaLnBrk="0" fontAlgn="base" hangingPunct="0">
        <a:spcBef>
          <a:spcPct val="35000"/>
        </a:spcBef>
        <a:spcAft>
          <a:spcPct val="0"/>
        </a:spcAft>
        <a:buChar char="»"/>
        <a:defRPr i="1">
          <a:solidFill>
            <a:schemeClr val="tx1"/>
          </a:solidFill>
          <a:latin typeface="+mn-lt"/>
          <a:cs typeface="+mn-cs"/>
        </a:defRPr>
      </a:lvl5pPr>
      <a:lvl6pPr marL="1898650" indent="-180975" algn="l" rtl="0" fontAlgn="base">
        <a:spcBef>
          <a:spcPct val="35000"/>
        </a:spcBef>
        <a:spcAft>
          <a:spcPct val="0"/>
        </a:spcAft>
        <a:buChar char="»"/>
        <a:defRPr i="1">
          <a:solidFill>
            <a:schemeClr val="tx1"/>
          </a:solidFill>
          <a:latin typeface="+mn-lt"/>
          <a:cs typeface="+mn-cs"/>
        </a:defRPr>
      </a:lvl6pPr>
      <a:lvl7pPr marL="2355850" indent="-180975" algn="l" rtl="0" fontAlgn="base">
        <a:spcBef>
          <a:spcPct val="35000"/>
        </a:spcBef>
        <a:spcAft>
          <a:spcPct val="0"/>
        </a:spcAft>
        <a:buChar char="»"/>
        <a:defRPr i="1">
          <a:solidFill>
            <a:schemeClr val="tx1"/>
          </a:solidFill>
          <a:latin typeface="+mn-lt"/>
          <a:cs typeface="+mn-cs"/>
        </a:defRPr>
      </a:lvl7pPr>
      <a:lvl8pPr marL="2813050" indent="-180975" algn="l" rtl="0" fontAlgn="base">
        <a:spcBef>
          <a:spcPct val="35000"/>
        </a:spcBef>
        <a:spcAft>
          <a:spcPct val="0"/>
        </a:spcAft>
        <a:buChar char="»"/>
        <a:defRPr i="1">
          <a:solidFill>
            <a:schemeClr val="tx1"/>
          </a:solidFill>
          <a:latin typeface="+mn-lt"/>
          <a:cs typeface="+mn-cs"/>
        </a:defRPr>
      </a:lvl8pPr>
      <a:lvl9pPr marL="3270250" indent="-180975" algn="l" rtl="0" fontAlgn="base">
        <a:spcBef>
          <a:spcPct val="35000"/>
        </a:spcBef>
        <a:spcAft>
          <a:spcPct val="0"/>
        </a:spcAft>
        <a:buChar char="»"/>
        <a:defRPr i="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479425" cy="6858000"/>
          </a:xfrm>
          <a:prstGeom prst="rect">
            <a:avLst/>
          </a:prstGeom>
          <a:solidFill>
            <a:srgbClr val="EE2E24"/>
          </a:solidFill>
          <a:ln w="9525">
            <a:noFill/>
            <a:miter lim="800000"/>
            <a:headEnd/>
            <a:tailEnd/>
          </a:ln>
          <a:effectLst/>
        </p:spPr>
        <p:txBody>
          <a:bodyPr wrap="none" anchor="ctr"/>
          <a:lstStyle/>
          <a:p>
            <a:pPr>
              <a:defRPr/>
            </a:pPr>
            <a:endParaRPr lang="en-US"/>
          </a:p>
        </p:txBody>
      </p:sp>
      <p:sp>
        <p:nvSpPr>
          <p:cNvPr id="3075" name="Rectangle 3"/>
          <p:cNvSpPr>
            <a:spLocks noGrp="1" noChangeArrowheads="1"/>
          </p:cNvSpPr>
          <p:nvPr>
            <p:ph type="title"/>
          </p:nvPr>
        </p:nvSpPr>
        <p:spPr bwMode="auto">
          <a:xfrm>
            <a:off x="758825" y="296863"/>
            <a:ext cx="8113713" cy="89058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3076" name="Rectangle 4"/>
          <p:cNvSpPr>
            <a:spLocks noGrp="1" noChangeArrowheads="1"/>
          </p:cNvSpPr>
          <p:nvPr>
            <p:ph type="body" idx="1"/>
          </p:nvPr>
        </p:nvSpPr>
        <p:spPr bwMode="auto">
          <a:xfrm>
            <a:off x="787400" y="1430338"/>
            <a:ext cx="7937500" cy="42338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3" name="Rectangle 5"/>
          <p:cNvSpPr>
            <a:spLocks noGrp="1" noChangeArrowheads="1"/>
          </p:cNvSpPr>
          <p:nvPr>
            <p:ph type="dt" sz="half" idx="2"/>
          </p:nvPr>
        </p:nvSpPr>
        <p:spPr bwMode="auto">
          <a:xfrm>
            <a:off x="744538" y="6280150"/>
            <a:ext cx="1273175" cy="4762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eaLnBrk="0" hangingPunct="0">
              <a:defRPr sz="1200">
                <a:solidFill>
                  <a:srgbClr val="969696"/>
                </a:solidFill>
                <a:latin typeface="Arial" charset="0"/>
                <a:cs typeface="Arial" charset="0"/>
              </a:defRPr>
            </a:lvl1pPr>
          </a:lstStyle>
          <a:p>
            <a:pPr>
              <a:defRPr/>
            </a:pPr>
            <a:endParaRPr lang="en-US"/>
          </a:p>
        </p:txBody>
      </p:sp>
      <p:sp>
        <p:nvSpPr>
          <p:cNvPr id="17414" name="Rectangle 6"/>
          <p:cNvSpPr>
            <a:spLocks noGrp="1" noChangeArrowheads="1"/>
          </p:cNvSpPr>
          <p:nvPr>
            <p:ph type="ftr" sz="quarter" idx="3"/>
          </p:nvPr>
        </p:nvSpPr>
        <p:spPr bwMode="auto">
          <a:xfrm>
            <a:off x="2062163" y="6280150"/>
            <a:ext cx="5429250" cy="4762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ctr" eaLnBrk="0" hangingPunct="0">
              <a:defRPr sz="1200">
                <a:solidFill>
                  <a:srgbClr val="969696"/>
                </a:solidFill>
                <a:latin typeface="Arial" charset="0"/>
                <a:cs typeface="Arial" charset="0"/>
              </a:defRPr>
            </a:lvl1pPr>
          </a:lstStyle>
          <a:p>
            <a:pPr>
              <a:defRPr/>
            </a:pPr>
            <a:r>
              <a:rPr lang="en-US" smtClean="0"/>
              <a:t>Go with Natural Gas - Cummins Westport Jan 2015</a:t>
            </a:r>
            <a:endParaRPr lang="en-US"/>
          </a:p>
        </p:txBody>
      </p:sp>
      <p:sp>
        <p:nvSpPr>
          <p:cNvPr id="17415" name="Rectangle 7"/>
          <p:cNvSpPr>
            <a:spLocks noGrp="1" noChangeArrowheads="1"/>
          </p:cNvSpPr>
          <p:nvPr>
            <p:ph type="sldNum" sz="quarter" idx="4"/>
          </p:nvPr>
        </p:nvSpPr>
        <p:spPr bwMode="auto">
          <a:xfrm>
            <a:off x="8610600" y="6280150"/>
            <a:ext cx="350838" cy="4762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ctr" eaLnBrk="0" hangingPunct="0">
              <a:defRPr sz="1200">
                <a:solidFill>
                  <a:schemeClr val="bg2"/>
                </a:solidFill>
                <a:latin typeface="Arial" charset="0"/>
                <a:cs typeface="Arial" charset="0"/>
              </a:defRPr>
            </a:lvl1pPr>
          </a:lstStyle>
          <a:p>
            <a:pPr>
              <a:defRPr/>
            </a:pPr>
            <a:fld id="{FE31B9F7-E081-45D6-83FA-7A4F200EAFB6}" type="slidenum">
              <a:rPr lang="en-US"/>
              <a:pPr>
                <a:defRPr/>
              </a:pPr>
              <a:t>‹#›</a:t>
            </a:fld>
            <a:endParaRPr lang="en-US"/>
          </a:p>
        </p:txBody>
      </p:sp>
      <p:pic>
        <p:nvPicPr>
          <p:cNvPr id="3080" name="Picture 8" descr="CWI_Black_300dpi"/>
          <p:cNvPicPr>
            <a:picLocks noChangeAspect="1" noChangeArrowheads="1"/>
          </p:cNvPicPr>
          <p:nvPr/>
        </p:nvPicPr>
        <p:blipFill>
          <a:blip r:embed="rId14" cstate="email"/>
          <a:srcRect/>
          <a:stretch>
            <a:fillRect/>
          </a:stretch>
        </p:blipFill>
        <p:spPr bwMode="auto">
          <a:xfrm>
            <a:off x="7010400" y="6099175"/>
            <a:ext cx="1841500" cy="4540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4"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5" r:id="rId12"/>
  </p:sldLayoutIdLst>
  <p:hf hdr="0" dt="0"/>
  <p:txStyles>
    <p:titleStyle>
      <a:lvl1pPr algn="l" rtl="0" eaLnBrk="0" fontAlgn="base" hangingPunct="0">
        <a:lnSpc>
          <a:spcPct val="95000"/>
        </a:lnSpc>
        <a:spcBef>
          <a:spcPct val="0"/>
        </a:spcBef>
        <a:spcAft>
          <a:spcPct val="0"/>
        </a:spcAft>
        <a:defRPr sz="3200">
          <a:solidFill>
            <a:schemeClr val="tx2"/>
          </a:solidFill>
          <a:latin typeface="+mj-lt"/>
          <a:ea typeface="+mj-ea"/>
          <a:cs typeface="+mj-cs"/>
        </a:defRPr>
      </a:lvl1pPr>
      <a:lvl2pPr algn="l" rtl="0" eaLnBrk="0" fontAlgn="base" hangingPunct="0">
        <a:lnSpc>
          <a:spcPct val="95000"/>
        </a:lnSpc>
        <a:spcBef>
          <a:spcPct val="0"/>
        </a:spcBef>
        <a:spcAft>
          <a:spcPct val="0"/>
        </a:spcAft>
        <a:defRPr sz="3200">
          <a:solidFill>
            <a:schemeClr val="tx2"/>
          </a:solidFill>
          <a:latin typeface="Arial" charset="0"/>
          <a:cs typeface="Arial" charset="0"/>
        </a:defRPr>
      </a:lvl2pPr>
      <a:lvl3pPr algn="l" rtl="0" eaLnBrk="0" fontAlgn="base" hangingPunct="0">
        <a:lnSpc>
          <a:spcPct val="95000"/>
        </a:lnSpc>
        <a:spcBef>
          <a:spcPct val="0"/>
        </a:spcBef>
        <a:spcAft>
          <a:spcPct val="0"/>
        </a:spcAft>
        <a:defRPr sz="3200">
          <a:solidFill>
            <a:schemeClr val="tx2"/>
          </a:solidFill>
          <a:latin typeface="Arial" charset="0"/>
          <a:cs typeface="Arial" charset="0"/>
        </a:defRPr>
      </a:lvl3pPr>
      <a:lvl4pPr algn="l" rtl="0" eaLnBrk="0" fontAlgn="base" hangingPunct="0">
        <a:lnSpc>
          <a:spcPct val="95000"/>
        </a:lnSpc>
        <a:spcBef>
          <a:spcPct val="0"/>
        </a:spcBef>
        <a:spcAft>
          <a:spcPct val="0"/>
        </a:spcAft>
        <a:defRPr sz="3200">
          <a:solidFill>
            <a:schemeClr val="tx2"/>
          </a:solidFill>
          <a:latin typeface="Arial" charset="0"/>
          <a:cs typeface="Arial" charset="0"/>
        </a:defRPr>
      </a:lvl4pPr>
      <a:lvl5pPr algn="l" rtl="0" eaLnBrk="0" fontAlgn="base" hangingPunct="0">
        <a:lnSpc>
          <a:spcPct val="95000"/>
        </a:lnSpc>
        <a:spcBef>
          <a:spcPct val="0"/>
        </a:spcBef>
        <a:spcAft>
          <a:spcPct val="0"/>
        </a:spcAft>
        <a:defRPr sz="3200">
          <a:solidFill>
            <a:schemeClr val="tx2"/>
          </a:solidFill>
          <a:latin typeface="Arial" charset="0"/>
          <a:cs typeface="Arial" charset="0"/>
        </a:defRPr>
      </a:lvl5pPr>
      <a:lvl6pPr marL="457200" algn="l" rtl="0" fontAlgn="base">
        <a:lnSpc>
          <a:spcPct val="95000"/>
        </a:lnSpc>
        <a:spcBef>
          <a:spcPct val="0"/>
        </a:spcBef>
        <a:spcAft>
          <a:spcPct val="0"/>
        </a:spcAft>
        <a:defRPr sz="3200">
          <a:solidFill>
            <a:schemeClr val="tx2"/>
          </a:solidFill>
          <a:latin typeface="Arial" charset="0"/>
          <a:cs typeface="Arial" charset="0"/>
        </a:defRPr>
      </a:lvl6pPr>
      <a:lvl7pPr marL="914400" algn="l" rtl="0" fontAlgn="base">
        <a:lnSpc>
          <a:spcPct val="95000"/>
        </a:lnSpc>
        <a:spcBef>
          <a:spcPct val="0"/>
        </a:spcBef>
        <a:spcAft>
          <a:spcPct val="0"/>
        </a:spcAft>
        <a:defRPr sz="3200">
          <a:solidFill>
            <a:schemeClr val="tx2"/>
          </a:solidFill>
          <a:latin typeface="Arial" charset="0"/>
          <a:cs typeface="Arial" charset="0"/>
        </a:defRPr>
      </a:lvl7pPr>
      <a:lvl8pPr marL="1371600" algn="l" rtl="0" fontAlgn="base">
        <a:lnSpc>
          <a:spcPct val="95000"/>
        </a:lnSpc>
        <a:spcBef>
          <a:spcPct val="0"/>
        </a:spcBef>
        <a:spcAft>
          <a:spcPct val="0"/>
        </a:spcAft>
        <a:defRPr sz="3200">
          <a:solidFill>
            <a:schemeClr val="tx2"/>
          </a:solidFill>
          <a:latin typeface="Arial" charset="0"/>
          <a:cs typeface="Arial" charset="0"/>
        </a:defRPr>
      </a:lvl8pPr>
      <a:lvl9pPr marL="1828800" algn="l" rtl="0" fontAlgn="base">
        <a:lnSpc>
          <a:spcPct val="95000"/>
        </a:lnSpc>
        <a:spcBef>
          <a:spcPct val="0"/>
        </a:spcBef>
        <a:spcAft>
          <a:spcPct val="0"/>
        </a:spcAft>
        <a:defRPr sz="3200">
          <a:solidFill>
            <a:schemeClr val="tx2"/>
          </a:solidFill>
          <a:latin typeface="Arial" charset="0"/>
          <a:cs typeface="Arial" charset="0"/>
        </a:defRPr>
      </a:lvl9pPr>
    </p:titleStyle>
    <p:bodyStyle>
      <a:lvl1pPr marL="231775" indent="-231775" algn="l" rtl="0" eaLnBrk="0" fontAlgn="base" hangingPunct="0">
        <a:spcBef>
          <a:spcPct val="35000"/>
        </a:spcBef>
        <a:spcAft>
          <a:spcPct val="0"/>
        </a:spcAft>
        <a:buClr>
          <a:srgbClr val="EE2E24"/>
        </a:buClr>
        <a:buFont typeface="Wingdings" pitchFamily="2" charset="2"/>
        <a:buChar char="§"/>
        <a:defRPr sz="2600">
          <a:solidFill>
            <a:schemeClr val="tx1"/>
          </a:solidFill>
          <a:latin typeface="+mn-lt"/>
          <a:ea typeface="+mn-ea"/>
          <a:cs typeface="+mn-cs"/>
        </a:defRPr>
      </a:lvl1pPr>
      <a:lvl2pPr marL="579438" indent="-233363" algn="l" rtl="0" eaLnBrk="0" fontAlgn="base" hangingPunct="0">
        <a:spcBef>
          <a:spcPct val="35000"/>
        </a:spcBef>
        <a:spcAft>
          <a:spcPct val="0"/>
        </a:spcAft>
        <a:buClr>
          <a:srgbClr val="EE2E24"/>
        </a:buClr>
        <a:buFont typeface="Arial" charset="0"/>
        <a:buChar char="–"/>
        <a:defRPr sz="2200">
          <a:solidFill>
            <a:schemeClr val="tx1"/>
          </a:solidFill>
          <a:latin typeface="+mn-lt"/>
          <a:cs typeface="+mn-cs"/>
        </a:defRPr>
      </a:lvl2pPr>
      <a:lvl3pPr marL="863600" indent="-169863" algn="l" rtl="0" eaLnBrk="0" fontAlgn="base" hangingPunct="0">
        <a:spcBef>
          <a:spcPct val="35000"/>
        </a:spcBef>
        <a:spcAft>
          <a:spcPct val="0"/>
        </a:spcAft>
        <a:buClr>
          <a:srgbClr val="EE2E24"/>
        </a:buClr>
        <a:buChar char="•"/>
        <a:defRPr sz="2000">
          <a:solidFill>
            <a:schemeClr val="tx1"/>
          </a:solidFill>
          <a:latin typeface="+mn-lt"/>
          <a:cs typeface="+mn-cs"/>
        </a:defRPr>
      </a:lvl3pPr>
      <a:lvl4pPr marL="1146175" indent="-168275" algn="l" rtl="0" eaLnBrk="0" fontAlgn="base" hangingPunct="0">
        <a:spcBef>
          <a:spcPct val="35000"/>
        </a:spcBef>
        <a:spcAft>
          <a:spcPct val="0"/>
        </a:spcAft>
        <a:buChar char="–"/>
        <a:defRPr>
          <a:solidFill>
            <a:schemeClr val="tx1"/>
          </a:solidFill>
          <a:latin typeface="+mn-lt"/>
          <a:cs typeface="+mn-cs"/>
        </a:defRPr>
      </a:lvl4pPr>
      <a:lvl5pPr marL="1441450" indent="-180975" algn="l" rtl="0" eaLnBrk="0" fontAlgn="base" hangingPunct="0">
        <a:spcBef>
          <a:spcPct val="35000"/>
        </a:spcBef>
        <a:spcAft>
          <a:spcPct val="0"/>
        </a:spcAft>
        <a:buChar char="»"/>
        <a:defRPr i="1">
          <a:solidFill>
            <a:schemeClr val="tx1"/>
          </a:solidFill>
          <a:latin typeface="+mn-lt"/>
          <a:cs typeface="+mn-cs"/>
        </a:defRPr>
      </a:lvl5pPr>
      <a:lvl6pPr marL="1898650" indent="-180975" algn="l" rtl="0" fontAlgn="base">
        <a:spcBef>
          <a:spcPct val="35000"/>
        </a:spcBef>
        <a:spcAft>
          <a:spcPct val="0"/>
        </a:spcAft>
        <a:buChar char="»"/>
        <a:defRPr i="1">
          <a:solidFill>
            <a:schemeClr val="tx1"/>
          </a:solidFill>
          <a:latin typeface="+mn-lt"/>
          <a:cs typeface="+mn-cs"/>
        </a:defRPr>
      </a:lvl6pPr>
      <a:lvl7pPr marL="2355850" indent="-180975" algn="l" rtl="0" fontAlgn="base">
        <a:spcBef>
          <a:spcPct val="35000"/>
        </a:spcBef>
        <a:spcAft>
          <a:spcPct val="0"/>
        </a:spcAft>
        <a:buChar char="»"/>
        <a:defRPr i="1">
          <a:solidFill>
            <a:schemeClr val="tx1"/>
          </a:solidFill>
          <a:latin typeface="+mn-lt"/>
          <a:cs typeface="+mn-cs"/>
        </a:defRPr>
      </a:lvl7pPr>
      <a:lvl8pPr marL="2813050" indent="-180975" algn="l" rtl="0" fontAlgn="base">
        <a:spcBef>
          <a:spcPct val="35000"/>
        </a:spcBef>
        <a:spcAft>
          <a:spcPct val="0"/>
        </a:spcAft>
        <a:buChar char="»"/>
        <a:defRPr i="1">
          <a:solidFill>
            <a:schemeClr val="tx1"/>
          </a:solidFill>
          <a:latin typeface="+mn-lt"/>
          <a:cs typeface="+mn-cs"/>
        </a:defRPr>
      </a:lvl8pPr>
      <a:lvl9pPr marL="3270250" indent="-180975" algn="l" rtl="0" fontAlgn="base">
        <a:spcBef>
          <a:spcPct val="35000"/>
        </a:spcBef>
        <a:spcAft>
          <a:spcPct val="0"/>
        </a:spcAft>
        <a:buChar char="»"/>
        <a:defRPr i="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descr="23037_CWI_PowerPoint_0.3-2.jpg"/>
          <p:cNvPicPr>
            <a:picLocks noChangeAspect="1"/>
          </p:cNvPicPr>
          <p:nvPr/>
        </p:nvPicPr>
        <p:blipFill>
          <a:blip r:embed="rId7" cstate="email"/>
          <a:stretch>
            <a:fillRect/>
          </a:stretch>
        </p:blipFill>
        <p:spPr>
          <a:xfrm>
            <a:off x="0" y="-1"/>
            <a:ext cx="9144000" cy="6858001"/>
          </a:xfrm>
          <a:prstGeom prst="rect">
            <a:avLst/>
          </a:prstGeom>
        </p:spPr>
      </p:pic>
      <p:sp>
        <p:nvSpPr>
          <p:cNvPr id="1027" name="Rectangle 3"/>
          <p:cNvSpPr>
            <a:spLocks noGrp="1" noChangeArrowheads="1"/>
          </p:cNvSpPr>
          <p:nvPr>
            <p:ph type="title"/>
          </p:nvPr>
        </p:nvSpPr>
        <p:spPr bwMode="auto">
          <a:xfrm>
            <a:off x="838200" y="838201"/>
            <a:ext cx="77724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Title of Slide</a:t>
            </a:r>
          </a:p>
        </p:txBody>
      </p:sp>
      <p:sp>
        <p:nvSpPr>
          <p:cNvPr id="1028" name="Rectangle 4"/>
          <p:cNvSpPr>
            <a:spLocks noGrp="1" noChangeArrowheads="1"/>
          </p:cNvSpPr>
          <p:nvPr>
            <p:ph type="body" idx="1"/>
          </p:nvPr>
        </p:nvSpPr>
        <p:spPr bwMode="auto">
          <a:xfrm>
            <a:off x="838200" y="1676400"/>
            <a:ext cx="7772400" cy="4267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2533" name="Rectangle 5"/>
          <p:cNvSpPr>
            <a:spLocks noGrp="1" noChangeArrowheads="1"/>
          </p:cNvSpPr>
          <p:nvPr>
            <p:ph type="dt" sz="half" idx="2"/>
          </p:nvPr>
        </p:nvSpPr>
        <p:spPr bwMode="auto">
          <a:xfrm>
            <a:off x="744538" y="6280150"/>
            <a:ext cx="1273175" cy="4762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eaLnBrk="0" hangingPunct="0">
              <a:defRPr sz="1200">
                <a:solidFill>
                  <a:srgbClr val="969696"/>
                </a:solidFill>
              </a:defRPr>
            </a:lvl1pPr>
          </a:lstStyle>
          <a:p>
            <a:pPr>
              <a:defRPr/>
            </a:pPr>
            <a:endParaRPr lang="en-US"/>
          </a:p>
        </p:txBody>
      </p:sp>
      <p:sp>
        <p:nvSpPr>
          <p:cNvPr id="22534" name="Rectangle 6"/>
          <p:cNvSpPr>
            <a:spLocks noGrp="1" noChangeArrowheads="1"/>
          </p:cNvSpPr>
          <p:nvPr>
            <p:ph type="ftr" sz="quarter" idx="3"/>
          </p:nvPr>
        </p:nvSpPr>
        <p:spPr bwMode="auto">
          <a:xfrm>
            <a:off x="2062163" y="6280150"/>
            <a:ext cx="5429250" cy="4762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ctr" eaLnBrk="0" hangingPunct="0">
              <a:defRPr sz="1200">
                <a:solidFill>
                  <a:srgbClr val="969696"/>
                </a:solidFill>
              </a:defRPr>
            </a:lvl1pPr>
          </a:lstStyle>
          <a:p>
            <a:pPr>
              <a:defRPr/>
            </a:pPr>
            <a:r>
              <a:rPr lang="en-US" smtClean="0"/>
              <a:t>Go with Natural Gas - Cummins Westport Jan 2015</a:t>
            </a:r>
            <a:endParaRPr lang="en-US"/>
          </a:p>
        </p:txBody>
      </p:sp>
      <p:sp>
        <p:nvSpPr>
          <p:cNvPr id="22535" name="Rectangle 7"/>
          <p:cNvSpPr>
            <a:spLocks noGrp="1" noChangeArrowheads="1"/>
          </p:cNvSpPr>
          <p:nvPr>
            <p:ph type="sldNum" sz="quarter" idx="4"/>
          </p:nvPr>
        </p:nvSpPr>
        <p:spPr bwMode="auto">
          <a:xfrm>
            <a:off x="8820472" y="6280150"/>
            <a:ext cx="350838" cy="4762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ctr" eaLnBrk="0" hangingPunct="0">
              <a:defRPr sz="1200">
                <a:solidFill>
                  <a:schemeClr val="bg2"/>
                </a:solidFill>
              </a:defRPr>
            </a:lvl1pPr>
          </a:lstStyle>
          <a:p>
            <a:pPr>
              <a:defRPr/>
            </a:pPr>
            <a:fld id="{E44C6EF3-8CF9-4ACD-B8DC-6552B5E37D7A}" type="slidenum">
              <a:rPr lang="en-US" smtClean="0"/>
              <a:pPr>
                <a:defRPr/>
              </a:pPr>
              <a:t>‹#›</a:t>
            </a:fld>
            <a:endParaRPr lang="en-US"/>
          </a:p>
        </p:txBody>
      </p:sp>
      <p:sp>
        <p:nvSpPr>
          <p:cNvPr id="11" name="Rectangle 2"/>
          <p:cNvSpPr>
            <a:spLocks noChangeArrowheads="1"/>
          </p:cNvSpPr>
          <p:nvPr/>
        </p:nvSpPr>
        <p:spPr bwMode="auto">
          <a:xfrm>
            <a:off x="1" y="0"/>
            <a:ext cx="304800" cy="6858000"/>
          </a:xfrm>
          <a:prstGeom prst="rect">
            <a:avLst/>
          </a:prstGeom>
          <a:solidFill>
            <a:srgbClr val="EE2E24"/>
          </a:solidFill>
          <a:ln w="9525">
            <a:noFill/>
            <a:miter lim="800000"/>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50" r:id="rId3"/>
    <p:sldLayoutId id="2147483752" r:id="rId4"/>
    <p:sldLayoutId id="2147483753" r:id="rId5"/>
  </p:sldLayoutIdLst>
  <p:timing>
    <p:tnLst>
      <p:par>
        <p:cTn id="1" dur="indefinite" restart="never" nodeType="tmRoot"/>
      </p:par>
    </p:tnLst>
  </p:timing>
  <p:hf hdr="0" dt="0"/>
  <p:txStyles>
    <p:titleStyle>
      <a:lvl1pPr algn="l" rtl="0" eaLnBrk="1" fontAlgn="base" hangingPunct="1">
        <a:lnSpc>
          <a:spcPct val="95000"/>
        </a:lnSpc>
        <a:spcBef>
          <a:spcPct val="0"/>
        </a:spcBef>
        <a:spcAft>
          <a:spcPct val="0"/>
        </a:spcAft>
        <a:defRPr sz="2800">
          <a:solidFill>
            <a:schemeClr val="tx2"/>
          </a:solidFill>
          <a:latin typeface="+mj-lt"/>
          <a:ea typeface="+mj-ea"/>
          <a:cs typeface="+mj-cs"/>
        </a:defRPr>
      </a:lvl1pPr>
      <a:lvl2pPr algn="l" rtl="0" eaLnBrk="1" fontAlgn="base" hangingPunct="1">
        <a:lnSpc>
          <a:spcPct val="95000"/>
        </a:lnSpc>
        <a:spcBef>
          <a:spcPct val="0"/>
        </a:spcBef>
        <a:spcAft>
          <a:spcPct val="0"/>
        </a:spcAft>
        <a:defRPr sz="3200">
          <a:solidFill>
            <a:schemeClr val="tx2"/>
          </a:solidFill>
          <a:latin typeface="Arial" charset="0"/>
          <a:cs typeface="Arial" charset="0"/>
        </a:defRPr>
      </a:lvl2pPr>
      <a:lvl3pPr algn="l" rtl="0" eaLnBrk="1" fontAlgn="base" hangingPunct="1">
        <a:lnSpc>
          <a:spcPct val="95000"/>
        </a:lnSpc>
        <a:spcBef>
          <a:spcPct val="0"/>
        </a:spcBef>
        <a:spcAft>
          <a:spcPct val="0"/>
        </a:spcAft>
        <a:defRPr sz="3200">
          <a:solidFill>
            <a:schemeClr val="tx2"/>
          </a:solidFill>
          <a:latin typeface="Arial" charset="0"/>
          <a:cs typeface="Arial" charset="0"/>
        </a:defRPr>
      </a:lvl3pPr>
      <a:lvl4pPr algn="l" rtl="0" eaLnBrk="1" fontAlgn="base" hangingPunct="1">
        <a:lnSpc>
          <a:spcPct val="95000"/>
        </a:lnSpc>
        <a:spcBef>
          <a:spcPct val="0"/>
        </a:spcBef>
        <a:spcAft>
          <a:spcPct val="0"/>
        </a:spcAft>
        <a:defRPr sz="3200">
          <a:solidFill>
            <a:schemeClr val="tx2"/>
          </a:solidFill>
          <a:latin typeface="Arial" charset="0"/>
          <a:cs typeface="Arial" charset="0"/>
        </a:defRPr>
      </a:lvl4pPr>
      <a:lvl5pPr algn="l" rtl="0" eaLnBrk="1" fontAlgn="base" hangingPunct="1">
        <a:lnSpc>
          <a:spcPct val="95000"/>
        </a:lnSpc>
        <a:spcBef>
          <a:spcPct val="0"/>
        </a:spcBef>
        <a:spcAft>
          <a:spcPct val="0"/>
        </a:spcAft>
        <a:defRPr sz="3200">
          <a:solidFill>
            <a:schemeClr val="tx2"/>
          </a:solidFill>
          <a:latin typeface="Arial" charset="0"/>
          <a:cs typeface="Arial" charset="0"/>
        </a:defRPr>
      </a:lvl5pPr>
      <a:lvl6pPr marL="457200" algn="l" rtl="0" eaLnBrk="1" fontAlgn="base" hangingPunct="1">
        <a:lnSpc>
          <a:spcPct val="95000"/>
        </a:lnSpc>
        <a:spcBef>
          <a:spcPct val="0"/>
        </a:spcBef>
        <a:spcAft>
          <a:spcPct val="0"/>
        </a:spcAft>
        <a:defRPr sz="3200">
          <a:solidFill>
            <a:schemeClr val="tx2"/>
          </a:solidFill>
          <a:latin typeface="Arial" charset="0"/>
          <a:cs typeface="Arial" charset="0"/>
        </a:defRPr>
      </a:lvl6pPr>
      <a:lvl7pPr marL="914400" algn="l" rtl="0" eaLnBrk="1" fontAlgn="base" hangingPunct="1">
        <a:lnSpc>
          <a:spcPct val="95000"/>
        </a:lnSpc>
        <a:spcBef>
          <a:spcPct val="0"/>
        </a:spcBef>
        <a:spcAft>
          <a:spcPct val="0"/>
        </a:spcAft>
        <a:defRPr sz="3200">
          <a:solidFill>
            <a:schemeClr val="tx2"/>
          </a:solidFill>
          <a:latin typeface="Arial" charset="0"/>
          <a:cs typeface="Arial" charset="0"/>
        </a:defRPr>
      </a:lvl7pPr>
      <a:lvl8pPr marL="1371600" algn="l" rtl="0" eaLnBrk="1" fontAlgn="base" hangingPunct="1">
        <a:lnSpc>
          <a:spcPct val="95000"/>
        </a:lnSpc>
        <a:spcBef>
          <a:spcPct val="0"/>
        </a:spcBef>
        <a:spcAft>
          <a:spcPct val="0"/>
        </a:spcAft>
        <a:defRPr sz="3200">
          <a:solidFill>
            <a:schemeClr val="tx2"/>
          </a:solidFill>
          <a:latin typeface="Arial" charset="0"/>
          <a:cs typeface="Arial" charset="0"/>
        </a:defRPr>
      </a:lvl8pPr>
      <a:lvl9pPr marL="1828800" algn="l" rtl="0" eaLnBrk="1" fontAlgn="base" hangingPunct="1">
        <a:lnSpc>
          <a:spcPct val="95000"/>
        </a:lnSpc>
        <a:spcBef>
          <a:spcPct val="0"/>
        </a:spcBef>
        <a:spcAft>
          <a:spcPct val="0"/>
        </a:spcAft>
        <a:defRPr sz="3200">
          <a:solidFill>
            <a:schemeClr val="tx2"/>
          </a:solidFill>
          <a:latin typeface="Arial" charset="0"/>
          <a:cs typeface="Arial" charset="0"/>
        </a:defRPr>
      </a:lvl9pPr>
    </p:titleStyle>
    <p:bodyStyle>
      <a:lvl1pPr marL="231775" indent="-231775" algn="l" rtl="0" eaLnBrk="1" fontAlgn="base" hangingPunct="1">
        <a:spcBef>
          <a:spcPct val="35000"/>
        </a:spcBef>
        <a:spcAft>
          <a:spcPct val="0"/>
        </a:spcAft>
        <a:buClr>
          <a:srgbClr val="EE2E24"/>
        </a:buClr>
        <a:buFont typeface="Wingdings" pitchFamily="2" charset="2"/>
        <a:buChar char="§"/>
        <a:defRPr sz="2400">
          <a:solidFill>
            <a:srgbClr val="515256"/>
          </a:solidFill>
          <a:latin typeface="+mn-lt"/>
          <a:ea typeface="+mn-ea"/>
          <a:cs typeface="+mn-cs"/>
        </a:defRPr>
      </a:lvl1pPr>
      <a:lvl2pPr marL="579438" indent="-233363" algn="l" rtl="0" eaLnBrk="1" fontAlgn="base" hangingPunct="1">
        <a:spcBef>
          <a:spcPct val="35000"/>
        </a:spcBef>
        <a:spcAft>
          <a:spcPct val="0"/>
        </a:spcAft>
        <a:buClr>
          <a:srgbClr val="EE2E24"/>
        </a:buClr>
        <a:buFont typeface="Arial" charset="0"/>
        <a:buChar char="–"/>
        <a:defRPr sz="2200">
          <a:solidFill>
            <a:srgbClr val="515256"/>
          </a:solidFill>
          <a:latin typeface="+mn-lt"/>
          <a:cs typeface="+mn-cs"/>
        </a:defRPr>
      </a:lvl2pPr>
      <a:lvl3pPr marL="863600" indent="-169863" algn="l" rtl="0" eaLnBrk="1" fontAlgn="base" hangingPunct="1">
        <a:spcBef>
          <a:spcPct val="35000"/>
        </a:spcBef>
        <a:spcAft>
          <a:spcPct val="0"/>
        </a:spcAft>
        <a:buClr>
          <a:srgbClr val="EE2E24"/>
        </a:buClr>
        <a:buChar char="•"/>
        <a:defRPr sz="2000">
          <a:solidFill>
            <a:srgbClr val="515256"/>
          </a:solidFill>
          <a:latin typeface="+mn-lt"/>
          <a:cs typeface="+mn-cs"/>
        </a:defRPr>
      </a:lvl3pPr>
      <a:lvl4pPr marL="1146175" indent="-168275" algn="l" rtl="0" eaLnBrk="1" fontAlgn="base" hangingPunct="1">
        <a:spcBef>
          <a:spcPct val="35000"/>
        </a:spcBef>
        <a:spcAft>
          <a:spcPct val="0"/>
        </a:spcAft>
        <a:buChar char="–"/>
        <a:defRPr>
          <a:solidFill>
            <a:srgbClr val="515256"/>
          </a:solidFill>
          <a:latin typeface="+mn-lt"/>
          <a:cs typeface="+mn-cs"/>
        </a:defRPr>
      </a:lvl4pPr>
      <a:lvl5pPr marL="1441450" indent="-180975" algn="l" rtl="0" eaLnBrk="1" fontAlgn="base" hangingPunct="1">
        <a:spcBef>
          <a:spcPct val="35000"/>
        </a:spcBef>
        <a:spcAft>
          <a:spcPct val="0"/>
        </a:spcAft>
        <a:buChar char="»"/>
        <a:defRPr i="1">
          <a:solidFill>
            <a:srgbClr val="515256"/>
          </a:solidFill>
          <a:latin typeface="+mn-lt"/>
          <a:cs typeface="+mn-cs"/>
        </a:defRPr>
      </a:lvl5pPr>
      <a:lvl6pPr marL="1898650" indent="-180975" algn="l" rtl="0" eaLnBrk="1" fontAlgn="base" hangingPunct="1">
        <a:spcBef>
          <a:spcPct val="35000"/>
        </a:spcBef>
        <a:spcAft>
          <a:spcPct val="0"/>
        </a:spcAft>
        <a:buChar char="»"/>
        <a:defRPr i="1">
          <a:solidFill>
            <a:schemeClr val="tx1"/>
          </a:solidFill>
          <a:latin typeface="+mn-lt"/>
          <a:cs typeface="+mn-cs"/>
        </a:defRPr>
      </a:lvl6pPr>
      <a:lvl7pPr marL="2355850" indent="-180975" algn="l" rtl="0" eaLnBrk="1" fontAlgn="base" hangingPunct="1">
        <a:spcBef>
          <a:spcPct val="35000"/>
        </a:spcBef>
        <a:spcAft>
          <a:spcPct val="0"/>
        </a:spcAft>
        <a:buChar char="»"/>
        <a:defRPr i="1">
          <a:solidFill>
            <a:schemeClr val="tx1"/>
          </a:solidFill>
          <a:latin typeface="+mn-lt"/>
          <a:cs typeface="+mn-cs"/>
        </a:defRPr>
      </a:lvl7pPr>
      <a:lvl8pPr marL="2813050" indent="-180975" algn="l" rtl="0" eaLnBrk="1" fontAlgn="base" hangingPunct="1">
        <a:spcBef>
          <a:spcPct val="35000"/>
        </a:spcBef>
        <a:spcAft>
          <a:spcPct val="0"/>
        </a:spcAft>
        <a:buChar char="»"/>
        <a:defRPr i="1">
          <a:solidFill>
            <a:schemeClr val="tx1"/>
          </a:solidFill>
          <a:latin typeface="+mn-lt"/>
          <a:cs typeface="+mn-cs"/>
        </a:defRPr>
      </a:lvl8pPr>
      <a:lvl9pPr marL="3270250" indent="-180975" algn="l" rtl="0" eaLnBrk="1" fontAlgn="base" hangingPunct="1">
        <a:spcBef>
          <a:spcPct val="35000"/>
        </a:spcBef>
        <a:spcAft>
          <a:spcPct val="0"/>
        </a:spcAft>
        <a:buChar char="»"/>
        <a:defRPr i="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descr="23037_CWI_PowerPoint_0.3-2.jpg"/>
          <p:cNvPicPr>
            <a:picLocks noChangeAspect="1"/>
          </p:cNvPicPr>
          <p:nvPr/>
        </p:nvPicPr>
        <p:blipFill>
          <a:blip r:embed="rId8" cstate="email"/>
          <a:stretch>
            <a:fillRect/>
          </a:stretch>
        </p:blipFill>
        <p:spPr>
          <a:xfrm>
            <a:off x="0" y="-1"/>
            <a:ext cx="9144000" cy="6858001"/>
          </a:xfrm>
          <a:prstGeom prst="rect">
            <a:avLst/>
          </a:prstGeom>
        </p:spPr>
      </p:pic>
      <p:sp>
        <p:nvSpPr>
          <p:cNvPr id="1027" name="Rectangle 3"/>
          <p:cNvSpPr>
            <a:spLocks noGrp="1" noChangeArrowheads="1"/>
          </p:cNvSpPr>
          <p:nvPr>
            <p:ph type="title"/>
          </p:nvPr>
        </p:nvSpPr>
        <p:spPr bwMode="auto">
          <a:xfrm>
            <a:off x="838200" y="838201"/>
            <a:ext cx="77724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Title of Slide</a:t>
            </a:r>
          </a:p>
        </p:txBody>
      </p:sp>
      <p:sp>
        <p:nvSpPr>
          <p:cNvPr id="1028" name="Rectangle 4"/>
          <p:cNvSpPr>
            <a:spLocks noGrp="1" noChangeArrowheads="1"/>
          </p:cNvSpPr>
          <p:nvPr>
            <p:ph type="body" idx="1"/>
          </p:nvPr>
        </p:nvSpPr>
        <p:spPr bwMode="auto">
          <a:xfrm>
            <a:off x="838200" y="1676400"/>
            <a:ext cx="7772400" cy="4267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2533" name="Rectangle 5"/>
          <p:cNvSpPr>
            <a:spLocks noGrp="1" noChangeArrowheads="1"/>
          </p:cNvSpPr>
          <p:nvPr>
            <p:ph type="dt" sz="half" idx="2"/>
          </p:nvPr>
        </p:nvSpPr>
        <p:spPr bwMode="auto">
          <a:xfrm>
            <a:off x="744538" y="6280150"/>
            <a:ext cx="1273175" cy="4762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eaLnBrk="0" hangingPunct="0">
              <a:defRPr sz="1200">
                <a:solidFill>
                  <a:srgbClr val="969696"/>
                </a:solidFill>
              </a:defRPr>
            </a:lvl1pPr>
          </a:lstStyle>
          <a:p>
            <a:pPr>
              <a:defRPr/>
            </a:pPr>
            <a:endParaRPr lang="en-US"/>
          </a:p>
        </p:txBody>
      </p:sp>
      <p:sp>
        <p:nvSpPr>
          <p:cNvPr id="22534" name="Rectangle 6"/>
          <p:cNvSpPr>
            <a:spLocks noGrp="1" noChangeArrowheads="1"/>
          </p:cNvSpPr>
          <p:nvPr>
            <p:ph type="ftr" sz="quarter" idx="3"/>
          </p:nvPr>
        </p:nvSpPr>
        <p:spPr bwMode="auto">
          <a:xfrm>
            <a:off x="2062163" y="6280150"/>
            <a:ext cx="5429250" cy="4762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ctr" eaLnBrk="0" hangingPunct="0">
              <a:defRPr sz="1200">
                <a:solidFill>
                  <a:srgbClr val="969696"/>
                </a:solidFill>
              </a:defRPr>
            </a:lvl1pPr>
          </a:lstStyle>
          <a:p>
            <a:pPr>
              <a:defRPr/>
            </a:pPr>
            <a:r>
              <a:rPr lang="en-US" smtClean="0"/>
              <a:t>Go with Natural Gas - Cummins Westport Jan 2015</a:t>
            </a:r>
            <a:endParaRPr lang="en-US"/>
          </a:p>
        </p:txBody>
      </p:sp>
      <p:sp>
        <p:nvSpPr>
          <p:cNvPr id="22535" name="Rectangle 7"/>
          <p:cNvSpPr>
            <a:spLocks noGrp="1" noChangeArrowheads="1"/>
          </p:cNvSpPr>
          <p:nvPr>
            <p:ph type="sldNum" sz="quarter" idx="4"/>
          </p:nvPr>
        </p:nvSpPr>
        <p:spPr bwMode="auto">
          <a:xfrm>
            <a:off x="8820472" y="6280150"/>
            <a:ext cx="350838" cy="4762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ctr" eaLnBrk="0" hangingPunct="0">
              <a:defRPr sz="1200">
                <a:solidFill>
                  <a:schemeClr val="bg2"/>
                </a:solidFill>
              </a:defRPr>
            </a:lvl1pPr>
          </a:lstStyle>
          <a:p>
            <a:pPr>
              <a:defRPr/>
            </a:pPr>
            <a:fld id="{E44C6EF3-8CF9-4ACD-B8DC-6552B5E37D7A}" type="slidenum">
              <a:rPr lang="en-US" smtClean="0"/>
              <a:pPr>
                <a:defRPr/>
              </a:pPr>
              <a:t>‹#›</a:t>
            </a:fld>
            <a:endParaRPr lang="en-US"/>
          </a:p>
        </p:txBody>
      </p:sp>
      <p:sp>
        <p:nvSpPr>
          <p:cNvPr id="11" name="Rectangle 2"/>
          <p:cNvSpPr>
            <a:spLocks noChangeArrowheads="1"/>
          </p:cNvSpPr>
          <p:nvPr/>
        </p:nvSpPr>
        <p:spPr bwMode="auto">
          <a:xfrm>
            <a:off x="1" y="0"/>
            <a:ext cx="304800" cy="6858000"/>
          </a:xfrm>
          <a:prstGeom prst="rect">
            <a:avLst/>
          </a:prstGeom>
          <a:solidFill>
            <a:srgbClr val="EE2E24"/>
          </a:solidFill>
          <a:ln w="9525">
            <a:noFill/>
            <a:miter lim="800000"/>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Lst>
  <p:timing>
    <p:tnLst>
      <p:par>
        <p:cTn id="1" dur="indefinite" restart="never" nodeType="tmRoot"/>
      </p:par>
    </p:tnLst>
  </p:timing>
  <p:hf hdr="0" dt="0"/>
  <p:txStyles>
    <p:titleStyle>
      <a:lvl1pPr algn="l" rtl="0" eaLnBrk="1" fontAlgn="base" hangingPunct="1">
        <a:lnSpc>
          <a:spcPct val="95000"/>
        </a:lnSpc>
        <a:spcBef>
          <a:spcPct val="0"/>
        </a:spcBef>
        <a:spcAft>
          <a:spcPct val="0"/>
        </a:spcAft>
        <a:defRPr sz="2800">
          <a:solidFill>
            <a:schemeClr val="tx2"/>
          </a:solidFill>
          <a:latin typeface="+mj-lt"/>
          <a:ea typeface="+mj-ea"/>
          <a:cs typeface="+mj-cs"/>
        </a:defRPr>
      </a:lvl1pPr>
      <a:lvl2pPr algn="l" rtl="0" eaLnBrk="1" fontAlgn="base" hangingPunct="1">
        <a:lnSpc>
          <a:spcPct val="95000"/>
        </a:lnSpc>
        <a:spcBef>
          <a:spcPct val="0"/>
        </a:spcBef>
        <a:spcAft>
          <a:spcPct val="0"/>
        </a:spcAft>
        <a:defRPr sz="3200">
          <a:solidFill>
            <a:schemeClr val="tx2"/>
          </a:solidFill>
          <a:latin typeface="Arial" charset="0"/>
          <a:cs typeface="Arial" charset="0"/>
        </a:defRPr>
      </a:lvl2pPr>
      <a:lvl3pPr algn="l" rtl="0" eaLnBrk="1" fontAlgn="base" hangingPunct="1">
        <a:lnSpc>
          <a:spcPct val="95000"/>
        </a:lnSpc>
        <a:spcBef>
          <a:spcPct val="0"/>
        </a:spcBef>
        <a:spcAft>
          <a:spcPct val="0"/>
        </a:spcAft>
        <a:defRPr sz="3200">
          <a:solidFill>
            <a:schemeClr val="tx2"/>
          </a:solidFill>
          <a:latin typeface="Arial" charset="0"/>
          <a:cs typeface="Arial" charset="0"/>
        </a:defRPr>
      </a:lvl3pPr>
      <a:lvl4pPr algn="l" rtl="0" eaLnBrk="1" fontAlgn="base" hangingPunct="1">
        <a:lnSpc>
          <a:spcPct val="95000"/>
        </a:lnSpc>
        <a:spcBef>
          <a:spcPct val="0"/>
        </a:spcBef>
        <a:spcAft>
          <a:spcPct val="0"/>
        </a:spcAft>
        <a:defRPr sz="3200">
          <a:solidFill>
            <a:schemeClr val="tx2"/>
          </a:solidFill>
          <a:latin typeface="Arial" charset="0"/>
          <a:cs typeface="Arial" charset="0"/>
        </a:defRPr>
      </a:lvl4pPr>
      <a:lvl5pPr algn="l" rtl="0" eaLnBrk="1" fontAlgn="base" hangingPunct="1">
        <a:lnSpc>
          <a:spcPct val="95000"/>
        </a:lnSpc>
        <a:spcBef>
          <a:spcPct val="0"/>
        </a:spcBef>
        <a:spcAft>
          <a:spcPct val="0"/>
        </a:spcAft>
        <a:defRPr sz="3200">
          <a:solidFill>
            <a:schemeClr val="tx2"/>
          </a:solidFill>
          <a:latin typeface="Arial" charset="0"/>
          <a:cs typeface="Arial" charset="0"/>
        </a:defRPr>
      </a:lvl5pPr>
      <a:lvl6pPr marL="457200" algn="l" rtl="0" eaLnBrk="1" fontAlgn="base" hangingPunct="1">
        <a:lnSpc>
          <a:spcPct val="95000"/>
        </a:lnSpc>
        <a:spcBef>
          <a:spcPct val="0"/>
        </a:spcBef>
        <a:spcAft>
          <a:spcPct val="0"/>
        </a:spcAft>
        <a:defRPr sz="3200">
          <a:solidFill>
            <a:schemeClr val="tx2"/>
          </a:solidFill>
          <a:latin typeface="Arial" charset="0"/>
          <a:cs typeface="Arial" charset="0"/>
        </a:defRPr>
      </a:lvl6pPr>
      <a:lvl7pPr marL="914400" algn="l" rtl="0" eaLnBrk="1" fontAlgn="base" hangingPunct="1">
        <a:lnSpc>
          <a:spcPct val="95000"/>
        </a:lnSpc>
        <a:spcBef>
          <a:spcPct val="0"/>
        </a:spcBef>
        <a:spcAft>
          <a:spcPct val="0"/>
        </a:spcAft>
        <a:defRPr sz="3200">
          <a:solidFill>
            <a:schemeClr val="tx2"/>
          </a:solidFill>
          <a:latin typeface="Arial" charset="0"/>
          <a:cs typeface="Arial" charset="0"/>
        </a:defRPr>
      </a:lvl7pPr>
      <a:lvl8pPr marL="1371600" algn="l" rtl="0" eaLnBrk="1" fontAlgn="base" hangingPunct="1">
        <a:lnSpc>
          <a:spcPct val="95000"/>
        </a:lnSpc>
        <a:spcBef>
          <a:spcPct val="0"/>
        </a:spcBef>
        <a:spcAft>
          <a:spcPct val="0"/>
        </a:spcAft>
        <a:defRPr sz="3200">
          <a:solidFill>
            <a:schemeClr val="tx2"/>
          </a:solidFill>
          <a:latin typeface="Arial" charset="0"/>
          <a:cs typeface="Arial" charset="0"/>
        </a:defRPr>
      </a:lvl8pPr>
      <a:lvl9pPr marL="1828800" algn="l" rtl="0" eaLnBrk="1" fontAlgn="base" hangingPunct="1">
        <a:lnSpc>
          <a:spcPct val="95000"/>
        </a:lnSpc>
        <a:spcBef>
          <a:spcPct val="0"/>
        </a:spcBef>
        <a:spcAft>
          <a:spcPct val="0"/>
        </a:spcAft>
        <a:defRPr sz="3200">
          <a:solidFill>
            <a:schemeClr val="tx2"/>
          </a:solidFill>
          <a:latin typeface="Arial" charset="0"/>
          <a:cs typeface="Arial" charset="0"/>
        </a:defRPr>
      </a:lvl9pPr>
    </p:titleStyle>
    <p:bodyStyle>
      <a:lvl1pPr marL="231775" indent="-231775" algn="l" rtl="0" eaLnBrk="1" fontAlgn="base" hangingPunct="1">
        <a:spcBef>
          <a:spcPct val="35000"/>
        </a:spcBef>
        <a:spcAft>
          <a:spcPct val="0"/>
        </a:spcAft>
        <a:buClr>
          <a:srgbClr val="EE2E24"/>
        </a:buClr>
        <a:buFont typeface="Wingdings" pitchFamily="2" charset="2"/>
        <a:buChar char="§"/>
        <a:defRPr sz="2400">
          <a:solidFill>
            <a:srgbClr val="515256"/>
          </a:solidFill>
          <a:latin typeface="+mn-lt"/>
          <a:ea typeface="+mn-ea"/>
          <a:cs typeface="+mn-cs"/>
        </a:defRPr>
      </a:lvl1pPr>
      <a:lvl2pPr marL="579438" indent="-233363" algn="l" rtl="0" eaLnBrk="1" fontAlgn="base" hangingPunct="1">
        <a:spcBef>
          <a:spcPct val="35000"/>
        </a:spcBef>
        <a:spcAft>
          <a:spcPct val="0"/>
        </a:spcAft>
        <a:buClr>
          <a:srgbClr val="EE2E24"/>
        </a:buClr>
        <a:buFont typeface="Arial" charset="0"/>
        <a:buChar char="–"/>
        <a:defRPr sz="2200">
          <a:solidFill>
            <a:srgbClr val="515256"/>
          </a:solidFill>
          <a:latin typeface="+mn-lt"/>
          <a:cs typeface="+mn-cs"/>
        </a:defRPr>
      </a:lvl2pPr>
      <a:lvl3pPr marL="863600" indent="-169863" algn="l" rtl="0" eaLnBrk="1" fontAlgn="base" hangingPunct="1">
        <a:spcBef>
          <a:spcPct val="35000"/>
        </a:spcBef>
        <a:spcAft>
          <a:spcPct val="0"/>
        </a:spcAft>
        <a:buClr>
          <a:srgbClr val="EE2E24"/>
        </a:buClr>
        <a:buChar char="•"/>
        <a:defRPr sz="2000">
          <a:solidFill>
            <a:srgbClr val="515256"/>
          </a:solidFill>
          <a:latin typeface="+mn-lt"/>
          <a:cs typeface="+mn-cs"/>
        </a:defRPr>
      </a:lvl3pPr>
      <a:lvl4pPr marL="1146175" indent="-168275" algn="l" rtl="0" eaLnBrk="1" fontAlgn="base" hangingPunct="1">
        <a:spcBef>
          <a:spcPct val="35000"/>
        </a:spcBef>
        <a:spcAft>
          <a:spcPct val="0"/>
        </a:spcAft>
        <a:buChar char="–"/>
        <a:defRPr>
          <a:solidFill>
            <a:srgbClr val="515256"/>
          </a:solidFill>
          <a:latin typeface="+mn-lt"/>
          <a:cs typeface="+mn-cs"/>
        </a:defRPr>
      </a:lvl4pPr>
      <a:lvl5pPr marL="1441450" indent="-180975" algn="l" rtl="0" eaLnBrk="1" fontAlgn="base" hangingPunct="1">
        <a:spcBef>
          <a:spcPct val="35000"/>
        </a:spcBef>
        <a:spcAft>
          <a:spcPct val="0"/>
        </a:spcAft>
        <a:buChar char="»"/>
        <a:defRPr i="1">
          <a:solidFill>
            <a:srgbClr val="515256"/>
          </a:solidFill>
          <a:latin typeface="+mn-lt"/>
          <a:cs typeface="+mn-cs"/>
        </a:defRPr>
      </a:lvl5pPr>
      <a:lvl6pPr marL="1898650" indent="-180975" algn="l" rtl="0" eaLnBrk="1" fontAlgn="base" hangingPunct="1">
        <a:spcBef>
          <a:spcPct val="35000"/>
        </a:spcBef>
        <a:spcAft>
          <a:spcPct val="0"/>
        </a:spcAft>
        <a:buChar char="»"/>
        <a:defRPr i="1">
          <a:solidFill>
            <a:schemeClr val="tx1"/>
          </a:solidFill>
          <a:latin typeface="+mn-lt"/>
          <a:cs typeface="+mn-cs"/>
        </a:defRPr>
      </a:lvl6pPr>
      <a:lvl7pPr marL="2355850" indent="-180975" algn="l" rtl="0" eaLnBrk="1" fontAlgn="base" hangingPunct="1">
        <a:spcBef>
          <a:spcPct val="35000"/>
        </a:spcBef>
        <a:spcAft>
          <a:spcPct val="0"/>
        </a:spcAft>
        <a:buChar char="»"/>
        <a:defRPr i="1">
          <a:solidFill>
            <a:schemeClr val="tx1"/>
          </a:solidFill>
          <a:latin typeface="+mn-lt"/>
          <a:cs typeface="+mn-cs"/>
        </a:defRPr>
      </a:lvl7pPr>
      <a:lvl8pPr marL="2813050" indent="-180975" algn="l" rtl="0" eaLnBrk="1" fontAlgn="base" hangingPunct="1">
        <a:spcBef>
          <a:spcPct val="35000"/>
        </a:spcBef>
        <a:spcAft>
          <a:spcPct val="0"/>
        </a:spcAft>
        <a:buChar char="»"/>
        <a:defRPr i="1">
          <a:solidFill>
            <a:schemeClr val="tx1"/>
          </a:solidFill>
          <a:latin typeface="+mn-lt"/>
          <a:cs typeface="+mn-cs"/>
        </a:defRPr>
      </a:lvl8pPr>
      <a:lvl9pPr marL="3270250" indent="-180975" algn="l" rtl="0" eaLnBrk="1" fontAlgn="base" hangingPunct="1">
        <a:spcBef>
          <a:spcPct val="35000"/>
        </a:spcBef>
        <a:spcAft>
          <a:spcPct val="0"/>
        </a:spcAft>
        <a:buChar char="»"/>
        <a:defRPr i="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descr="23037_CWI_PowerPoint_0.3-2.jpg"/>
          <p:cNvPicPr>
            <a:picLocks noChangeAspect="1"/>
          </p:cNvPicPr>
          <p:nvPr/>
        </p:nvPicPr>
        <p:blipFill>
          <a:blip r:embed="rId10" cstate="email"/>
          <a:stretch>
            <a:fillRect/>
          </a:stretch>
        </p:blipFill>
        <p:spPr>
          <a:xfrm>
            <a:off x="0" y="-1"/>
            <a:ext cx="9144000" cy="6858001"/>
          </a:xfrm>
          <a:prstGeom prst="rect">
            <a:avLst/>
          </a:prstGeom>
        </p:spPr>
      </p:pic>
      <p:sp>
        <p:nvSpPr>
          <p:cNvPr id="1027" name="Rectangle 3"/>
          <p:cNvSpPr>
            <a:spLocks noGrp="1" noChangeArrowheads="1"/>
          </p:cNvSpPr>
          <p:nvPr>
            <p:ph type="title"/>
          </p:nvPr>
        </p:nvSpPr>
        <p:spPr bwMode="auto">
          <a:xfrm>
            <a:off x="838200" y="838201"/>
            <a:ext cx="77724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Title of Slide</a:t>
            </a:r>
          </a:p>
        </p:txBody>
      </p:sp>
      <p:sp>
        <p:nvSpPr>
          <p:cNvPr id="1028" name="Rectangle 4"/>
          <p:cNvSpPr>
            <a:spLocks noGrp="1" noChangeArrowheads="1"/>
          </p:cNvSpPr>
          <p:nvPr>
            <p:ph type="body" idx="1"/>
          </p:nvPr>
        </p:nvSpPr>
        <p:spPr bwMode="auto">
          <a:xfrm>
            <a:off x="838200" y="1676400"/>
            <a:ext cx="7772400" cy="4267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2533" name="Rectangle 5"/>
          <p:cNvSpPr>
            <a:spLocks noGrp="1" noChangeArrowheads="1"/>
          </p:cNvSpPr>
          <p:nvPr>
            <p:ph type="dt" sz="half" idx="2"/>
          </p:nvPr>
        </p:nvSpPr>
        <p:spPr bwMode="auto">
          <a:xfrm>
            <a:off x="744538" y="6280150"/>
            <a:ext cx="1273175" cy="4762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eaLnBrk="0" hangingPunct="0">
              <a:defRPr sz="1200">
                <a:solidFill>
                  <a:srgbClr val="969696"/>
                </a:solidFill>
              </a:defRPr>
            </a:lvl1pPr>
          </a:lstStyle>
          <a:p>
            <a:pPr>
              <a:defRPr/>
            </a:pPr>
            <a:endParaRPr lang="en-US"/>
          </a:p>
        </p:txBody>
      </p:sp>
      <p:sp>
        <p:nvSpPr>
          <p:cNvPr id="22534" name="Rectangle 6"/>
          <p:cNvSpPr>
            <a:spLocks noGrp="1" noChangeArrowheads="1"/>
          </p:cNvSpPr>
          <p:nvPr>
            <p:ph type="ftr" sz="quarter" idx="3"/>
          </p:nvPr>
        </p:nvSpPr>
        <p:spPr bwMode="auto">
          <a:xfrm>
            <a:off x="2062163" y="6280150"/>
            <a:ext cx="5429250" cy="4762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ctr" eaLnBrk="0" hangingPunct="0">
              <a:defRPr sz="1200">
                <a:solidFill>
                  <a:srgbClr val="969696"/>
                </a:solidFill>
              </a:defRPr>
            </a:lvl1pPr>
          </a:lstStyle>
          <a:p>
            <a:pPr>
              <a:defRPr/>
            </a:pPr>
            <a:r>
              <a:rPr lang="en-US" smtClean="0"/>
              <a:t>Go with Natural Gas - Cummins Westport Jan 2015</a:t>
            </a:r>
            <a:endParaRPr lang="en-US"/>
          </a:p>
        </p:txBody>
      </p:sp>
      <p:sp>
        <p:nvSpPr>
          <p:cNvPr id="22535" name="Rectangle 7"/>
          <p:cNvSpPr>
            <a:spLocks noGrp="1" noChangeArrowheads="1"/>
          </p:cNvSpPr>
          <p:nvPr>
            <p:ph type="sldNum" sz="quarter" idx="4"/>
          </p:nvPr>
        </p:nvSpPr>
        <p:spPr bwMode="auto">
          <a:xfrm>
            <a:off x="8820472" y="6280150"/>
            <a:ext cx="350838" cy="4762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ctr" eaLnBrk="0" hangingPunct="0">
              <a:defRPr sz="1200">
                <a:solidFill>
                  <a:schemeClr val="bg2"/>
                </a:solidFill>
              </a:defRPr>
            </a:lvl1pPr>
          </a:lstStyle>
          <a:p>
            <a:pPr>
              <a:defRPr/>
            </a:pPr>
            <a:fld id="{C2F44778-8F7A-4013-97F3-C5874EFC72C9}" type="slidenum">
              <a:rPr lang="en-US" smtClean="0"/>
              <a:pPr>
                <a:defRPr/>
              </a:pPr>
              <a:t>‹#›</a:t>
            </a:fld>
            <a:endParaRPr lang="en-US" dirty="0"/>
          </a:p>
        </p:txBody>
      </p:sp>
      <p:sp>
        <p:nvSpPr>
          <p:cNvPr id="11" name="Rectangle 2"/>
          <p:cNvSpPr>
            <a:spLocks noChangeArrowheads="1"/>
          </p:cNvSpPr>
          <p:nvPr/>
        </p:nvSpPr>
        <p:spPr bwMode="auto">
          <a:xfrm>
            <a:off x="1" y="0"/>
            <a:ext cx="304800" cy="6858000"/>
          </a:xfrm>
          <a:prstGeom prst="rect">
            <a:avLst/>
          </a:prstGeom>
          <a:solidFill>
            <a:srgbClr val="EE2E24"/>
          </a:solidFill>
          <a:ln w="9525">
            <a:noFill/>
            <a:miter lim="800000"/>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Lst>
  <p:timing>
    <p:tnLst>
      <p:par>
        <p:cTn id="1" dur="indefinite" restart="never" nodeType="tmRoot"/>
      </p:par>
    </p:tnLst>
  </p:timing>
  <p:hf hdr="0" dt="0"/>
  <p:txStyles>
    <p:titleStyle>
      <a:lvl1pPr algn="l" rtl="0" eaLnBrk="1" fontAlgn="base" hangingPunct="1">
        <a:lnSpc>
          <a:spcPct val="95000"/>
        </a:lnSpc>
        <a:spcBef>
          <a:spcPct val="0"/>
        </a:spcBef>
        <a:spcAft>
          <a:spcPct val="0"/>
        </a:spcAft>
        <a:defRPr sz="3200">
          <a:solidFill>
            <a:schemeClr val="tx2"/>
          </a:solidFill>
          <a:latin typeface="+mj-lt"/>
          <a:ea typeface="+mj-ea"/>
          <a:cs typeface="+mj-cs"/>
        </a:defRPr>
      </a:lvl1pPr>
      <a:lvl2pPr algn="l" rtl="0" eaLnBrk="1" fontAlgn="base" hangingPunct="1">
        <a:lnSpc>
          <a:spcPct val="95000"/>
        </a:lnSpc>
        <a:spcBef>
          <a:spcPct val="0"/>
        </a:spcBef>
        <a:spcAft>
          <a:spcPct val="0"/>
        </a:spcAft>
        <a:defRPr sz="3200">
          <a:solidFill>
            <a:schemeClr val="tx2"/>
          </a:solidFill>
          <a:latin typeface="Arial" charset="0"/>
          <a:cs typeface="Arial" charset="0"/>
        </a:defRPr>
      </a:lvl2pPr>
      <a:lvl3pPr algn="l" rtl="0" eaLnBrk="1" fontAlgn="base" hangingPunct="1">
        <a:lnSpc>
          <a:spcPct val="95000"/>
        </a:lnSpc>
        <a:spcBef>
          <a:spcPct val="0"/>
        </a:spcBef>
        <a:spcAft>
          <a:spcPct val="0"/>
        </a:spcAft>
        <a:defRPr sz="3200">
          <a:solidFill>
            <a:schemeClr val="tx2"/>
          </a:solidFill>
          <a:latin typeface="Arial" charset="0"/>
          <a:cs typeface="Arial" charset="0"/>
        </a:defRPr>
      </a:lvl3pPr>
      <a:lvl4pPr algn="l" rtl="0" eaLnBrk="1" fontAlgn="base" hangingPunct="1">
        <a:lnSpc>
          <a:spcPct val="95000"/>
        </a:lnSpc>
        <a:spcBef>
          <a:spcPct val="0"/>
        </a:spcBef>
        <a:spcAft>
          <a:spcPct val="0"/>
        </a:spcAft>
        <a:defRPr sz="3200">
          <a:solidFill>
            <a:schemeClr val="tx2"/>
          </a:solidFill>
          <a:latin typeface="Arial" charset="0"/>
          <a:cs typeface="Arial" charset="0"/>
        </a:defRPr>
      </a:lvl4pPr>
      <a:lvl5pPr algn="l" rtl="0" eaLnBrk="1" fontAlgn="base" hangingPunct="1">
        <a:lnSpc>
          <a:spcPct val="95000"/>
        </a:lnSpc>
        <a:spcBef>
          <a:spcPct val="0"/>
        </a:spcBef>
        <a:spcAft>
          <a:spcPct val="0"/>
        </a:spcAft>
        <a:defRPr sz="3200">
          <a:solidFill>
            <a:schemeClr val="tx2"/>
          </a:solidFill>
          <a:latin typeface="Arial" charset="0"/>
          <a:cs typeface="Arial" charset="0"/>
        </a:defRPr>
      </a:lvl5pPr>
      <a:lvl6pPr marL="457200" algn="l" rtl="0" eaLnBrk="1" fontAlgn="base" hangingPunct="1">
        <a:lnSpc>
          <a:spcPct val="95000"/>
        </a:lnSpc>
        <a:spcBef>
          <a:spcPct val="0"/>
        </a:spcBef>
        <a:spcAft>
          <a:spcPct val="0"/>
        </a:spcAft>
        <a:defRPr sz="3200">
          <a:solidFill>
            <a:schemeClr val="tx2"/>
          </a:solidFill>
          <a:latin typeface="Arial" charset="0"/>
          <a:cs typeface="Arial" charset="0"/>
        </a:defRPr>
      </a:lvl6pPr>
      <a:lvl7pPr marL="914400" algn="l" rtl="0" eaLnBrk="1" fontAlgn="base" hangingPunct="1">
        <a:lnSpc>
          <a:spcPct val="95000"/>
        </a:lnSpc>
        <a:spcBef>
          <a:spcPct val="0"/>
        </a:spcBef>
        <a:spcAft>
          <a:spcPct val="0"/>
        </a:spcAft>
        <a:defRPr sz="3200">
          <a:solidFill>
            <a:schemeClr val="tx2"/>
          </a:solidFill>
          <a:latin typeface="Arial" charset="0"/>
          <a:cs typeface="Arial" charset="0"/>
        </a:defRPr>
      </a:lvl7pPr>
      <a:lvl8pPr marL="1371600" algn="l" rtl="0" eaLnBrk="1" fontAlgn="base" hangingPunct="1">
        <a:lnSpc>
          <a:spcPct val="95000"/>
        </a:lnSpc>
        <a:spcBef>
          <a:spcPct val="0"/>
        </a:spcBef>
        <a:spcAft>
          <a:spcPct val="0"/>
        </a:spcAft>
        <a:defRPr sz="3200">
          <a:solidFill>
            <a:schemeClr val="tx2"/>
          </a:solidFill>
          <a:latin typeface="Arial" charset="0"/>
          <a:cs typeface="Arial" charset="0"/>
        </a:defRPr>
      </a:lvl8pPr>
      <a:lvl9pPr marL="1828800" algn="l" rtl="0" eaLnBrk="1" fontAlgn="base" hangingPunct="1">
        <a:lnSpc>
          <a:spcPct val="95000"/>
        </a:lnSpc>
        <a:spcBef>
          <a:spcPct val="0"/>
        </a:spcBef>
        <a:spcAft>
          <a:spcPct val="0"/>
        </a:spcAft>
        <a:defRPr sz="3200">
          <a:solidFill>
            <a:schemeClr val="tx2"/>
          </a:solidFill>
          <a:latin typeface="Arial" charset="0"/>
          <a:cs typeface="Arial" charset="0"/>
        </a:defRPr>
      </a:lvl9pPr>
    </p:titleStyle>
    <p:bodyStyle>
      <a:lvl1pPr marL="231775" indent="-231775" algn="l" rtl="0" eaLnBrk="1" fontAlgn="base" hangingPunct="1">
        <a:spcBef>
          <a:spcPct val="35000"/>
        </a:spcBef>
        <a:spcAft>
          <a:spcPct val="0"/>
        </a:spcAft>
        <a:buClr>
          <a:srgbClr val="EE2E24"/>
        </a:buClr>
        <a:buFont typeface="Wingdings" pitchFamily="2" charset="2"/>
        <a:buChar char="§"/>
        <a:defRPr sz="2400">
          <a:solidFill>
            <a:srgbClr val="515256"/>
          </a:solidFill>
          <a:latin typeface="+mn-lt"/>
          <a:ea typeface="+mn-ea"/>
          <a:cs typeface="+mn-cs"/>
        </a:defRPr>
      </a:lvl1pPr>
      <a:lvl2pPr marL="579438" indent="-233363" algn="l" rtl="0" eaLnBrk="1" fontAlgn="base" hangingPunct="1">
        <a:spcBef>
          <a:spcPct val="35000"/>
        </a:spcBef>
        <a:spcAft>
          <a:spcPct val="0"/>
        </a:spcAft>
        <a:buClr>
          <a:srgbClr val="EE2E24"/>
        </a:buClr>
        <a:buFont typeface="Arial" charset="0"/>
        <a:buChar char="–"/>
        <a:defRPr sz="2200">
          <a:solidFill>
            <a:srgbClr val="515256"/>
          </a:solidFill>
          <a:latin typeface="+mn-lt"/>
          <a:cs typeface="+mn-cs"/>
        </a:defRPr>
      </a:lvl2pPr>
      <a:lvl3pPr marL="863600" indent="-169863" algn="l" rtl="0" eaLnBrk="1" fontAlgn="base" hangingPunct="1">
        <a:spcBef>
          <a:spcPct val="35000"/>
        </a:spcBef>
        <a:spcAft>
          <a:spcPct val="0"/>
        </a:spcAft>
        <a:buClr>
          <a:srgbClr val="EE2E24"/>
        </a:buClr>
        <a:buChar char="•"/>
        <a:defRPr sz="2000">
          <a:solidFill>
            <a:srgbClr val="515256"/>
          </a:solidFill>
          <a:latin typeface="+mn-lt"/>
          <a:cs typeface="+mn-cs"/>
        </a:defRPr>
      </a:lvl3pPr>
      <a:lvl4pPr marL="1146175" indent="-168275" algn="l" rtl="0" eaLnBrk="1" fontAlgn="base" hangingPunct="1">
        <a:spcBef>
          <a:spcPct val="35000"/>
        </a:spcBef>
        <a:spcAft>
          <a:spcPct val="0"/>
        </a:spcAft>
        <a:buChar char="–"/>
        <a:defRPr>
          <a:solidFill>
            <a:srgbClr val="515256"/>
          </a:solidFill>
          <a:latin typeface="+mn-lt"/>
          <a:cs typeface="+mn-cs"/>
        </a:defRPr>
      </a:lvl4pPr>
      <a:lvl5pPr marL="1441450" indent="-180975" algn="l" rtl="0" eaLnBrk="1" fontAlgn="base" hangingPunct="1">
        <a:spcBef>
          <a:spcPct val="35000"/>
        </a:spcBef>
        <a:spcAft>
          <a:spcPct val="0"/>
        </a:spcAft>
        <a:buChar char="»"/>
        <a:defRPr i="1">
          <a:solidFill>
            <a:srgbClr val="515256"/>
          </a:solidFill>
          <a:latin typeface="+mn-lt"/>
          <a:cs typeface="+mn-cs"/>
        </a:defRPr>
      </a:lvl5pPr>
      <a:lvl6pPr marL="1898650" indent="-180975" algn="l" rtl="0" eaLnBrk="1" fontAlgn="base" hangingPunct="1">
        <a:spcBef>
          <a:spcPct val="35000"/>
        </a:spcBef>
        <a:spcAft>
          <a:spcPct val="0"/>
        </a:spcAft>
        <a:buChar char="»"/>
        <a:defRPr i="1">
          <a:solidFill>
            <a:schemeClr val="tx1"/>
          </a:solidFill>
          <a:latin typeface="+mn-lt"/>
          <a:cs typeface="+mn-cs"/>
        </a:defRPr>
      </a:lvl6pPr>
      <a:lvl7pPr marL="2355850" indent="-180975" algn="l" rtl="0" eaLnBrk="1" fontAlgn="base" hangingPunct="1">
        <a:spcBef>
          <a:spcPct val="35000"/>
        </a:spcBef>
        <a:spcAft>
          <a:spcPct val="0"/>
        </a:spcAft>
        <a:buChar char="»"/>
        <a:defRPr i="1">
          <a:solidFill>
            <a:schemeClr val="tx1"/>
          </a:solidFill>
          <a:latin typeface="+mn-lt"/>
          <a:cs typeface="+mn-cs"/>
        </a:defRPr>
      </a:lvl7pPr>
      <a:lvl8pPr marL="2813050" indent="-180975" algn="l" rtl="0" eaLnBrk="1" fontAlgn="base" hangingPunct="1">
        <a:spcBef>
          <a:spcPct val="35000"/>
        </a:spcBef>
        <a:spcAft>
          <a:spcPct val="0"/>
        </a:spcAft>
        <a:buChar char="»"/>
        <a:defRPr i="1">
          <a:solidFill>
            <a:schemeClr val="tx1"/>
          </a:solidFill>
          <a:latin typeface="+mn-lt"/>
          <a:cs typeface="+mn-cs"/>
        </a:defRPr>
      </a:lvl8pPr>
      <a:lvl9pPr marL="3270250" indent="-180975" algn="l" rtl="0" eaLnBrk="1" fontAlgn="base" hangingPunct="1">
        <a:spcBef>
          <a:spcPct val="35000"/>
        </a:spcBef>
        <a:spcAft>
          <a:spcPct val="0"/>
        </a:spcAft>
        <a:buChar char="»"/>
        <a:defRPr i="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descr="23037_CWI_PowerPoint_0.3-2.jpg"/>
          <p:cNvPicPr>
            <a:picLocks noChangeAspect="1"/>
          </p:cNvPicPr>
          <p:nvPr/>
        </p:nvPicPr>
        <p:blipFill>
          <a:blip r:embed="rId14" cstate="email"/>
          <a:stretch>
            <a:fillRect/>
          </a:stretch>
        </p:blipFill>
        <p:spPr>
          <a:xfrm>
            <a:off x="0" y="-1"/>
            <a:ext cx="9144000" cy="6858001"/>
          </a:xfrm>
          <a:prstGeom prst="rect">
            <a:avLst/>
          </a:prstGeom>
        </p:spPr>
      </p:pic>
      <p:sp>
        <p:nvSpPr>
          <p:cNvPr id="1027" name="Rectangle 3"/>
          <p:cNvSpPr>
            <a:spLocks noGrp="1" noChangeArrowheads="1"/>
          </p:cNvSpPr>
          <p:nvPr>
            <p:ph type="title"/>
          </p:nvPr>
        </p:nvSpPr>
        <p:spPr bwMode="auto">
          <a:xfrm>
            <a:off x="838200" y="457200"/>
            <a:ext cx="77724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Title of Slide</a:t>
            </a:r>
          </a:p>
        </p:txBody>
      </p:sp>
      <p:sp>
        <p:nvSpPr>
          <p:cNvPr id="1028" name="Rectangle 4"/>
          <p:cNvSpPr>
            <a:spLocks noGrp="1" noChangeArrowheads="1"/>
          </p:cNvSpPr>
          <p:nvPr>
            <p:ph type="body" idx="1"/>
          </p:nvPr>
        </p:nvSpPr>
        <p:spPr bwMode="auto">
          <a:xfrm>
            <a:off x="838200" y="1295400"/>
            <a:ext cx="7772400" cy="4267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2533" name="Rectangle 5"/>
          <p:cNvSpPr>
            <a:spLocks noGrp="1" noChangeArrowheads="1"/>
          </p:cNvSpPr>
          <p:nvPr>
            <p:ph type="dt" sz="half" idx="2"/>
          </p:nvPr>
        </p:nvSpPr>
        <p:spPr bwMode="auto">
          <a:xfrm>
            <a:off x="744538" y="6280150"/>
            <a:ext cx="1273175" cy="4762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eaLnBrk="0" hangingPunct="0">
              <a:defRPr sz="1200">
                <a:solidFill>
                  <a:srgbClr val="969696"/>
                </a:solidFill>
              </a:defRPr>
            </a:lvl1pPr>
          </a:lstStyle>
          <a:p>
            <a:pPr>
              <a:defRPr/>
            </a:pPr>
            <a:endParaRPr lang="en-US"/>
          </a:p>
        </p:txBody>
      </p:sp>
      <p:sp>
        <p:nvSpPr>
          <p:cNvPr id="22534" name="Rectangle 6"/>
          <p:cNvSpPr>
            <a:spLocks noGrp="1" noChangeArrowheads="1"/>
          </p:cNvSpPr>
          <p:nvPr>
            <p:ph type="ftr" sz="quarter" idx="3"/>
          </p:nvPr>
        </p:nvSpPr>
        <p:spPr bwMode="auto">
          <a:xfrm>
            <a:off x="2062163" y="6280150"/>
            <a:ext cx="5429250" cy="4762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ctr" eaLnBrk="0" hangingPunct="0">
              <a:defRPr sz="1200">
                <a:solidFill>
                  <a:srgbClr val="969696"/>
                </a:solidFill>
              </a:defRPr>
            </a:lvl1pPr>
          </a:lstStyle>
          <a:p>
            <a:pPr>
              <a:defRPr/>
            </a:pPr>
            <a:r>
              <a:rPr lang="en-US" smtClean="0"/>
              <a:t>Go with Natural Gas - Cummins Westport Jan 2015</a:t>
            </a:r>
            <a:endParaRPr lang="en-US"/>
          </a:p>
        </p:txBody>
      </p:sp>
      <p:sp>
        <p:nvSpPr>
          <p:cNvPr id="22535" name="Rectangle 7"/>
          <p:cNvSpPr>
            <a:spLocks noGrp="1" noChangeArrowheads="1"/>
          </p:cNvSpPr>
          <p:nvPr>
            <p:ph type="sldNum" sz="quarter" idx="4"/>
          </p:nvPr>
        </p:nvSpPr>
        <p:spPr bwMode="auto">
          <a:xfrm>
            <a:off x="8820472" y="6280150"/>
            <a:ext cx="350838" cy="4762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ctr" eaLnBrk="0" hangingPunct="0">
              <a:defRPr sz="1200">
                <a:solidFill>
                  <a:schemeClr val="bg2"/>
                </a:solidFill>
              </a:defRPr>
            </a:lvl1pPr>
          </a:lstStyle>
          <a:p>
            <a:pPr>
              <a:defRPr/>
            </a:pPr>
            <a:fld id="{C2F44778-8F7A-4013-97F3-C5874EFC72C9}" type="slidenum">
              <a:rPr lang="en-US" smtClean="0"/>
              <a:pPr>
                <a:defRPr/>
              </a:pPr>
              <a:t>‹#›</a:t>
            </a:fld>
            <a:endParaRPr lang="en-US" dirty="0"/>
          </a:p>
        </p:txBody>
      </p:sp>
      <p:sp>
        <p:nvSpPr>
          <p:cNvPr id="11" name="Rectangle 2"/>
          <p:cNvSpPr>
            <a:spLocks noChangeArrowheads="1"/>
          </p:cNvSpPr>
          <p:nvPr/>
        </p:nvSpPr>
        <p:spPr bwMode="auto">
          <a:xfrm>
            <a:off x="1" y="0"/>
            <a:ext cx="304800" cy="6858000"/>
          </a:xfrm>
          <a:prstGeom prst="rect">
            <a:avLst/>
          </a:prstGeom>
          <a:solidFill>
            <a:srgbClr val="EE2E24"/>
          </a:solidFill>
          <a:ln w="9525">
            <a:noFill/>
            <a:miter lim="800000"/>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Lst>
  <p:timing>
    <p:tnLst>
      <p:par>
        <p:cTn id="1" dur="indefinite" restart="never" nodeType="tmRoot"/>
      </p:par>
    </p:tnLst>
  </p:timing>
  <p:hf hdr="0" dt="0"/>
  <p:txStyles>
    <p:titleStyle>
      <a:lvl1pPr algn="l" rtl="0" eaLnBrk="1" fontAlgn="base" hangingPunct="1">
        <a:lnSpc>
          <a:spcPct val="95000"/>
        </a:lnSpc>
        <a:spcBef>
          <a:spcPct val="0"/>
        </a:spcBef>
        <a:spcAft>
          <a:spcPct val="0"/>
        </a:spcAft>
        <a:defRPr sz="3200">
          <a:solidFill>
            <a:schemeClr val="tx2"/>
          </a:solidFill>
          <a:latin typeface="+mj-lt"/>
          <a:ea typeface="+mj-ea"/>
          <a:cs typeface="+mj-cs"/>
        </a:defRPr>
      </a:lvl1pPr>
      <a:lvl2pPr algn="l" rtl="0" eaLnBrk="1" fontAlgn="base" hangingPunct="1">
        <a:lnSpc>
          <a:spcPct val="95000"/>
        </a:lnSpc>
        <a:spcBef>
          <a:spcPct val="0"/>
        </a:spcBef>
        <a:spcAft>
          <a:spcPct val="0"/>
        </a:spcAft>
        <a:defRPr sz="3200">
          <a:solidFill>
            <a:schemeClr val="tx2"/>
          </a:solidFill>
          <a:latin typeface="Arial" charset="0"/>
          <a:cs typeface="Arial" charset="0"/>
        </a:defRPr>
      </a:lvl2pPr>
      <a:lvl3pPr algn="l" rtl="0" eaLnBrk="1" fontAlgn="base" hangingPunct="1">
        <a:lnSpc>
          <a:spcPct val="95000"/>
        </a:lnSpc>
        <a:spcBef>
          <a:spcPct val="0"/>
        </a:spcBef>
        <a:spcAft>
          <a:spcPct val="0"/>
        </a:spcAft>
        <a:defRPr sz="3200">
          <a:solidFill>
            <a:schemeClr val="tx2"/>
          </a:solidFill>
          <a:latin typeface="Arial" charset="0"/>
          <a:cs typeface="Arial" charset="0"/>
        </a:defRPr>
      </a:lvl3pPr>
      <a:lvl4pPr algn="l" rtl="0" eaLnBrk="1" fontAlgn="base" hangingPunct="1">
        <a:lnSpc>
          <a:spcPct val="95000"/>
        </a:lnSpc>
        <a:spcBef>
          <a:spcPct val="0"/>
        </a:spcBef>
        <a:spcAft>
          <a:spcPct val="0"/>
        </a:spcAft>
        <a:defRPr sz="3200">
          <a:solidFill>
            <a:schemeClr val="tx2"/>
          </a:solidFill>
          <a:latin typeface="Arial" charset="0"/>
          <a:cs typeface="Arial" charset="0"/>
        </a:defRPr>
      </a:lvl4pPr>
      <a:lvl5pPr algn="l" rtl="0" eaLnBrk="1" fontAlgn="base" hangingPunct="1">
        <a:lnSpc>
          <a:spcPct val="95000"/>
        </a:lnSpc>
        <a:spcBef>
          <a:spcPct val="0"/>
        </a:spcBef>
        <a:spcAft>
          <a:spcPct val="0"/>
        </a:spcAft>
        <a:defRPr sz="3200">
          <a:solidFill>
            <a:schemeClr val="tx2"/>
          </a:solidFill>
          <a:latin typeface="Arial" charset="0"/>
          <a:cs typeface="Arial" charset="0"/>
        </a:defRPr>
      </a:lvl5pPr>
      <a:lvl6pPr marL="457200" algn="l" rtl="0" eaLnBrk="1" fontAlgn="base" hangingPunct="1">
        <a:lnSpc>
          <a:spcPct val="95000"/>
        </a:lnSpc>
        <a:spcBef>
          <a:spcPct val="0"/>
        </a:spcBef>
        <a:spcAft>
          <a:spcPct val="0"/>
        </a:spcAft>
        <a:defRPr sz="3200">
          <a:solidFill>
            <a:schemeClr val="tx2"/>
          </a:solidFill>
          <a:latin typeface="Arial" charset="0"/>
          <a:cs typeface="Arial" charset="0"/>
        </a:defRPr>
      </a:lvl6pPr>
      <a:lvl7pPr marL="914400" algn="l" rtl="0" eaLnBrk="1" fontAlgn="base" hangingPunct="1">
        <a:lnSpc>
          <a:spcPct val="95000"/>
        </a:lnSpc>
        <a:spcBef>
          <a:spcPct val="0"/>
        </a:spcBef>
        <a:spcAft>
          <a:spcPct val="0"/>
        </a:spcAft>
        <a:defRPr sz="3200">
          <a:solidFill>
            <a:schemeClr val="tx2"/>
          </a:solidFill>
          <a:latin typeface="Arial" charset="0"/>
          <a:cs typeface="Arial" charset="0"/>
        </a:defRPr>
      </a:lvl7pPr>
      <a:lvl8pPr marL="1371600" algn="l" rtl="0" eaLnBrk="1" fontAlgn="base" hangingPunct="1">
        <a:lnSpc>
          <a:spcPct val="95000"/>
        </a:lnSpc>
        <a:spcBef>
          <a:spcPct val="0"/>
        </a:spcBef>
        <a:spcAft>
          <a:spcPct val="0"/>
        </a:spcAft>
        <a:defRPr sz="3200">
          <a:solidFill>
            <a:schemeClr val="tx2"/>
          </a:solidFill>
          <a:latin typeface="Arial" charset="0"/>
          <a:cs typeface="Arial" charset="0"/>
        </a:defRPr>
      </a:lvl8pPr>
      <a:lvl9pPr marL="1828800" algn="l" rtl="0" eaLnBrk="1" fontAlgn="base" hangingPunct="1">
        <a:lnSpc>
          <a:spcPct val="95000"/>
        </a:lnSpc>
        <a:spcBef>
          <a:spcPct val="0"/>
        </a:spcBef>
        <a:spcAft>
          <a:spcPct val="0"/>
        </a:spcAft>
        <a:defRPr sz="3200">
          <a:solidFill>
            <a:schemeClr val="tx2"/>
          </a:solidFill>
          <a:latin typeface="Arial" charset="0"/>
          <a:cs typeface="Arial" charset="0"/>
        </a:defRPr>
      </a:lvl9pPr>
    </p:titleStyle>
    <p:bodyStyle>
      <a:lvl1pPr marL="231775" indent="-231775" algn="l" rtl="0" eaLnBrk="1" fontAlgn="base" hangingPunct="1">
        <a:spcBef>
          <a:spcPct val="35000"/>
        </a:spcBef>
        <a:spcAft>
          <a:spcPct val="0"/>
        </a:spcAft>
        <a:buClr>
          <a:srgbClr val="EE2E24"/>
        </a:buClr>
        <a:buFont typeface="Wingdings" pitchFamily="2" charset="2"/>
        <a:buChar char="§"/>
        <a:defRPr sz="2000">
          <a:solidFill>
            <a:srgbClr val="515256"/>
          </a:solidFill>
          <a:latin typeface="+mn-lt"/>
          <a:ea typeface="+mn-ea"/>
          <a:cs typeface="+mn-cs"/>
        </a:defRPr>
      </a:lvl1pPr>
      <a:lvl2pPr marL="579438" indent="-233363" algn="l" rtl="0" eaLnBrk="1" fontAlgn="base" hangingPunct="1">
        <a:spcBef>
          <a:spcPct val="35000"/>
        </a:spcBef>
        <a:spcAft>
          <a:spcPct val="0"/>
        </a:spcAft>
        <a:buClr>
          <a:srgbClr val="EE2E24"/>
        </a:buClr>
        <a:buFont typeface="Arial" charset="0"/>
        <a:buChar char="–"/>
        <a:defRPr sz="2000">
          <a:solidFill>
            <a:srgbClr val="515256"/>
          </a:solidFill>
          <a:latin typeface="+mn-lt"/>
          <a:cs typeface="+mn-cs"/>
        </a:defRPr>
      </a:lvl2pPr>
      <a:lvl3pPr marL="863600" indent="-169863" algn="l" rtl="0" eaLnBrk="1" fontAlgn="base" hangingPunct="1">
        <a:spcBef>
          <a:spcPct val="35000"/>
        </a:spcBef>
        <a:spcAft>
          <a:spcPct val="0"/>
        </a:spcAft>
        <a:buClr>
          <a:srgbClr val="EE2E24"/>
        </a:buClr>
        <a:buChar char="•"/>
        <a:defRPr sz="2000">
          <a:solidFill>
            <a:srgbClr val="515256"/>
          </a:solidFill>
          <a:latin typeface="+mn-lt"/>
          <a:cs typeface="+mn-cs"/>
        </a:defRPr>
      </a:lvl3pPr>
      <a:lvl4pPr marL="1146175" indent="-168275" algn="l" rtl="0" eaLnBrk="1" fontAlgn="base" hangingPunct="1">
        <a:spcBef>
          <a:spcPct val="35000"/>
        </a:spcBef>
        <a:spcAft>
          <a:spcPct val="0"/>
        </a:spcAft>
        <a:buChar char="–"/>
        <a:defRPr sz="2000">
          <a:solidFill>
            <a:srgbClr val="515256"/>
          </a:solidFill>
          <a:latin typeface="+mn-lt"/>
          <a:cs typeface="+mn-cs"/>
        </a:defRPr>
      </a:lvl4pPr>
      <a:lvl5pPr marL="1441450" indent="-180975" algn="l" rtl="0" eaLnBrk="1" fontAlgn="base" hangingPunct="1">
        <a:spcBef>
          <a:spcPct val="35000"/>
        </a:spcBef>
        <a:spcAft>
          <a:spcPct val="0"/>
        </a:spcAft>
        <a:buChar char="»"/>
        <a:defRPr sz="2000" i="1">
          <a:solidFill>
            <a:srgbClr val="515256"/>
          </a:solidFill>
          <a:latin typeface="+mn-lt"/>
          <a:cs typeface="+mn-cs"/>
        </a:defRPr>
      </a:lvl5pPr>
      <a:lvl6pPr marL="1898650" indent="-180975" algn="l" rtl="0" eaLnBrk="1" fontAlgn="base" hangingPunct="1">
        <a:spcBef>
          <a:spcPct val="35000"/>
        </a:spcBef>
        <a:spcAft>
          <a:spcPct val="0"/>
        </a:spcAft>
        <a:buChar char="»"/>
        <a:defRPr i="1">
          <a:solidFill>
            <a:schemeClr val="tx1"/>
          </a:solidFill>
          <a:latin typeface="+mn-lt"/>
          <a:cs typeface="+mn-cs"/>
        </a:defRPr>
      </a:lvl6pPr>
      <a:lvl7pPr marL="2355850" indent="-180975" algn="l" rtl="0" eaLnBrk="1" fontAlgn="base" hangingPunct="1">
        <a:spcBef>
          <a:spcPct val="35000"/>
        </a:spcBef>
        <a:spcAft>
          <a:spcPct val="0"/>
        </a:spcAft>
        <a:buChar char="»"/>
        <a:defRPr i="1">
          <a:solidFill>
            <a:schemeClr val="tx1"/>
          </a:solidFill>
          <a:latin typeface="+mn-lt"/>
          <a:cs typeface="+mn-cs"/>
        </a:defRPr>
      </a:lvl7pPr>
      <a:lvl8pPr marL="2813050" indent="-180975" algn="l" rtl="0" eaLnBrk="1" fontAlgn="base" hangingPunct="1">
        <a:spcBef>
          <a:spcPct val="35000"/>
        </a:spcBef>
        <a:spcAft>
          <a:spcPct val="0"/>
        </a:spcAft>
        <a:buChar char="»"/>
        <a:defRPr i="1">
          <a:solidFill>
            <a:schemeClr val="tx1"/>
          </a:solidFill>
          <a:latin typeface="+mn-lt"/>
          <a:cs typeface="+mn-cs"/>
        </a:defRPr>
      </a:lvl8pPr>
      <a:lvl9pPr marL="3270250" indent="-180975" algn="l" rtl="0" eaLnBrk="1" fontAlgn="base" hangingPunct="1">
        <a:spcBef>
          <a:spcPct val="35000"/>
        </a:spcBef>
        <a:spcAft>
          <a:spcPct val="0"/>
        </a:spcAft>
        <a:buChar char="»"/>
        <a:defRPr i="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descr="23037_CWI_PowerPoint_0.3-2.jpg"/>
          <p:cNvPicPr>
            <a:picLocks noChangeAspect="1"/>
          </p:cNvPicPr>
          <p:nvPr/>
        </p:nvPicPr>
        <p:blipFill>
          <a:blip r:embed="rId6" cstate="email"/>
          <a:stretch>
            <a:fillRect/>
          </a:stretch>
        </p:blipFill>
        <p:spPr>
          <a:xfrm>
            <a:off x="0" y="-1"/>
            <a:ext cx="9144000" cy="6858001"/>
          </a:xfrm>
          <a:prstGeom prst="rect">
            <a:avLst/>
          </a:prstGeom>
        </p:spPr>
      </p:pic>
      <p:sp>
        <p:nvSpPr>
          <p:cNvPr id="1027" name="Rectangle 3"/>
          <p:cNvSpPr>
            <a:spLocks noGrp="1" noChangeArrowheads="1"/>
          </p:cNvSpPr>
          <p:nvPr>
            <p:ph type="title"/>
          </p:nvPr>
        </p:nvSpPr>
        <p:spPr bwMode="auto">
          <a:xfrm>
            <a:off x="838200" y="457200"/>
            <a:ext cx="77724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Title of Slide</a:t>
            </a:r>
          </a:p>
        </p:txBody>
      </p:sp>
      <p:sp>
        <p:nvSpPr>
          <p:cNvPr id="1028" name="Rectangle 4"/>
          <p:cNvSpPr>
            <a:spLocks noGrp="1" noChangeArrowheads="1"/>
          </p:cNvSpPr>
          <p:nvPr>
            <p:ph type="body" idx="1"/>
          </p:nvPr>
        </p:nvSpPr>
        <p:spPr bwMode="auto">
          <a:xfrm>
            <a:off x="838200" y="1295400"/>
            <a:ext cx="7772400" cy="4267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2533" name="Rectangle 5"/>
          <p:cNvSpPr>
            <a:spLocks noGrp="1" noChangeArrowheads="1"/>
          </p:cNvSpPr>
          <p:nvPr>
            <p:ph type="dt" sz="half" idx="2"/>
          </p:nvPr>
        </p:nvSpPr>
        <p:spPr bwMode="auto">
          <a:xfrm>
            <a:off x="744538" y="6280150"/>
            <a:ext cx="1273175" cy="4762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eaLnBrk="0" hangingPunct="0">
              <a:defRPr sz="1200">
                <a:solidFill>
                  <a:srgbClr val="969696"/>
                </a:solidFill>
              </a:defRPr>
            </a:lvl1pPr>
          </a:lstStyle>
          <a:p>
            <a:pPr>
              <a:defRPr/>
            </a:pPr>
            <a:endParaRPr lang="en-US"/>
          </a:p>
        </p:txBody>
      </p:sp>
      <p:sp>
        <p:nvSpPr>
          <p:cNvPr id="22534" name="Rectangle 6"/>
          <p:cNvSpPr>
            <a:spLocks noGrp="1" noChangeArrowheads="1"/>
          </p:cNvSpPr>
          <p:nvPr>
            <p:ph type="ftr" sz="quarter" idx="3"/>
          </p:nvPr>
        </p:nvSpPr>
        <p:spPr bwMode="auto">
          <a:xfrm>
            <a:off x="2062163" y="6280150"/>
            <a:ext cx="5429250" cy="4762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ctr" eaLnBrk="0" hangingPunct="0">
              <a:defRPr sz="1200">
                <a:solidFill>
                  <a:srgbClr val="969696"/>
                </a:solidFill>
              </a:defRPr>
            </a:lvl1pPr>
          </a:lstStyle>
          <a:p>
            <a:pPr>
              <a:defRPr/>
            </a:pPr>
            <a:r>
              <a:rPr lang="en-US" smtClean="0"/>
              <a:t>Go with Natural Gas - Cummins Westport Jan 2015</a:t>
            </a:r>
            <a:endParaRPr lang="en-US"/>
          </a:p>
        </p:txBody>
      </p:sp>
      <p:sp>
        <p:nvSpPr>
          <p:cNvPr id="22535" name="Rectangle 7"/>
          <p:cNvSpPr>
            <a:spLocks noGrp="1" noChangeArrowheads="1"/>
          </p:cNvSpPr>
          <p:nvPr>
            <p:ph type="sldNum" sz="quarter" idx="4"/>
          </p:nvPr>
        </p:nvSpPr>
        <p:spPr bwMode="auto">
          <a:xfrm>
            <a:off x="8820472" y="6280150"/>
            <a:ext cx="350838" cy="4762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ctr" eaLnBrk="0" hangingPunct="0">
              <a:defRPr sz="1200">
                <a:solidFill>
                  <a:schemeClr val="bg2"/>
                </a:solidFill>
              </a:defRPr>
            </a:lvl1pPr>
          </a:lstStyle>
          <a:p>
            <a:pPr>
              <a:defRPr/>
            </a:pPr>
            <a:fld id="{C2F44778-8F7A-4013-97F3-C5874EFC72C9}" type="slidenum">
              <a:rPr lang="en-US" smtClean="0"/>
              <a:pPr>
                <a:defRPr/>
              </a:pPr>
              <a:t>‹#›</a:t>
            </a:fld>
            <a:endParaRPr lang="en-US" dirty="0"/>
          </a:p>
        </p:txBody>
      </p:sp>
      <p:sp>
        <p:nvSpPr>
          <p:cNvPr id="11" name="Rectangle 2"/>
          <p:cNvSpPr>
            <a:spLocks noChangeArrowheads="1"/>
          </p:cNvSpPr>
          <p:nvPr/>
        </p:nvSpPr>
        <p:spPr bwMode="auto">
          <a:xfrm>
            <a:off x="1" y="0"/>
            <a:ext cx="304800" cy="6858000"/>
          </a:xfrm>
          <a:prstGeom prst="rect">
            <a:avLst/>
          </a:prstGeom>
          <a:solidFill>
            <a:srgbClr val="EE2E24"/>
          </a:solidFill>
          <a:ln w="9525">
            <a:noFill/>
            <a:miter lim="800000"/>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Lst>
  <p:timing>
    <p:tnLst>
      <p:par>
        <p:cTn id="1" dur="indefinite" restart="never" nodeType="tmRoot"/>
      </p:par>
    </p:tnLst>
  </p:timing>
  <p:hf hdr="0" dt="0"/>
  <p:txStyles>
    <p:titleStyle>
      <a:lvl1pPr algn="l" rtl="0" eaLnBrk="1" fontAlgn="base" hangingPunct="1">
        <a:lnSpc>
          <a:spcPct val="95000"/>
        </a:lnSpc>
        <a:spcBef>
          <a:spcPct val="0"/>
        </a:spcBef>
        <a:spcAft>
          <a:spcPct val="0"/>
        </a:spcAft>
        <a:defRPr sz="3200">
          <a:solidFill>
            <a:schemeClr val="tx2"/>
          </a:solidFill>
          <a:latin typeface="+mj-lt"/>
          <a:ea typeface="+mj-ea"/>
          <a:cs typeface="+mj-cs"/>
        </a:defRPr>
      </a:lvl1pPr>
      <a:lvl2pPr algn="l" rtl="0" eaLnBrk="1" fontAlgn="base" hangingPunct="1">
        <a:lnSpc>
          <a:spcPct val="95000"/>
        </a:lnSpc>
        <a:spcBef>
          <a:spcPct val="0"/>
        </a:spcBef>
        <a:spcAft>
          <a:spcPct val="0"/>
        </a:spcAft>
        <a:defRPr sz="3200">
          <a:solidFill>
            <a:schemeClr val="tx2"/>
          </a:solidFill>
          <a:latin typeface="Arial" charset="0"/>
          <a:cs typeface="Arial" charset="0"/>
        </a:defRPr>
      </a:lvl2pPr>
      <a:lvl3pPr algn="l" rtl="0" eaLnBrk="1" fontAlgn="base" hangingPunct="1">
        <a:lnSpc>
          <a:spcPct val="95000"/>
        </a:lnSpc>
        <a:spcBef>
          <a:spcPct val="0"/>
        </a:spcBef>
        <a:spcAft>
          <a:spcPct val="0"/>
        </a:spcAft>
        <a:defRPr sz="3200">
          <a:solidFill>
            <a:schemeClr val="tx2"/>
          </a:solidFill>
          <a:latin typeface="Arial" charset="0"/>
          <a:cs typeface="Arial" charset="0"/>
        </a:defRPr>
      </a:lvl3pPr>
      <a:lvl4pPr algn="l" rtl="0" eaLnBrk="1" fontAlgn="base" hangingPunct="1">
        <a:lnSpc>
          <a:spcPct val="95000"/>
        </a:lnSpc>
        <a:spcBef>
          <a:spcPct val="0"/>
        </a:spcBef>
        <a:spcAft>
          <a:spcPct val="0"/>
        </a:spcAft>
        <a:defRPr sz="3200">
          <a:solidFill>
            <a:schemeClr val="tx2"/>
          </a:solidFill>
          <a:latin typeface="Arial" charset="0"/>
          <a:cs typeface="Arial" charset="0"/>
        </a:defRPr>
      </a:lvl4pPr>
      <a:lvl5pPr algn="l" rtl="0" eaLnBrk="1" fontAlgn="base" hangingPunct="1">
        <a:lnSpc>
          <a:spcPct val="95000"/>
        </a:lnSpc>
        <a:spcBef>
          <a:spcPct val="0"/>
        </a:spcBef>
        <a:spcAft>
          <a:spcPct val="0"/>
        </a:spcAft>
        <a:defRPr sz="3200">
          <a:solidFill>
            <a:schemeClr val="tx2"/>
          </a:solidFill>
          <a:latin typeface="Arial" charset="0"/>
          <a:cs typeface="Arial" charset="0"/>
        </a:defRPr>
      </a:lvl5pPr>
      <a:lvl6pPr marL="457200" algn="l" rtl="0" eaLnBrk="1" fontAlgn="base" hangingPunct="1">
        <a:lnSpc>
          <a:spcPct val="95000"/>
        </a:lnSpc>
        <a:spcBef>
          <a:spcPct val="0"/>
        </a:spcBef>
        <a:spcAft>
          <a:spcPct val="0"/>
        </a:spcAft>
        <a:defRPr sz="3200">
          <a:solidFill>
            <a:schemeClr val="tx2"/>
          </a:solidFill>
          <a:latin typeface="Arial" charset="0"/>
          <a:cs typeface="Arial" charset="0"/>
        </a:defRPr>
      </a:lvl6pPr>
      <a:lvl7pPr marL="914400" algn="l" rtl="0" eaLnBrk="1" fontAlgn="base" hangingPunct="1">
        <a:lnSpc>
          <a:spcPct val="95000"/>
        </a:lnSpc>
        <a:spcBef>
          <a:spcPct val="0"/>
        </a:spcBef>
        <a:spcAft>
          <a:spcPct val="0"/>
        </a:spcAft>
        <a:defRPr sz="3200">
          <a:solidFill>
            <a:schemeClr val="tx2"/>
          </a:solidFill>
          <a:latin typeface="Arial" charset="0"/>
          <a:cs typeface="Arial" charset="0"/>
        </a:defRPr>
      </a:lvl7pPr>
      <a:lvl8pPr marL="1371600" algn="l" rtl="0" eaLnBrk="1" fontAlgn="base" hangingPunct="1">
        <a:lnSpc>
          <a:spcPct val="95000"/>
        </a:lnSpc>
        <a:spcBef>
          <a:spcPct val="0"/>
        </a:spcBef>
        <a:spcAft>
          <a:spcPct val="0"/>
        </a:spcAft>
        <a:defRPr sz="3200">
          <a:solidFill>
            <a:schemeClr val="tx2"/>
          </a:solidFill>
          <a:latin typeface="Arial" charset="0"/>
          <a:cs typeface="Arial" charset="0"/>
        </a:defRPr>
      </a:lvl8pPr>
      <a:lvl9pPr marL="1828800" algn="l" rtl="0" eaLnBrk="1" fontAlgn="base" hangingPunct="1">
        <a:lnSpc>
          <a:spcPct val="95000"/>
        </a:lnSpc>
        <a:spcBef>
          <a:spcPct val="0"/>
        </a:spcBef>
        <a:spcAft>
          <a:spcPct val="0"/>
        </a:spcAft>
        <a:defRPr sz="3200">
          <a:solidFill>
            <a:schemeClr val="tx2"/>
          </a:solidFill>
          <a:latin typeface="Arial" charset="0"/>
          <a:cs typeface="Arial" charset="0"/>
        </a:defRPr>
      </a:lvl9pPr>
    </p:titleStyle>
    <p:bodyStyle>
      <a:lvl1pPr marL="231775" indent="-231775" algn="l" rtl="0" eaLnBrk="1" fontAlgn="base" hangingPunct="1">
        <a:spcBef>
          <a:spcPct val="35000"/>
        </a:spcBef>
        <a:spcAft>
          <a:spcPct val="0"/>
        </a:spcAft>
        <a:buClr>
          <a:srgbClr val="EE2E24"/>
        </a:buClr>
        <a:buFont typeface="Wingdings" pitchFamily="2" charset="2"/>
        <a:buChar char="§"/>
        <a:defRPr sz="2000">
          <a:solidFill>
            <a:srgbClr val="515256"/>
          </a:solidFill>
          <a:latin typeface="+mn-lt"/>
          <a:ea typeface="+mn-ea"/>
          <a:cs typeface="+mn-cs"/>
        </a:defRPr>
      </a:lvl1pPr>
      <a:lvl2pPr marL="579438" indent="-233363" algn="l" rtl="0" eaLnBrk="1" fontAlgn="base" hangingPunct="1">
        <a:spcBef>
          <a:spcPct val="35000"/>
        </a:spcBef>
        <a:spcAft>
          <a:spcPct val="0"/>
        </a:spcAft>
        <a:buClr>
          <a:srgbClr val="EE2E24"/>
        </a:buClr>
        <a:buFont typeface="Arial" charset="0"/>
        <a:buChar char="–"/>
        <a:defRPr sz="2000">
          <a:solidFill>
            <a:srgbClr val="515256"/>
          </a:solidFill>
          <a:latin typeface="+mn-lt"/>
          <a:cs typeface="+mn-cs"/>
        </a:defRPr>
      </a:lvl2pPr>
      <a:lvl3pPr marL="863600" indent="-169863" algn="l" rtl="0" eaLnBrk="1" fontAlgn="base" hangingPunct="1">
        <a:spcBef>
          <a:spcPct val="35000"/>
        </a:spcBef>
        <a:spcAft>
          <a:spcPct val="0"/>
        </a:spcAft>
        <a:buClr>
          <a:srgbClr val="EE2E24"/>
        </a:buClr>
        <a:buChar char="•"/>
        <a:defRPr sz="2000">
          <a:solidFill>
            <a:srgbClr val="515256"/>
          </a:solidFill>
          <a:latin typeface="+mn-lt"/>
          <a:cs typeface="+mn-cs"/>
        </a:defRPr>
      </a:lvl3pPr>
      <a:lvl4pPr marL="1146175" indent="-168275" algn="l" rtl="0" eaLnBrk="1" fontAlgn="base" hangingPunct="1">
        <a:spcBef>
          <a:spcPct val="35000"/>
        </a:spcBef>
        <a:spcAft>
          <a:spcPct val="0"/>
        </a:spcAft>
        <a:buChar char="–"/>
        <a:defRPr sz="2000">
          <a:solidFill>
            <a:srgbClr val="515256"/>
          </a:solidFill>
          <a:latin typeface="+mn-lt"/>
          <a:cs typeface="+mn-cs"/>
        </a:defRPr>
      </a:lvl4pPr>
      <a:lvl5pPr marL="1441450" indent="-180975" algn="l" rtl="0" eaLnBrk="1" fontAlgn="base" hangingPunct="1">
        <a:spcBef>
          <a:spcPct val="35000"/>
        </a:spcBef>
        <a:spcAft>
          <a:spcPct val="0"/>
        </a:spcAft>
        <a:buChar char="»"/>
        <a:defRPr sz="2000" i="1">
          <a:solidFill>
            <a:srgbClr val="515256"/>
          </a:solidFill>
          <a:latin typeface="+mn-lt"/>
          <a:cs typeface="+mn-cs"/>
        </a:defRPr>
      </a:lvl5pPr>
      <a:lvl6pPr marL="1898650" indent="-180975" algn="l" rtl="0" eaLnBrk="1" fontAlgn="base" hangingPunct="1">
        <a:spcBef>
          <a:spcPct val="35000"/>
        </a:spcBef>
        <a:spcAft>
          <a:spcPct val="0"/>
        </a:spcAft>
        <a:buChar char="»"/>
        <a:defRPr i="1">
          <a:solidFill>
            <a:schemeClr val="tx1"/>
          </a:solidFill>
          <a:latin typeface="+mn-lt"/>
          <a:cs typeface="+mn-cs"/>
        </a:defRPr>
      </a:lvl6pPr>
      <a:lvl7pPr marL="2355850" indent="-180975" algn="l" rtl="0" eaLnBrk="1" fontAlgn="base" hangingPunct="1">
        <a:spcBef>
          <a:spcPct val="35000"/>
        </a:spcBef>
        <a:spcAft>
          <a:spcPct val="0"/>
        </a:spcAft>
        <a:buChar char="»"/>
        <a:defRPr i="1">
          <a:solidFill>
            <a:schemeClr val="tx1"/>
          </a:solidFill>
          <a:latin typeface="+mn-lt"/>
          <a:cs typeface="+mn-cs"/>
        </a:defRPr>
      </a:lvl7pPr>
      <a:lvl8pPr marL="2813050" indent="-180975" algn="l" rtl="0" eaLnBrk="1" fontAlgn="base" hangingPunct="1">
        <a:spcBef>
          <a:spcPct val="35000"/>
        </a:spcBef>
        <a:spcAft>
          <a:spcPct val="0"/>
        </a:spcAft>
        <a:buChar char="»"/>
        <a:defRPr i="1">
          <a:solidFill>
            <a:schemeClr val="tx1"/>
          </a:solidFill>
          <a:latin typeface="+mn-lt"/>
          <a:cs typeface="+mn-cs"/>
        </a:defRPr>
      </a:lvl8pPr>
      <a:lvl9pPr marL="3270250" indent="-180975" algn="l" rtl="0" eaLnBrk="1" fontAlgn="base" hangingPunct="1">
        <a:spcBef>
          <a:spcPct val="35000"/>
        </a:spcBef>
        <a:spcAft>
          <a:spcPct val="0"/>
        </a:spcAft>
        <a:buChar char="»"/>
        <a:defRPr i="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44.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4.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5.xml"/><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44.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48.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4.xml"/><Relationship Id="rId5" Type="http://schemas.openxmlformats.org/officeDocument/2006/relationships/image" Target="../media/image44.jpeg"/><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0.xml"/><Relationship Id="rId1" Type="http://schemas.openxmlformats.org/officeDocument/2006/relationships/slideLayout" Target="../slideLayouts/slideLayout44.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notesSlide" Target="../notesSlides/notesSlide12.xml"/><Relationship Id="rId1" Type="http://schemas.openxmlformats.org/officeDocument/2006/relationships/slideLayout" Target="../slideLayouts/slideLayout53.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29.xml.rels><?xml version="1.0" encoding="UTF-8" standalone="yes"?>
<Relationships xmlns="http://schemas.openxmlformats.org/package/2006/relationships"><Relationship Id="rId3" Type="http://schemas.openxmlformats.org/officeDocument/2006/relationships/image" Target="../media/image56.jpeg"/><Relationship Id="rId7"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49.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62.jpeg"/><Relationship Id="rId7" Type="http://schemas.openxmlformats.org/officeDocument/2006/relationships/image" Target="../media/image47.jpeg"/><Relationship Id="rId2" Type="http://schemas.openxmlformats.org/officeDocument/2006/relationships/image" Target="../media/image61.jpeg"/><Relationship Id="rId1" Type="http://schemas.openxmlformats.org/officeDocument/2006/relationships/slideLayout" Target="../slideLayouts/slideLayout49.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 Id="rId9" Type="http://schemas.openxmlformats.org/officeDocument/2006/relationships/image" Target="../media/image6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4.xml"/><Relationship Id="rId1" Type="http://schemas.openxmlformats.org/officeDocument/2006/relationships/slideLayout" Target="../slideLayouts/slideLayout44.xml"/><Relationship Id="rId5" Type="http://schemas.openxmlformats.org/officeDocument/2006/relationships/image" Target="../media/image69.png"/><Relationship Id="rId4" Type="http://schemas.openxmlformats.org/officeDocument/2006/relationships/image" Target="../media/image68.jpeg"/></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5.xml"/><Relationship Id="rId1" Type="http://schemas.openxmlformats.org/officeDocument/2006/relationships/slideLayout" Target="../slideLayouts/slideLayout44.xml"/><Relationship Id="rId5" Type="http://schemas.openxmlformats.org/officeDocument/2006/relationships/image" Target="../media/image69.png"/><Relationship Id="rId4" Type="http://schemas.openxmlformats.org/officeDocument/2006/relationships/image" Target="../media/image70.jpeg"/></Relationships>
</file>

<file path=ppt/slides/_rels/slide3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6.xml"/><Relationship Id="rId1" Type="http://schemas.openxmlformats.org/officeDocument/2006/relationships/slideLayout" Target="../slideLayouts/slideLayout4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2.wmf"/><Relationship Id="rId2" Type="http://schemas.openxmlformats.org/officeDocument/2006/relationships/diagramData" Target="../diagrams/data1.xml"/><Relationship Id="rId1" Type="http://schemas.openxmlformats.org/officeDocument/2006/relationships/slideLayout" Target="../slideLayouts/slideLayout4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notesSlide" Target="../notesSlides/notesSlide2.xml"/><Relationship Id="rId7" Type="http://schemas.openxmlformats.org/officeDocument/2006/relationships/image" Target="../media/image10.png"/><Relationship Id="rId2" Type="http://schemas.openxmlformats.org/officeDocument/2006/relationships/slideLayout" Target="../slideLayouts/slideLayout45.xml"/><Relationship Id="rId1" Type="http://schemas.openxmlformats.org/officeDocument/2006/relationships/tags" Target="../tags/tag1.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4.xml"/></Relationships>
</file>

<file path=ppt/slides/_rels/slide41.xml.rels><?xml version="1.0" encoding="UTF-8" standalone="yes"?>
<Relationships xmlns="http://schemas.openxmlformats.org/package/2006/relationships"><Relationship Id="rId3" Type="http://schemas.openxmlformats.org/officeDocument/2006/relationships/hyperlink" Target="https://quickserve.cummins.com/info/qsol/products/infoandtools/virtual_college.html" TargetMode="External"/><Relationship Id="rId2" Type="http://schemas.openxmlformats.org/officeDocument/2006/relationships/notesSlide" Target="../notesSlides/notesSlide19.xml"/><Relationship Id="rId1" Type="http://schemas.openxmlformats.org/officeDocument/2006/relationships/slideLayout" Target="../slideLayouts/slideLayout44.xml"/><Relationship Id="rId5" Type="http://schemas.openxmlformats.org/officeDocument/2006/relationships/image" Target="../media/image74.png"/><Relationship Id="rId4" Type="http://schemas.openxmlformats.org/officeDocument/2006/relationships/image" Target="../media/image73.png"/></Relationships>
</file>

<file path=ppt/slides/_rels/slide4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0.xml"/><Relationship Id="rId1" Type="http://schemas.openxmlformats.org/officeDocument/2006/relationships/slideLayout" Target="../slideLayouts/slideLayout44.xml"/><Relationship Id="rId4" Type="http://schemas.openxmlformats.org/officeDocument/2006/relationships/image" Target="../media/image7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914400" y="1905000"/>
            <a:ext cx="4419600" cy="1676400"/>
          </a:xfrm>
        </p:spPr>
        <p:txBody>
          <a:bodyPr/>
          <a:lstStyle/>
          <a:p>
            <a:r>
              <a:rPr lang="en-US" dirty="0" smtClean="0"/>
              <a:t>WMABC AGM</a:t>
            </a:r>
          </a:p>
        </p:txBody>
      </p:sp>
      <p:sp>
        <p:nvSpPr>
          <p:cNvPr id="4" name="Text Placeholder 3"/>
          <p:cNvSpPr>
            <a:spLocks noGrp="1"/>
          </p:cNvSpPr>
          <p:nvPr>
            <p:ph type="body" sz="quarter" idx="11"/>
          </p:nvPr>
        </p:nvSpPr>
        <p:spPr>
          <a:xfrm>
            <a:off x="914400" y="3962400"/>
            <a:ext cx="4419600" cy="914400"/>
          </a:xfrm>
        </p:spPr>
        <p:txBody>
          <a:bodyPr/>
          <a:lstStyle/>
          <a:p>
            <a:r>
              <a:rPr lang="en-US" dirty="0" smtClean="0"/>
              <a:t>Charlie Ker</a:t>
            </a:r>
          </a:p>
          <a:p>
            <a:r>
              <a:rPr lang="en-US" dirty="0" smtClean="0"/>
              <a:t>Cummins Westport </a:t>
            </a:r>
          </a:p>
          <a:p>
            <a:endParaRPr lang="en-US" dirty="0" smtClean="0"/>
          </a:p>
          <a:p>
            <a:r>
              <a:rPr lang="en-US" dirty="0" smtClean="0"/>
              <a:t>January 2015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838200" y="533400"/>
            <a:ext cx="7772400" cy="381000"/>
          </a:xfrm>
        </p:spPr>
        <p:txBody>
          <a:bodyPr/>
          <a:lstStyle/>
          <a:p>
            <a:r>
              <a:rPr lang="en-US" sz="3200" dirty="0" smtClean="0"/>
              <a:t>Reduced Noise</a:t>
            </a:r>
          </a:p>
        </p:txBody>
      </p:sp>
      <p:grpSp>
        <p:nvGrpSpPr>
          <p:cNvPr id="2" name="Group 11"/>
          <p:cNvGrpSpPr/>
          <p:nvPr/>
        </p:nvGrpSpPr>
        <p:grpSpPr>
          <a:xfrm>
            <a:off x="3239582" y="1906960"/>
            <a:ext cx="5828218" cy="3960440"/>
            <a:chOff x="3239582" y="1524000"/>
            <a:chExt cx="5828218" cy="3960440"/>
          </a:xfrm>
        </p:grpSpPr>
        <p:pic>
          <p:nvPicPr>
            <p:cNvPr id="11" name="Picture 10" descr="ISL G Noise data.jpg"/>
            <p:cNvPicPr>
              <a:picLocks noChangeAspect="1"/>
            </p:cNvPicPr>
            <p:nvPr/>
          </p:nvPicPr>
          <p:blipFill>
            <a:blip r:embed="rId3" cstate="email"/>
            <a:stretch>
              <a:fillRect/>
            </a:stretch>
          </p:blipFill>
          <p:spPr>
            <a:xfrm>
              <a:off x="3239582" y="1524000"/>
              <a:ext cx="5828218" cy="39604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1508" name="Text Box 4"/>
            <p:cNvSpPr txBox="1">
              <a:spLocks noChangeArrowheads="1"/>
            </p:cNvSpPr>
            <p:nvPr/>
          </p:nvSpPr>
          <p:spPr bwMode="auto">
            <a:xfrm>
              <a:off x="5105400" y="2133600"/>
              <a:ext cx="1544637" cy="558800"/>
            </a:xfrm>
            <a:prstGeom prst="rect">
              <a:avLst/>
            </a:prstGeom>
            <a:noFill/>
            <a:ln w="9525" algn="ctr">
              <a:solidFill>
                <a:schemeClr val="tx1"/>
              </a:solidFill>
              <a:prstDash val="dash"/>
              <a:miter lim="800000"/>
              <a:headEnd/>
              <a:tailEnd/>
            </a:ln>
          </p:spPr>
          <p:txBody>
            <a:bodyPr>
              <a:spAutoFit/>
            </a:bodyPr>
            <a:lstStyle/>
            <a:p>
              <a:pPr algn="ctr">
                <a:spcBef>
                  <a:spcPct val="50000"/>
                </a:spcBef>
              </a:pPr>
              <a:r>
                <a:rPr lang="en-US" sz="1000" b="1" dirty="0"/>
                <a:t>ISL G is 5.5 decibels quieter at peak torque and load</a:t>
              </a:r>
            </a:p>
          </p:txBody>
        </p:sp>
        <p:sp>
          <p:nvSpPr>
            <p:cNvPr id="21509" name="Text Box 5"/>
            <p:cNvSpPr txBox="1">
              <a:spLocks noChangeArrowheads="1"/>
            </p:cNvSpPr>
            <p:nvPr/>
          </p:nvSpPr>
          <p:spPr bwMode="auto">
            <a:xfrm>
              <a:off x="7696200" y="3048000"/>
              <a:ext cx="1244600" cy="558800"/>
            </a:xfrm>
            <a:prstGeom prst="rect">
              <a:avLst/>
            </a:prstGeom>
            <a:noFill/>
            <a:ln w="9525" algn="ctr">
              <a:solidFill>
                <a:schemeClr val="tx1"/>
              </a:solidFill>
              <a:prstDash val="dash"/>
              <a:miter lim="800000"/>
              <a:headEnd/>
              <a:tailEnd/>
            </a:ln>
          </p:spPr>
          <p:txBody>
            <a:bodyPr>
              <a:spAutoFit/>
            </a:bodyPr>
            <a:lstStyle/>
            <a:p>
              <a:pPr algn="ctr">
                <a:spcBef>
                  <a:spcPct val="50000"/>
                </a:spcBef>
              </a:pPr>
              <a:r>
                <a:rPr lang="en-US" sz="1000" b="1" dirty="0"/>
                <a:t>ISL G is 9.9 decibels quieter at Idle/no load</a:t>
              </a:r>
            </a:p>
          </p:txBody>
        </p:sp>
      </p:grpSp>
      <p:sp>
        <p:nvSpPr>
          <p:cNvPr id="21510" name="Text Box 6"/>
          <p:cNvSpPr txBox="1">
            <a:spLocks noChangeArrowheads="1"/>
          </p:cNvSpPr>
          <p:nvPr/>
        </p:nvSpPr>
        <p:spPr bwMode="auto">
          <a:xfrm>
            <a:off x="685800" y="1676400"/>
            <a:ext cx="2514600" cy="2031325"/>
          </a:xfrm>
          <a:prstGeom prst="rect">
            <a:avLst/>
          </a:prstGeom>
          <a:noFill/>
          <a:ln w="9525">
            <a:noFill/>
            <a:miter lim="800000"/>
            <a:headEnd/>
            <a:tailEnd/>
          </a:ln>
        </p:spPr>
        <p:txBody>
          <a:bodyPr>
            <a:spAutoFit/>
          </a:bodyPr>
          <a:lstStyle/>
          <a:p>
            <a:pPr algn="ctr">
              <a:spcBef>
                <a:spcPct val="50000"/>
              </a:spcBef>
            </a:pPr>
            <a:r>
              <a:rPr lang="en-CA" sz="1400" b="1" i="1" dirty="0" smtClean="0">
                <a:solidFill>
                  <a:schemeClr val="tx1">
                    <a:lumMod val="75000"/>
                    <a:lumOff val="25000"/>
                  </a:schemeClr>
                </a:solidFill>
              </a:rPr>
              <a:t>Spark ignition provides quiet operation</a:t>
            </a:r>
          </a:p>
          <a:p>
            <a:pPr algn="ctr">
              <a:spcBef>
                <a:spcPct val="50000"/>
              </a:spcBef>
            </a:pPr>
            <a:r>
              <a:rPr lang="en-CA" sz="1400" b="1" i="1" dirty="0" smtClean="0">
                <a:solidFill>
                  <a:schemeClr val="tx1">
                    <a:lumMod val="75000"/>
                    <a:lumOff val="25000"/>
                  </a:schemeClr>
                </a:solidFill>
              </a:rPr>
              <a:t>Communities </a:t>
            </a:r>
            <a:r>
              <a:rPr lang="en-CA" sz="1400" b="1" i="1" dirty="0">
                <a:solidFill>
                  <a:schemeClr val="tx1">
                    <a:lumMod val="75000"/>
                    <a:lumOff val="25000"/>
                  </a:schemeClr>
                </a:solidFill>
              </a:rPr>
              <a:t>notice the natural gas noise advantage.</a:t>
            </a:r>
          </a:p>
          <a:p>
            <a:pPr algn="ctr">
              <a:spcBef>
                <a:spcPct val="50000"/>
              </a:spcBef>
            </a:pPr>
            <a:r>
              <a:rPr lang="en-CA" sz="1400" b="1" i="1" dirty="0">
                <a:solidFill>
                  <a:schemeClr val="accent1"/>
                </a:solidFill>
              </a:rPr>
              <a:t>ONE </a:t>
            </a:r>
            <a:r>
              <a:rPr lang="en-CA" sz="1400" b="1" i="1" dirty="0">
                <a:solidFill>
                  <a:schemeClr val="tx1">
                    <a:lumMod val="75000"/>
                    <a:lumOff val="25000"/>
                  </a:schemeClr>
                </a:solidFill>
              </a:rPr>
              <a:t>Diesel engine idling is louder than </a:t>
            </a:r>
            <a:r>
              <a:rPr lang="en-CA" sz="1400" b="1" i="1" dirty="0">
                <a:solidFill>
                  <a:schemeClr val="accent1"/>
                </a:solidFill>
              </a:rPr>
              <a:t>TEN </a:t>
            </a:r>
            <a:r>
              <a:rPr lang="en-CA" sz="1400" b="1" i="1" dirty="0">
                <a:solidFill>
                  <a:schemeClr val="tx1">
                    <a:lumMod val="75000"/>
                    <a:lumOff val="25000"/>
                  </a:schemeClr>
                </a:solidFill>
              </a:rPr>
              <a:t>natural gas engines idling together</a:t>
            </a:r>
            <a:endParaRPr lang="en-US" sz="1400" b="1" i="1" dirty="0">
              <a:solidFill>
                <a:schemeClr val="tx1">
                  <a:lumMod val="75000"/>
                  <a:lumOff val="25000"/>
                </a:schemeClr>
              </a:solidFill>
            </a:endParaRPr>
          </a:p>
        </p:txBody>
      </p:sp>
      <p:pic>
        <p:nvPicPr>
          <p:cNvPr id="8" name="Picture 7" descr="Cascadia 2012.jpg"/>
          <p:cNvPicPr>
            <a:picLocks noChangeAspect="1"/>
          </p:cNvPicPr>
          <p:nvPr/>
        </p:nvPicPr>
        <p:blipFill>
          <a:blip r:embed="rId4" cstate="email"/>
          <a:srcRect/>
          <a:stretch>
            <a:fillRect/>
          </a:stretch>
        </p:blipFill>
        <p:spPr>
          <a:xfrm>
            <a:off x="533401" y="4180114"/>
            <a:ext cx="2667000" cy="1687286"/>
          </a:xfrm>
          <a:prstGeom prst="rect">
            <a:avLst/>
          </a:prstGeom>
          <a:ln>
            <a:noFill/>
          </a:ln>
          <a:effectLst>
            <a:outerShdw blurRad="190500" algn="tl" rotWithShape="0">
              <a:srgbClr val="000000">
                <a:alpha val="70000"/>
              </a:srgbClr>
            </a:outerShdw>
          </a:effectLst>
        </p:spPr>
      </p:pic>
      <p:sp>
        <p:nvSpPr>
          <p:cNvPr id="9" name="TextBox 8"/>
          <p:cNvSpPr txBox="1"/>
          <p:nvPr/>
        </p:nvSpPr>
        <p:spPr>
          <a:xfrm>
            <a:off x="990600" y="5664497"/>
            <a:ext cx="1867819" cy="605294"/>
          </a:xfrm>
          <a:prstGeom prst="rect">
            <a:avLst/>
          </a:prstGeom>
          <a:noFill/>
        </p:spPr>
        <p:txBody>
          <a:bodyPr wrap="none" rtlCol="0">
            <a:spAutoFit/>
          </a:bodyPr>
          <a:lstStyle/>
          <a:p>
            <a:pPr>
              <a:lnSpc>
                <a:spcPts val="4000"/>
              </a:lnSpc>
            </a:pPr>
            <a:r>
              <a:rPr lang="en-US" sz="1050" b="1" dirty="0" smtClean="0">
                <a:solidFill>
                  <a:schemeClr val="tx1">
                    <a:lumMod val="75000"/>
                    <a:lumOff val="25000"/>
                  </a:schemeClr>
                </a:solidFill>
              </a:rPr>
              <a:t>*  ISX12 G Noise Data TBA</a:t>
            </a:r>
          </a:p>
        </p:txBody>
      </p:sp>
      <p:sp>
        <p:nvSpPr>
          <p:cNvPr id="10" name="TextBox 9"/>
          <p:cNvSpPr txBox="1"/>
          <p:nvPr/>
        </p:nvSpPr>
        <p:spPr>
          <a:xfrm>
            <a:off x="6629308" y="1510327"/>
            <a:ext cx="304892" cy="547073"/>
          </a:xfrm>
          <a:prstGeom prst="rect">
            <a:avLst/>
          </a:prstGeom>
          <a:noFill/>
        </p:spPr>
        <p:txBody>
          <a:bodyPr wrap="none" rtlCol="0">
            <a:spAutoFit/>
          </a:bodyPr>
          <a:lstStyle/>
          <a:p>
            <a:pPr>
              <a:lnSpc>
                <a:spcPts val="4000"/>
              </a:lnSpc>
            </a:pPr>
            <a:r>
              <a:rPr lang="en-US" dirty="0" smtClean="0">
                <a:solidFill>
                  <a:schemeClr val="tx1">
                    <a:lumMod val="75000"/>
                    <a:lumOff val="25000"/>
                  </a:schemeClr>
                </a:solidFill>
              </a:rPr>
              <a:t>*</a:t>
            </a:r>
          </a:p>
        </p:txBody>
      </p:sp>
      <p:sp>
        <p:nvSpPr>
          <p:cNvPr id="12" name="Slide Number Placeholder 11"/>
          <p:cNvSpPr>
            <a:spLocks noGrp="1"/>
          </p:cNvSpPr>
          <p:nvPr>
            <p:ph type="sldNum" sz="quarter" idx="12"/>
          </p:nvPr>
        </p:nvSpPr>
        <p:spPr/>
        <p:txBody>
          <a:bodyPr/>
          <a:lstStyle/>
          <a:p>
            <a:pPr>
              <a:defRPr/>
            </a:pPr>
            <a:fld id="{7AE1F532-CE46-4796-AB01-3003C411CACB}" type="slidenum">
              <a:rPr lang="en-US" smtClean="0"/>
              <a:pPr>
                <a:defRPr/>
              </a:pPr>
              <a:t>10</a:t>
            </a:fld>
            <a:endParaRPr lang="en-US"/>
          </a:p>
        </p:txBody>
      </p:sp>
      <p:sp>
        <p:nvSpPr>
          <p:cNvPr id="13" name="Footer Placeholder 12"/>
          <p:cNvSpPr>
            <a:spLocks noGrp="1"/>
          </p:cNvSpPr>
          <p:nvPr>
            <p:ph type="ftr" sz="quarter" idx="11"/>
          </p:nvPr>
        </p:nvSpPr>
        <p:spPr/>
        <p:txBody>
          <a:bodyPr/>
          <a:lstStyle/>
          <a:p>
            <a:pPr>
              <a:defRPr/>
            </a:pPr>
            <a:r>
              <a:rPr lang="en-US" smtClean="0"/>
              <a:t>Go with Natural Gas - Cummins Westport Jan 2015</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Cold Weather Operation </a:t>
            </a:r>
            <a:endParaRPr lang="en-US" dirty="0"/>
          </a:p>
        </p:txBody>
      </p:sp>
      <p:sp>
        <p:nvSpPr>
          <p:cNvPr id="3" name="Content Placeholder 2"/>
          <p:cNvSpPr>
            <a:spLocks noGrp="1"/>
          </p:cNvSpPr>
          <p:nvPr>
            <p:ph idx="1"/>
          </p:nvPr>
        </p:nvSpPr>
        <p:spPr/>
        <p:txBody>
          <a:bodyPr/>
          <a:lstStyle/>
          <a:p>
            <a:r>
              <a:rPr lang="en-US" dirty="0" smtClean="0"/>
              <a:t>Guidelines are published in ISL G/ISX12 G CM2180 owners manual and operation and maintenance manuals</a:t>
            </a:r>
          </a:p>
          <a:p>
            <a:r>
              <a:rPr lang="en-US" dirty="0" smtClean="0"/>
              <a:t>Refer to Customer Service Bulletin 4332709 – Operation of Natural Gas Engines in Cold Climates.</a:t>
            </a:r>
          </a:p>
          <a:p>
            <a:r>
              <a:rPr lang="en-US" dirty="0" smtClean="0"/>
              <a:t>AEB 174.04 Provides further guidelines for Cold Weather Engine operation for All Automotive and Industrial Engines.</a:t>
            </a:r>
          </a:p>
          <a:p>
            <a:r>
              <a:rPr lang="en-US" dirty="0" smtClean="0"/>
              <a:t>Cummins Technical Service Bulletin TSB140013</a:t>
            </a:r>
          </a:p>
          <a:p>
            <a:pPr lvl="1"/>
            <a:r>
              <a:rPr lang="en-US" sz="1600" dirty="0" smtClean="0"/>
              <a:t>ISL G and ISX12 G: Fault Codes While Operating in Temperatures Below Freezing 0°C [32°F]</a:t>
            </a:r>
            <a:endParaRPr lang="en-US" sz="1600" dirty="0" smtClean="0">
              <a:solidFill>
                <a:srgbClr val="0070C0"/>
              </a:solidFill>
            </a:endParaRPr>
          </a:p>
        </p:txBody>
      </p:sp>
      <p:sp>
        <p:nvSpPr>
          <p:cNvPr id="4" name="Slide Number Placeholder 3"/>
          <p:cNvSpPr>
            <a:spLocks noGrp="1"/>
          </p:cNvSpPr>
          <p:nvPr>
            <p:ph type="sldNum" sz="quarter" idx="12"/>
          </p:nvPr>
        </p:nvSpPr>
        <p:spPr/>
        <p:txBody>
          <a:bodyPr/>
          <a:lstStyle/>
          <a:p>
            <a:pPr>
              <a:defRPr/>
            </a:pPr>
            <a:fld id="{7AE1F532-CE46-4796-AB01-3003C411CACB}" type="slidenum">
              <a:rPr lang="en-US" smtClean="0"/>
              <a:pPr>
                <a:defRPr/>
              </a:pPr>
              <a:t>11</a:t>
            </a:fld>
            <a:endParaRPr lang="en-US"/>
          </a:p>
        </p:txBody>
      </p:sp>
      <p:sp>
        <p:nvSpPr>
          <p:cNvPr id="5" name="Footer Placeholder 4"/>
          <p:cNvSpPr>
            <a:spLocks noGrp="1"/>
          </p:cNvSpPr>
          <p:nvPr>
            <p:ph type="ftr" sz="quarter" idx="11"/>
          </p:nvPr>
        </p:nvSpPr>
        <p:spPr/>
        <p:txBody>
          <a:bodyPr/>
          <a:lstStyle/>
          <a:p>
            <a:pPr>
              <a:defRPr/>
            </a:pPr>
            <a:r>
              <a:rPr lang="en-US" smtClean="0"/>
              <a:t>Go with Natural Gas - Cummins Westport Jan 2015</a:t>
            </a:r>
            <a:endParaRPr lang="en-US" dirty="0"/>
          </a:p>
        </p:txBody>
      </p:sp>
      <p:grpSp>
        <p:nvGrpSpPr>
          <p:cNvPr id="6" name="Group 24"/>
          <p:cNvGrpSpPr/>
          <p:nvPr/>
        </p:nvGrpSpPr>
        <p:grpSpPr>
          <a:xfrm>
            <a:off x="888352" y="4419600"/>
            <a:ext cx="7188848" cy="1737099"/>
            <a:chOff x="434052" y="2820245"/>
            <a:chExt cx="8408048" cy="2550922"/>
          </a:xfrm>
        </p:grpSpPr>
        <p:grpSp>
          <p:nvGrpSpPr>
            <p:cNvPr id="7" name="Group 12"/>
            <p:cNvGrpSpPr/>
            <p:nvPr/>
          </p:nvGrpSpPr>
          <p:grpSpPr>
            <a:xfrm>
              <a:off x="434052" y="2820245"/>
              <a:ext cx="2050650" cy="2550922"/>
              <a:chOff x="6817193" y="3415371"/>
              <a:chExt cx="1567503" cy="2204756"/>
            </a:xfrm>
          </p:grpSpPr>
          <p:pic>
            <p:nvPicPr>
              <p:cNvPr id="14" name="Picture 3"/>
              <p:cNvPicPr>
                <a:picLocks noChangeAspect="1" noChangeArrowheads="1"/>
              </p:cNvPicPr>
              <p:nvPr/>
            </p:nvPicPr>
            <p:blipFill>
              <a:blip r:embed="rId2" cstate="email"/>
              <a:srcRect/>
              <a:stretch>
                <a:fillRect/>
              </a:stretch>
            </p:blipFill>
            <p:spPr bwMode="auto">
              <a:xfrm>
                <a:off x="6817193" y="3936082"/>
                <a:ext cx="1567503" cy="1684045"/>
              </a:xfrm>
              <a:prstGeom prst="rect">
                <a:avLst/>
              </a:prstGeom>
              <a:noFill/>
              <a:ln w="9525">
                <a:noFill/>
                <a:miter lim="800000"/>
                <a:headEnd/>
                <a:tailEnd/>
              </a:ln>
            </p:spPr>
          </p:pic>
          <p:sp>
            <p:nvSpPr>
              <p:cNvPr id="15" name="TextBox 14"/>
              <p:cNvSpPr txBox="1"/>
              <p:nvPr/>
            </p:nvSpPr>
            <p:spPr>
              <a:xfrm>
                <a:off x="6976416" y="3415371"/>
                <a:ext cx="1314641" cy="657326"/>
              </a:xfrm>
              <a:prstGeom prst="rect">
                <a:avLst/>
              </a:prstGeom>
              <a:noFill/>
            </p:spPr>
            <p:txBody>
              <a:bodyPr wrap="square" rtlCol="0">
                <a:spAutoFit/>
              </a:bodyPr>
              <a:lstStyle/>
              <a:p>
                <a:pPr>
                  <a:lnSpc>
                    <a:spcPts val="4000"/>
                  </a:lnSpc>
                </a:pPr>
                <a:r>
                  <a:rPr lang="en-US" sz="1400" b="1" dirty="0" smtClean="0">
                    <a:solidFill>
                      <a:schemeClr val="tx1">
                        <a:lumMod val="75000"/>
                        <a:lumOff val="25000"/>
                      </a:schemeClr>
                    </a:solidFill>
                  </a:rPr>
                  <a:t>Winter Fronts</a:t>
                </a:r>
              </a:p>
            </p:txBody>
          </p:sp>
        </p:grpSp>
        <p:grpSp>
          <p:nvGrpSpPr>
            <p:cNvPr id="8" name="Group 14"/>
            <p:cNvGrpSpPr/>
            <p:nvPr/>
          </p:nvGrpSpPr>
          <p:grpSpPr>
            <a:xfrm>
              <a:off x="2770113" y="3101310"/>
              <a:ext cx="3201462" cy="2269857"/>
              <a:chOff x="667131" y="3165746"/>
              <a:chExt cx="3582369" cy="2503219"/>
            </a:xfrm>
          </p:grpSpPr>
          <p:pic>
            <p:nvPicPr>
              <p:cNvPr id="12" name="Picture 6"/>
              <p:cNvPicPr>
                <a:picLocks noChangeAspect="1" noChangeArrowheads="1"/>
              </p:cNvPicPr>
              <p:nvPr/>
            </p:nvPicPr>
            <p:blipFill>
              <a:blip r:embed="rId3" cstate="email"/>
              <a:srcRect/>
              <a:stretch>
                <a:fillRect/>
              </a:stretch>
            </p:blipFill>
            <p:spPr bwMode="auto">
              <a:xfrm>
                <a:off x="727681" y="3479191"/>
                <a:ext cx="3258467" cy="2189774"/>
              </a:xfrm>
              <a:prstGeom prst="rect">
                <a:avLst/>
              </a:prstGeom>
              <a:noFill/>
              <a:ln w="9525">
                <a:noFill/>
                <a:miter lim="800000"/>
                <a:headEnd/>
                <a:tailEnd/>
              </a:ln>
            </p:spPr>
          </p:pic>
          <p:sp>
            <p:nvSpPr>
              <p:cNvPr id="13" name="TextBox 12"/>
              <p:cNvSpPr txBox="1"/>
              <p:nvPr/>
            </p:nvSpPr>
            <p:spPr>
              <a:xfrm>
                <a:off x="667131" y="3165746"/>
                <a:ext cx="3582369" cy="498435"/>
              </a:xfrm>
              <a:prstGeom prst="rect">
                <a:avLst/>
              </a:prstGeom>
              <a:noFill/>
            </p:spPr>
            <p:txBody>
              <a:bodyPr wrap="square" rtlCol="0">
                <a:spAutoFit/>
              </a:bodyPr>
              <a:lstStyle/>
              <a:p>
                <a:pPr algn="ctr"/>
                <a:r>
                  <a:rPr lang="en-US" sz="1400" b="1" dirty="0" smtClean="0">
                    <a:solidFill>
                      <a:schemeClr val="tx1">
                        <a:lumMod val="75000"/>
                        <a:lumOff val="25000"/>
                      </a:schemeClr>
                    </a:solidFill>
                  </a:rPr>
                  <a:t>Warm Underhood Intake Air</a:t>
                </a:r>
              </a:p>
            </p:txBody>
          </p:sp>
        </p:grpSp>
        <p:grpSp>
          <p:nvGrpSpPr>
            <p:cNvPr id="9" name="Group 23"/>
            <p:cNvGrpSpPr/>
            <p:nvPr/>
          </p:nvGrpSpPr>
          <p:grpSpPr>
            <a:xfrm>
              <a:off x="6022700" y="3057457"/>
              <a:ext cx="2819400" cy="2128068"/>
              <a:chOff x="6022700" y="3057457"/>
              <a:chExt cx="2819400" cy="2128068"/>
            </a:xfrm>
          </p:grpSpPr>
          <p:pic>
            <p:nvPicPr>
              <p:cNvPr id="10" name="Picture 8"/>
              <p:cNvPicPr>
                <a:picLocks noChangeAspect="1" noChangeArrowheads="1"/>
              </p:cNvPicPr>
              <p:nvPr/>
            </p:nvPicPr>
            <p:blipFill>
              <a:blip r:embed="rId4" cstate="email"/>
              <a:srcRect l="-813"/>
              <a:stretch>
                <a:fillRect/>
              </a:stretch>
            </p:blipFill>
            <p:spPr bwMode="auto">
              <a:xfrm>
                <a:off x="6022700" y="3493885"/>
                <a:ext cx="2819400" cy="1691640"/>
              </a:xfrm>
              <a:prstGeom prst="rect">
                <a:avLst/>
              </a:prstGeom>
              <a:noFill/>
              <a:ln w="9525">
                <a:noFill/>
                <a:miter lim="800000"/>
                <a:headEnd/>
                <a:tailEnd/>
              </a:ln>
            </p:spPr>
          </p:pic>
          <p:sp>
            <p:nvSpPr>
              <p:cNvPr id="11" name="TextBox 10"/>
              <p:cNvSpPr txBox="1"/>
              <p:nvPr/>
            </p:nvSpPr>
            <p:spPr>
              <a:xfrm>
                <a:off x="6029451" y="3057457"/>
                <a:ext cx="2809750" cy="451969"/>
              </a:xfrm>
              <a:prstGeom prst="rect">
                <a:avLst/>
              </a:prstGeom>
              <a:noFill/>
            </p:spPr>
            <p:txBody>
              <a:bodyPr wrap="square" rtlCol="0">
                <a:spAutoFit/>
              </a:bodyPr>
              <a:lstStyle/>
              <a:p>
                <a:pPr algn="ctr"/>
                <a:r>
                  <a:rPr lang="en-US" sz="1400" b="1" dirty="0" smtClean="0">
                    <a:solidFill>
                      <a:schemeClr val="tx1">
                        <a:lumMod val="75000"/>
                        <a:lumOff val="25000"/>
                      </a:schemeClr>
                    </a:solidFill>
                  </a:rPr>
                  <a:t>Oil &amp; Coolant Heaters </a:t>
                </a:r>
              </a:p>
            </p:txBody>
          </p:sp>
        </p:gr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L G Fuel 3qtr High.jpg"/>
          <p:cNvPicPr>
            <a:picLocks noChangeAspect="1"/>
          </p:cNvPicPr>
          <p:nvPr/>
        </p:nvPicPr>
        <p:blipFill>
          <a:blip r:embed="rId2" cstate="email">
            <a:clrChange>
              <a:clrFrom>
                <a:srgbClr val="FFFFFF"/>
              </a:clrFrom>
              <a:clrTo>
                <a:srgbClr val="FFFFFF">
                  <a:alpha val="0"/>
                </a:srgbClr>
              </a:clrTo>
            </a:clrChange>
          </a:blip>
          <a:stretch>
            <a:fillRect/>
          </a:stretch>
        </p:blipFill>
        <p:spPr>
          <a:xfrm>
            <a:off x="3124200" y="2057400"/>
            <a:ext cx="3505200" cy="3983529"/>
          </a:xfrm>
          <a:prstGeom prst="rect">
            <a:avLst/>
          </a:prstGeom>
        </p:spPr>
      </p:pic>
      <p:pic>
        <p:nvPicPr>
          <p:cNvPr id="6" name="Picture 5" descr="ISLG_Type_Black"/>
          <p:cNvPicPr>
            <a:picLocks noChangeAspect="1" noChangeArrowheads="1"/>
          </p:cNvPicPr>
          <p:nvPr/>
        </p:nvPicPr>
        <p:blipFill>
          <a:blip r:embed="rId3" cstate="email"/>
          <a:srcRect/>
          <a:stretch>
            <a:fillRect/>
          </a:stretch>
        </p:blipFill>
        <p:spPr bwMode="auto">
          <a:xfrm>
            <a:off x="3124200" y="673124"/>
            <a:ext cx="3401739" cy="533209"/>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 name="Slide Number Placeholder 4"/>
          <p:cNvSpPr>
            <a:spLocks noGrp="1"/>
          </p:cNvSpPr>
          <p:nvPr>
            <p:ph type="sldNum" sz="quarter" idx="12"/>
          </p:nvPr>
        </p:nvSpPr>
        <p:spPr/>
        <p:txBody>
          <a:bodyPr/>
          <a:lstStyle/>
          <a:p>
            <a:pPr>
              <a:defRPr/>
            </a:pPr>
            <a:fld id="{7AE1F532-CE46-4796-AB01-3003C411CACB}" type="slidenum">
              <a:rPr lang="en-US" smtClean="0"/>
              <a:pPr>
                <a:defRPr/>
              </a:pPr>
              <a:t>12</a:t>
            </a:fld>
            <a:endParaRPr lang="en-US"/>
          </a:p>
        </p:txBody>
      </p:sp>
      <p:sp>
        <p:nvSpPr>
          <p:cNvPr id="7" name="Footer Placeholder 6"/>
          <p:cNvSpPr>
            <a:spLocks noGrp="1"/>
          </p:cNvSpPr>
          <p:nvPr>
            <p:ph type="ftr" sz="quarter" idx="11"/>
          </p:nvPr>
        </p:nvSpPr>
        <p:spPr/>
        <p:txBody>
          <a:bodyPr/>
          <a:lstStyle/>
          <a:p>
            <a:pPr>
              <a:defRPr/>
            </a:pPr>
            <a:r>
              <a:rPr lang="en-US" smtClean="0"/>
              <a:t>Go with Natural Gas - Cummins Westport Jan 2015</a:t>
            </a:r>
            <a:endParaRPr lang="en-US" dirty="0"/>
          </a:p>
        </p:txBody>
      </p:sp>
    </p:spTree>
    <p:extLst>
      <p:ext uri="{BB962C8B-B14F-4D97-AF65-F5344CB8AC3E}">
        <p14:creationId xmlns:p14="http://schemas.microsoft.com/office/powerpoint/2010/main" val="14314661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362638" y="1531814"/>
            <a:ext cx="4656667" cy="2048866"/>
          </a:xfrm>
          <a:prstGeom prst="rect">
            <a:avLst/>
          </a:prstGeom>
        </p:spPr>
      </p:pic>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9952" y="1538004"/>
            <a:ext cx="3600000" cy="2048867"/>
          </a:xfrm>
          <a:prstGeom prst="rect">
            <a:avLst/>
          </a:prstGeom>
        </p:spPr>
      </p:pic>
      <p:sp>
        <p:nvSpPr>
          <p:cNvPr id="76803" name="Rectangle 12"/>
          <p:cNvSpPr>
            <a:spLocks noGrp="1" noChangeArrowheads="1"/>
          </p:cNvSpPr>
          <p:nvPr>
            <p:ph type="title"/>
          </p:nvPr>
        </p:nvSpPr>
        <p:spPr>
          <a:xfrm>
            <a:off x="872072" y="439124"/>
            <a:ext cx="7772400" cy="381000"/>
          </a:xfrm>
        </p:spPr>
        <p:txBody>
          <a:bodyPr>
            <a:normAutofit fontScale="90000"/>
          </a:bodyPr>
          <a:lstStyle/>
          <a:p>
            <a:r>
              <a:rPr lang="en-US" sz="2400" dirty="0" smtClean="0"/>
              <a:t>Cummins Westport Historical Success:</a:t>
            </a:r>
            <a:br>
              <a:rPr lang="en-US" sz="2400" dirty="0" smtClean="0"/>
            </a:br>
            <a:r>
              <a:rPr lang="en-US" dirty="0" smtClean="0"/>
              <a:t>Urban Return-to-Base Fleets </a:t>
            </a:r>
            <a:endParaRPr lang="en-CA" dirty="0" smtClean="0"/>
          </a:p>
        </p:txBody>
      </p:sp>
      <p:sp>
        <p:nvSpPr>
          <p:cNvPr id="6" name="Slide Number Placeholder 5"/>
          <p:cNvSpPr>
            <a:spLocks noGrp="1"/>
          </p:cNvSpPr>
          <p:nvPr>
            <p:ph type="sldNum" sz="quarter" idx="4294967295"/>
          </p:nvPr>
        </p:nvSpPr>
        <p:spPr>
          <a:xfrm>
            <a:off x="2062163" y="6280150"/>
            <a:ext cx="5429250" cy="476250"/>
          </a:xfrm>
          <a:prstGeom prst="rect">
            <a:avLst/>
          </a:prstGeom>
        </p:spPr>
        <p:txBody>
          <a:bodyPr/>
          <a:lstStyle/>
          <a:p>
            <a:pPr>
              <a:defRPr/>
            </a:pPr>
            <a:fld id="{1D3710D8-8238-4161-B713-67DAF673B9E7}" type="slidenum">
              <a:rPr lang="en-CA" smtClean="0">
                <a:solidFill>
                  <a:srgbClr val="FFFFFF"/>
                </a:solidFill>
                <a:latin typeface="Calibri"/>
              </a:rPr>
              <a:pPr>
                <a:defRPr/>
              </a:pPr>
              <a:t>13</a:t>
            </a:fld>
            <a:endParaRPr lang="en-CA" dirty="0">
              <a:solidFill>
                <a:srgbClr val="FFFFFF"/>
              </a:solidFill>
              <a:latin typeface="Calibri"/>
            </a:endParaRPr>
          </a:p>
        </p:txBody>
      </p:sp>
      <p:pic>
        <p:nvPicPr>
          <p:cNvPr id="4" name="Picture 2" descr="https://encrypted-tbn2.gstatic.com/images?q=tbn:ANd9GcQsYlkmUZZ_VvDeaBL0p9yGxuXgy7YjdTvC7U5tBFw9n8TgXFYd"/>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0527" y="3760549"/>
            <a:ext cx="4068215" cy="2388167"/>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8" descr="Clean Air Truck on Waterfront BC.jpg"/>
          <p:cNvPicPr>
            <a:picLocks noChangeAspect="1"/>
          </p:cNvPicPr>
          <p:nvPr/>
        </p:nvPicPr>
        <p:blipFill>
          <a:blip r:embed="rId5" cstate="email"/>
          <a:srcRect/>
          <a:stretch>
            <a:fillRect/>
          </a:stretch>
        </p:blipFill>
        <p:spPr>
          <a:xfrm>
            <a:off x="5108247" y="3769574"/>
            <a:ext cx="3714958" cy="2368959"/>
          </a:xfrm>
          <a:prstGeom prst="rect">
            <a:avLst/>
          </a:prstGeom>
        </p:spPr>
      </p:pic>
      <p:sp>
        <p:nvSpPr>
          <p:cNvPr id="8" name="Footer Placeholder 7"/>
          <p:cNvSpPr>
            <a:spLocks noGrp="1"/>
          </p:cNvSpPr>
          <p:nvPr>
            <p:ph type="ftr" sz="quarter" idx="11"/>
          </p:nvPr>
        </p:nvSpPr>
        <p:spPr/>
        <p:txBody>
          <a:bodyPr/>
          <a:lstStyle/>
          <a:p>
            <a:pPr>
              <a:defRPr/>
            </a:pPr>
            <a:r>
              <a:rPr lang="en-US" smtClean="0"/>
              <a:t>Go with Natural Gas - Cummins Westport Jan 2015</a:t>
            </a:r>
            <a:endParaRPr lang="en-US"/>
          </a:p>
        </p:txBody>
      </p:sp>
    </p:spTree>
    <p:extLst>
      <p:ext uri="{BB962C8B-B14F-4D97-AF65-F5344CB8AC3E}">
        <p14:creationId xmlns:p14="http://schemas.microsoft.com/office/powerpoint/2010/main" val="33974052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Box 8"/>
          <p:cNvSpPr txBox="1">
            <a:spLocks noChangeArrowheads="1"/>
          </p:cNvSpPr>
          <p:nvPr/>
        </p:nvSpPr>
        <p:spPr bwMode="auto">
          <a:xfrm>
            <a:off x="162863" y="4168355"/>
            <a:ext cx="1648800" cy="1815882"/>
          </a:xfrm>
          <a:prstGeom prst="rect">
            <a:avLst/>
          </a:prstGeom>
          <a:noFill/>
          <a:ln w="9525">
            <a:noFill/>
            <a:miter lim="800000"/>
            <a:headEnd/>
            <a:tailEnd/>
          </a:ln>
        </p:spPr>
        <p:txBody>
          <a:bodyPr wrap="square">
            <a:spAutoFit/>
          </a:bodyPr>
          <a:lstStyle/>
          <a:p>
            <a:pPr lvl="1" fontAlgn="auto">
              <a:spcBef>
                <a:spcPts val="0"/>
              </a:spcBef>
              <a:spcAft>
                <a:spcPts val="0"/>
              </a:spcAft>
              <a:buClr>
                <a:srgbClr val="FF0000"/>
              </a:buClr>
            </a:pPr>
            <a:r>
              <a:rPr lang="en-US" sz="1600" dirty="0" smtClean="0">
                <a:solidFill>
                  <a:srgbClr val="000000"/>
                </a:solidFill>
                <a:latin typeface="Arial"/>
                <a:cs typeface="Arial"/>
              </a:rPr>
              <a:t>First </a:t>
            </a:r>
            <a:r>
              <a:rPr lang="en-US" sz="1600" dirty="0">
                <a:solidFill>
                  <a:srgbClr val="000000"/>
                </a:solidFill>
                <a:latin typeface="Arial"/>
                <a:cs typeface="Arial"/>
              </a:rPr>
              <a:t>Heavy Duty Engine Certified 2010 EPA and </a:t>
            </a:r>
            <a:r>
              <a:rPr lang="en-US" sz="1600" dirty="0" smtClean="0">
                <a:solidFill>
                  <a:srgbClr val="000000"/>
                </a:solidFill>
                <a:latin typeface="Arial"/>
                <a:cs typeface="Arial"/>
              </a:rPr>
              <a:t>CARB</a:t>
            </a:r>
            <a:endParaRPr lang="en-US" sz="1600" dirty="0">
              <a:solidFill>
                <a:srgbClr val="000000"/>
              </a:solidFill>
              <a:latin typeface="Arial"/>
              <a:cs typeface="Arial"/>
            </a:endParaRPr>
          </a:p>
        </p:txBody>
      </p:sp>
      <p:pic>
        <p:nvPicPr>
          <p:cNvPr id="6" name="Content Placeholder 5" descr="ISL G Fuel Profile.jpg"/>
          <p:cNvPicPr>
            <a:picLocks noGrp="1" noChangeAspect="1"/>
          </p:cNvPicPr>
          <p:nvPr>
            <p:ph idx="1"/>
          </p:nvPr>
        </p:nvPicPr>
        <p:blipFill>
          <a:blip r:embed="rId3" cstate="email"/>
          <a:stretch>
            <a:fillRect/>
          </a:stretch>
        </p:blipFill>
        <p:spPr>
          <a:xfrm>
            <a:off x="3266416" y="1066800"/>
            <a:ext cx="2962083" cy="2438400"/>
          </a:xfrm>
        </p:spPr>
      </p:pic>
      <p:sp>
        <p:nvSpPr>
          <p:cNvPr id="2" name="Rectangle 1"/>
          <p:cNvSpPr/>
          <p:nvPr/>
        </p:nvSpPr>
        <p:spPr>
          <a:xfrm>
            <a:off x="578149" y="3733800"/>
            <a:ext cx="1066800" cy="3387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800" b="1" dirty="0" smtClean="0">
                <a:solidFill>
                  <a:srgbClr val="FFFFFF"/>
                </a:solidFill>
              </a:rPr>
              <a:t>2007</a:t>
            </a:r>
            <a:endParaRPr lang="en-US" sz="1800" b="1" dirty="0">
              <a:solidFill>
                <a:srgbClr val="FFFFFF"/>
              </a:solidFill>
            </a:endParaRPr>
          </a:p>
        </p:txBody>
      </p:sp>
      <p:sp>
        <p:nvSpPr>
          <p:cNvPr id="8" name="Rectangle 7"/>
          <p:cNvSpPr/>
          <p:nvPr/>
        </p:nvSpPr>
        <p:spPr>
          <a:xfrm>
            <a:off x="1811663" y="3733800"/>
            <a:ext cx="1066800" cy="3387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800" b="1" dirty="0" smtClean="0">
                <a:solidFill>
                  <a:srgbClr val="FFFFFF"/>
                </a:solidFill>
              </a:rPr>
              <a:t>2008</a:t>
            </a:r>
            <a:endParaRPr lang="en-US" sz="1800" b="1" dirty="0">
              <a:solidFill>
                <a:srgbClr val="FFFFFF"/>
              </a:solidFill>
            </a:endParaRPr>
          </a:p>
        </p:txBody>
      </p:sp>
      <p:sp>
        <p:nvSpPr>
          <p:cNvPr id="9" name="Rectangle 8"/>
          <p:cNvSpPr/>
          <p:nvPr/>
        </p:nvSpPr>
        <p:spPr>
          <a:xfrm>
            <a:off x="2980544" y="3730052"/>
            <a:ext cx="1066800" cy="3387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800" b="1" dirty="0" smtClean="0">
                <a:solidFill>
                  <a:srgbClr val="FFFFFF"/>
                </a:solidFill>
              </a:rPr>
              <a:t>2009</a:t>
            </a:r>
            <a:endParaRPr lang="en-US" sz="1800" b="1" dirty="0">
              <a:solidFill>
                <a:srgbClr val="FFFFFF"/>
              </a:solidFill>
            </a:endParaRPr>
          </a:p>
        </p:txBody>
      </p:sp>
      <p:sp>
        <p:nvSpPr>
          <p:cNvPr id="10" name="Rectangle 9"/>
          <p:cNvSpPr/>
          <p:nvPr/>
        </p:nvSpPr>
        <p:spPr>
          <a:xfrm>
            <a:off x="4214058" y="3730052"/>
            <a:ext cx="1066800" cy="3387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800" b="1" dirty="0" smtClean="0">
                <a:solidFill>
                  <a:srgbClr val="FFFFFF"/>
                </a:solidFill>
              </a:rPr>
              <a:t>2010</a:t>
            </a:r>
            <a:endParaRPr lang="en-US" sz="1800" b="1" dirty="0">
              <a:solidFill>
                <a:srgbClr val="FFFFFF"/>
              </a:solidFill>
            </a:endParaRPr>
          </a:p>
        </p:txBody>
      </p:sp>
      <p:sp>
        <p:nvSpPr>
          <p:cNvPr id="11" name="Rectangle 10"/>
          <p:cNvSpPr/>
          <p:nvPr/>
        </p:nvSpPr>
        <p:spPr>
          <a:xfrm>
            <a:off x="5440635" y="3730052"/>
            <a:ext cx="1066800" cy="3387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800" b="1" dirty="0" smtClean="0">
                <a:solidFill>
                  <a:srgbClr val="FFFFFF"/>
                </a:solidFill>
              </a:rPr>
              <a:t>2011</a:t>
            </a:r>
            <a:endParaRPr lang="en-US" sz="1800" b="1" dirty="0">
              <a:solidFill>
                <a:srgbClr val="FFFFFF"/>
              </a:solidFill>
            </a:endParaRPr>
          </a:p>
        </p:txBody>
      </p:sp>
      <p:sp>
        <p:nvSpPr>
          <p:cNvPr id="12" name="Rectangle 11"/>
          <p:cNvSpPr/>
          <p:nvPr/>
        </p:nvSpPr>
        <p:spPr>
          <a:xfrm>
            <a:off x="6674149" y="3730052"/>
            <a:ext cx="1066800" cy="3387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800" b="1" dirty="0" smtClean="0">
                <a:solidFill>
                  <a:srgbClr val="FFFFFF"/>
                </a:solidFill>
              </a:rPr>
              <a:t>2012</a:t>
            </a:r>
            <a:endParaRPr lang="en-US" sz="1800" b="1" dirty="0">
              <a:solidFill>
                <a:srgbClr val="FFFFFF"/>
              </a:solidFill>
            </a:endParaRPr>
          </a:p>
        </p:txBody>
      </p:sp>
      <p:sp>
        <p:nvSpPr>
          <p:cNvPr id="13" name="Rectangle 12"/>
          <p:cNvSpPr/>
          <p:nvPr/>
        </p:nvSpPr>
        <p:spPr>
          <a:xfrm>
            <a:off x="7893349" y="3730052"/>
            <a:ext cx="1066800" cy="3387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800" b="1" dirty="0" smtClean="0">
                <a:solidFill>
                  <a:srgbClr val="FFFFFF"/>
                </a:solidFill>
              </a:rPr>
              <a:t>2014</a:t>
            </a:r>
            <a:endParaRPr lang="en-US" sz="1800" b="1" dirty="0">
              <a:solidFill>
                <a:srgbClr val="FFFFFF"/>
              </a:solidFill>
            </a:endParaRPr>
          </a:p>
        </p:txBody>
      </p:sp>
      <p:sp>
        <p:nvSpPr>
          <p:cNvPr id="3" name="Rectangle 2"/>
          <p:cNvSpPr/>
          <p:nvPr/>
        </p:nvSpPr>
        <p:spPr>
          <a:xfrm>
            <a:off x="1572422" y="4156959"/>
            <a:ext cx="1321281" cy="1107996"/>
          </a:xfrm>
          <a:prstGeom prst="rect">
            <a:avLst/>
          </a:prstGeom>
        </p:spPr>
        <p:txBody>
          <a:bodyPr wrap="square">
            <a:spAutoFit/>
          </a:bodyPr>
          <a:lstStyle/>
          <a:p>
            <a:pPr fontAlgn="auto">
              <a:spcBef>
                <a:spcPts val="0"/>
              </a:spcBef>
              <a:spcAft>
                <a:spcPts val="0"/>
              </a:spcAft>
            </a:pPr>
            <a:r>
              <a:rPr lang="en-US" sz="1600" dirty="0" smtClean="0">
                <a:solidFill>
                  <a:srgbClr val="000000"/>
                </a:solidFill>
                <a:latin typeface="Arial"/>
                <a:cs typeface="Arial"/>
              </a:rPr>
              <a:t># </a:t>
            </a:r>
            <a:r>
              <a:rPr lang="en-US" sz="1600" dirty="0">
                <a:solidFill>
                  <a:srgbClr val="000000"/>
                </a:solidFill>
                <a:latin typeface="Arial"/>
                <a:cs typeface="Arial"/>
              </a:rPr>
              <a:t>1 natural gas engine in transit</a:t>
            </a:r>
          </a:p>
          <a:p>
            <a:pPr fontAlgn="auto">
              <a:spcBef>
                <a:spcPts val="0"/>
              </a:spcBef>
              <a:spcAft>
                <a:spcPts val="0"/>
              </a:spcAft>
            </a:pPr>
            <a:r>
              <a:rPr lang="en-US" sz="1800" dirty="0">
                <a:solidFill>
                  <a:srgbClr val="000000"/>
                </a:solidFill>
                <a:latin typeface="Arial"/>
                <a:cs typeface="Arial"/>
              </a:rPr>
              <a:t> </a:t>
            </a:r>
          </a:p>
        </p:txBody>
      </p:sp>
      <p:sp>
        <p:nvSpPr>
          <p:cNvPr id="4" name="Rectangle 3"/>
          <p:cNvSpPr/>
          <p:nvPr/>
        </p:nvSpPr>
        <p:spPr>
          <a:xfrm>
            <a:off x="4024859" y="4122188"/>
            <a:ext cx="1367558" cy="1323439"/>
          </a:xfrm>
          <a:prstGeom prst="rect">
            <a:avLst/>
          </a:prstGeom>
        </p:spPr>
        <p:txBody>
          <a:bodyPr wrap="square">
            <a:spAutoFit/>
          </a:bodyPr>
          <a:lstStyle/>
          <a:p>
            <a:pPr fontAlgn="auto">
              <a:spcBef>
                <a:spcPts val="0"/>
              </a:spcBef>
              <a:spcAft>
                <a:spcPts val="0"/>
              </a:spcAft>
            </a:pPr>
            <a:r>
              <a:rPr lang="en-US" sz="1600" dirty="0" smtClean="0">
                <a:solidFill>
                  <a:srgbClr val="000000"/>
                </a:solidFill>
                <a:latin typeface="Arial"/>
                <a:cs typeface="Arial"/>
              </a:rPr>
              <a:t>#</a:t>
            </a:r>
            <a:r>
              <a:rPr lang="en-US" sz="1600" dirty="0">
                <a:solidFill>
                  <a:srgbClr val="000000"/>
                </a:solidFill>
                <a:latin typeface="Arial"/>
                <a:cs typeface="Arial"/>
              </a:rPr>
              <a:t>1 natural gas </a:t>
            </a:r>
            <a:r>
              <a:rPr lang="en-US" sz="1600" dirty="0" smtClean="0">
                <a:solidFill>
                  <a:srgbClr val="000000"/>
                </a:solidFill>
                <a:latin typeface="Arial"/>
                <a:cs typeface="Arial"/>
              </a:rPr>
              <a:t>engine </a:t>
            </a:r>
          </a:p>
          <a:p>
            <a:pPr fontAlgn="auto">
              <a:spcBef>
                <a:spcPts val="0"/>
              </a:spcBef>
              <a:spcAft>
                <a:spcPts val="0"/>
              </a:spcAft>
            </a:pPr>
            <a:r>
              <a:rPr lang="en-US" sz="1600" dirty="0" smtClean="0">
                <a:solidFill>
                  <a:srgbClr val="000000"/>
                </a:solidFill>
                <a:latin typeface="Arial"/>
                <a:cs typeface="Arial"/>
              </a:rPr>
              <a:t>in </a:t>
            </a:r>
            <a:r>
              <a:rPr lang="en-US" sz="1600" dirty="0">
                <a:solidFill>
                  <a:srgbClr val="000000"/>
                </a:solidFill>
                <a:latin typeface="Arial"/>
                <a:cs typeface="Arial"/>
              </a:rPr>
              <a:t>Conventional </a:t>
            </a:r>
            <a:r>
              <a:rPr lang="en-US" sz="1600" dirty="0" smtClean="0">
                <a:solidFill>
                  <a:srgbClr val="000000"/>
                </a:solidFill>
                <a:latin typeface="Arial"/>
                <a:cs typeface="Arial"/>
              </a:rPr>
              <a:t>Truck</a:t>
            </a:r>
            <a:endParaRPr lang="en-US" sz="1600" dirty="0">
              <a:solidFill>
                <a:srgbClr val="000000"/>
              </a:solidFill>
              <a:latin typeface="Arial"/>
              <a:cs typeface="Arial"/>
            </a:endParaRPr>
          </a:p>
        </p:txBody>
      </p:sp>
      <p:sp>
        <p:nvSpPr>
          <p:cNvPr id="14" name="Rectangle 13"/>
          <p:cNvSpPr/>
          <p:nvPr/>
        </p:nvSpPr>
        <p:spPr>
          <a:xfrm>
            <a:off x="2850518" y="4171435"/>
            <a:ext cx="1326851" cy="830997"/>
          </a:xfrm>
          <a:prstGeom prst="rect">
            <a:avLst/>
          </a:prstGeom>
        </p:spPr>
        <p:txBody>
          <a:bodyPr wrap="square">
            <a:spAutoFit/>
          </a:bodyPr>
          <a:lstStyle/>
          <a:p>
            <a:pPr fontAlgn="auto">
              <a:spcBef>
                <a:spcPts val="0"/>
              </a:spcBef>
              <a:spcAft>
                <a:spcPts val="0"/>
              </a:spcAft>
            </a:pPr>
            <a:r>
              <a:rPr lang="en-US" sz="1600" dirty="0" smtClean="0">
                <a:solidFill>
                  <a:srgbClr val="000000"/>
                </a:solidFill>
                <a:latin typeface="Arial"/>
                <a:cs typeface="Arial"/>
              </a:rPr>
              <a:t>#</a:t>
            </a:r>
            <a:r>
              <a:rPr lang="en-US" sz="1600" dirty="0">
                <a:solidFill>
                  <a:srgbClr val="000000"/>
                </a:solidFill>
                <a:latin typeface="Arial"/>
                <a:cs typeface="Arial"/>
              </a:rPr>
              <a:t>1 natural gas engine in </a:t>
            </a:r>
            <a:r>
              <a:rPr lang="en-US" sz="1600" dirty="0" smtClean="0">
                <a:solidFill>
                  <a:srgbClr val="000000"/>
                </a:solidFill>
                <a:latin typeface="Arial"/>
                <a:cs typeface="Arial"/>
              </a:rPr>
              <a:t>Refuse</a:t>
            </a:r>
            <a:endParaRPr lang="en-US" sz="1600" dirty="0">
              <a:solidFill>
                <a:srgbClr val="000000"/>
              </a:solidFill>
              <a:latin typeface="Arial"/>
              <a:cs typeface="Arial"/>
            </a:endParaRPr>
          </a:p>
        </p:txBody>
      </p:sp>
      <p:sp>
        <p:nvSpPr>
          <p:cNvPr id="15" name="Rectangle 14"/>
          <p:cNvSpPr/>
          <p:nvPr/>
        </p:nvSpPr>
        <p:spPr>
          <a:xfrm>
            <a:off x="5454949" y="4168355"/>
            <a:ext cx="1219200" cy="1077218"/>
          </a:xfrm>
          <a:prstGeom prst="rect">
            <a:avLst/>
          </a:prstGeom>
        </p:spPr>
        <p:txBody>
          <a:bodyPr wrap="square">
            <a:spAutoFit/>
          </a:bodyPr>
          <a:lstStyle/>
          <a:p>
            <a:pPr fontAlgn="auto">
              <a:spcBef>
                <a:spcPts val="0"/>
              </a:spcBef>
              <a:spcAft>
                <a:spcPts val="0"/>
              </a:spcAft>
            </a:pPr>
            <a:r>
              <a:rPr lang="en-US" sz="1600" dirty="0" smtClean="0">
                <a:solidFill>
                  <a:srgbClr val="000000"/>
                </a:solidFill>
                <a:latin typeface="Arial"/>
                <a:cs typeface="Arial"/>
              </a:rPr>
              <a:t>10,000th </a:t>
            </a:r>
            <a:r>
              <a:rPr lang="en-US" sz="1600" dirty="0">
                <a:solidFill>
                  <a:srgbClr val="000000"/>
                </a:solidFill>
                <a:latin typeface="Arial"/>
                <a:cs typeface="Arial"/>
              </a:rPr>
              <a:t>ISL G </a:t>
            </a:r>
            <a:r>
              <a:rPr lang="en-US" sz="1600" dirty="0" smtClean="0">
                <a:solidFill>
                  <a:srgbClr val="000000"/>
                </a:solidFill>
                <a:latin typeface="Arial"/>
                <a:cs typeface="Arial"/>
              </a:rPr>
              <a:t>produced at RMEP</a:t>
            </a:r>
            <a:endParaRPr lang="en-US" sz="1600" dirty="0">
              <a:solidFill>
                <a:srgbClr val="000000"/>
              </a:solidFill>
              <a:latin typeface="Arial"/>
              <a:cs typeface="Arial"/>
            </a:endParaRPr>
          </a:p>
        </p:txBody>
      </p:sp>
      <p:sp>
        <p:nvSpPr>
          <p:cNvPr id="18" name="Rectangle 17"/>
          <p:cNvSpPr/>
          <p:nvPr/>
        </p:nvSpPr>
        <p:spPr>
          <a:xfrm>
            <a:off x="7896875" y="4173933"/>
            <a:ext cx="1143000" cy="1077218"/>
          </a:xfrm>
          <a:prstGeom prst="rect">
            <a:avLst/>
          </a:prstGeom>
        </p:spPr>
        <p:txBody>
          <a:bodyPr wrap="square">
            <a:spAutoFit/>
          </a:bodyPr>
          <a:lstStyle/>
          <a:p>
            <a:pPr fontAlgn="auto">
              <a:spcBef>
                <a:spcPts val="0"/>
              </a:spcBef>
              <a:spcAft>
                <a:spcPts val="0"/>
              </a:spcAft>
            </a:pPr>
            <a:r>
              <a:rPr lang="en-US" sz="1600" dirty="0" smtClean="0">
                <a:solidFill>
                  <a:srgbClr val="000000"/>
                </a:solidFill>
                <a:latin typeface="Arial"/>
                <a:cs typeface="Arial"/>
              </a:rPr>
              <a:t>Over 28,000 </a:t>
            </a:r>
            <a:r>
              <a:rPr lang="en-US" sz="1600" dirty="0">
                <a:solidFill>
                  <a:srgbClr val="000000"/>
                </a:solidFill>
                <a:latin typeface="Arial"/>
                <a:cs typeface="Arial"/>
              </a:rPr>
              <a:t>engines in service</a:t>
            </a:r>
          </a:p>
        </p:txBody>
      </p:sp>
      <p:pic>
        <p:nvPicPr>
          <p:cNvPr id="19" name="Picture 9" descr="ISL G_FRONT_25"/>
          <p:cNvPicPr>
            <a:picLocks noChangeAspect="1" noChangeArrowheads="1"/>
          </p:cNvPicPr>
          <p:nvPr/>
        </p:nvPicPr>
        <p:blipFill>
          <a:blip r:embed="rId4" cstate="email">
            <a:clrChange>
              <a:clrFrom>
                <a:srgbClr val="FFFFFF"/>
              </a:clrFrom>
              <a:clrTo>
                <a:srgbClr val="FFFFFF">
                  <a:alpha val="0"/>
                </a:srgbClr>
              </a:clrTo>
            </a:clrChange>
          </a:blip>
          <a:stretch>
            <a:fillRect/>
          </a:stretch>
        </p:blipFill>
        <p:spPr bwMode="auto">
          <a:xfrm>
            <a:off x="6731059" y="4256713"/>
            <a:ext cx="855143" cy="1000820"/>
          </a:xfrm>
          <a:prstGeom prst="rect">
            <a:avLst/>
          </a:prstGeom>
          <a:noFill/>
          <a:ln w="9525">
            <a:noFill/>
            <a:miter lim="800000"/>
            <a:headEnd/>
            <a:tailEnd/>
          </a:ln>
        </p:spPr>
      </p:pic>
      <p:sp>
        <p:nvSpPr>
          <p:cNvPr id="20" name="Title 2"/>
          <p:cNvSpPr>
            <a:spLocks noGrp="1"/>
          </p:cNvSpPr>
          <p:nvPr>
            <p:ph type="title"/>
          </p:nvPr>
        </p:nvSpPr>
        <p:spPr>
          <a:xfrm>
            <a:off x="838200" y="457200"/>
            <a:ext cx="7772400" cy="381000"/>
          </a:xfrm>
        </p:spPr>
        <p:txBody>
          <a:bodyPr/>
          <a:lstStyle/>
          <a:p>
            <a:r>
              <a:rPr lang="en-US" dirty="0" smtClean="0"/>
              <a:t>ISL G Product Timeline</a:t>
            </a:r>
            <a:endParaRPr lang="en-US" dirty="0"/>
          </a:p>
        </p:txBody>
      </p:sp>
      <p:sp>
        <p:nvSpPr>
          <p:cNvPr id="21" name="Slide Number Placeholder 20"/>
          <p:cNvSpPr>
            <a:spLocks noGrp="1"/>
          </p:cNvSpPr>
          <p:nvPr>
            <p:ph type="sldNum" sz="quarter" idx="12"/>
          </p:nvPr>
        </p:nvSpPr>
        <p:spPr/>
        <p:txBody>
          <a:bodyPr/>
          <a:lstStyle/>
          <a:p>
            <a:pPr>
              <a:defRPr/>
            </a:pPr>
            <a:fld id="{7AE1F532-CE46-4796-AB01-3003C411CACB}" type="slidenum">
              <a:rPr lang="en-US" smtClean="0"/>
              <a:pPr>
                <a:defRPr/>
              </a:pPr>
              <a:t>14</a:t>
            </a:fld>
            <a:endParaRPr lang="en-US"/>
          </a:p>
        </p:txBody>
      </p:sp>
      <p:sp>
        <p:nvSpPr>
          <p:cNvPr id="22" name="Footer Placeholder 21"/>
          <p:cNvSpPr>
            <a:spLocks noGrp="1"/>
          </p:cNvSpPr>
          <p:nvPr>
            <p:ph type="ftr" sz="quarter" idx="11"/>
          </p:nvPr>
        </p:nvSpPr>
        <p:spPr/>
        <p:txBody>
          <a:bodyPr/>
          <a:lstStyle/>
          <a:p>
            <a:pPr>
              <a:defRPr/>
            </a:pPr>
            <a:r>
              <a:rPr lang="en-US" smtClean="0"/>
              <a:t>Go with Natural Gas - Cummins Westport Jan 2015</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title"/>
          </p:nvPr>
        </p:nvSpPr>
        <p:spPr>
          <a:xfrm>
            <a:off x="685800" y="481012"/>
            <a:ext cx="8077200" cy="890588"/>
          </a:xfrm>
        </p:spPr>
        <p:txBody>
          <a:bodyPr/>
          <a:lstStyle/>
          <a:p>
            <a:pPr eaLnBrk="1" hangingPunct="1"/>
            <a:r>
              <a:rPr lang="en-US" dirty="0" smtClean="0">
                <a:solidFill>
                  <a:schemeClr val="tx1"/>
                </a:solidFill>
              </a:rPr>
              <a:t>What is the Same Between ISL9 &amp; ISL G?</a:t>
            </a:r>
          </a:p>
        </p:txBody>
      </p:sp>
      <p:sp>
        <p:nvSpPr>
          <p:cNvPr id="59395" name="Rectangle 5"/>
          <p:cNvSpPr>
            <a:spLocks noGrp="1" noChangeArrowheads="1"/>
          </p:cNvSpPr>
          <p:nvPr>
            <p:ph sz="half" idx="1"/>
          </p:nvPr>
        </p:nvSpPr>
        <p:spPr>
          <a:xfrm>
            <a:off x="901700" y="1273175"/>
            <a:ext cx="5499100" cy="5208588"/>
          </a:xfrm>
        </p:spPr>
        <p:txBody>
          <a:bodyPr/>
          <a:lstStyle/>
          <a:p>
            <a:pPr eaLnBrk="1" hangingPunct="1"/>
            <a:r>
              <a:rPr lang="en-US" sz="2200" dirty="0" smtClean="0">
                <a:solidFill>
                  <a:schemeClr val="tx1"/>
                </a:solidFill>
              </a:rPr>
              <a:t>Major Engine Components &amp; Technology</a:t>
            </a:r>
          </a:p>
          <a:p>
            <a:pPr lvl="1" eaLnBrk="1" hangingPunct="1"/>
            <a:r>
              <a:rPr lang="en-US" sz="1800" dirty="0" smtClean="0">
                <a:solidFill>
                  <a:schemeClr val="tx1"/>
                </a:solidFill>
              </a:rPr>
              <a:t>Block, crankshaft, main bearing, connecting rods etc.</a:t>
            </a:r>
          </a:p>
          <a:p>
            <a:pPr lvl="1" eaLnBrk="1" hangingPunct="1"/>
            <a:r>
              <a:rPr lang="en-US" sz="1800" dirty="0" smtClean="0">
                <a:solidFill>
                  <a:schemeClr val="tx1"/>
                </a:solidFill>
              </a:rPr>
              <a:t>Over 80% parts commonality</a:t>
            </a:r>
            <a:r>
              <a:rPr lang="en-US" sz="2200" dirty="0" smtClean="0">
                <a:solidFill>
                  <a:schemeClr val="tx1"/>
                </a:solidFill>
              </a:rPr>
              <a:t> </a:t>
            </a:r>
          </a:p>
          <a:p>
            <a:pPr eaLnBrk="1" hangingPunct="1"/>
            <a:endParaRPr lang="en-US" sz="800" dirty="0" smtClean="0">
              <a:solidFill>
                <a:schemeClr val="tx1"/>
              </a:solidFill>
            </a:endParaRPr>
          </a:p>
          <a:p>
            <a:pPr eaLnBrk="1" hangingPunct="1"/>
            <a:r>
              <a:rPr lang="en-US" sz="2200" dirty="0" smtClean="0">
                <a:solidFill>
                  <a:schemeClr val="tx1"/>
                </a:solidFill>
              </a:rPr>
              <a:t>Parts, Service, Training, Warranty</a:t>
            </a:r>
          </a:p>
          <a:p>
            <a:pPr lvl="1" eaLnBrk="1" hangingPunct="1"/>
            <a:r>
              <a:rPr lang="en-US" sz="1800" dirty="0" smtClean="0">
                <a:solidFill>
                  <a:schemeClr val="tx1"/>
                </a:solidFill>
              </a:rPr>
              <a:t>Cummins Distributor Network</a:t>
            </a:r>
          </a:p>
          <a:p>
            <a:pPr lvl="1" eaLnBrk="1" hangingPunct="1"/>
            <a:endParaRPr lang="en-US" sz="800" dirty="0" smtClean="0">
              <a:solidFill>
                <a:schemeClr val="tx1"/>
              </a:solidFill>
            </a:endParaRPr>
          </a:p>
          <a:p>
            <a:pPr eaLnBrk="1" hangingPunct="1">
              <a:lnSpc>
                <a:spcPct val="90000"/>
              </a:lnSpc>
            </a:pPr>
            <a:r>
              <a:rPr lang="en-US" sz="2200" dirty="0" smtClean="0">
                <a:solidFill>
                  <a:schemeClr val="tx1"/>
                </a:solidFill>
              </a:rPr>
              <a:t>320, 300, 280, 260 and 250 HP rating</a:t>
            </a:r>
          </a:p>
          <a:p>
            <a:pPr eaLnBrk="1" hangingPunct="1">
              <a:lnSpc>
                <a:spcPct val="90000"/>
              </a:lnSpc>
            </a:pPr>
            <a:endParaRPr lang="en-US" sz="800" dirty="0" smtClean="0">
              <a:solidFill>
                <a:schemeClr val="tx1"/>
              </a:solidFill>
            </a:endParaRPr>
          </a:p>
          <a:p>
            <a:pPr eaLnBrk="1" hangingPunct="1">
              <a:lnSpc>
                <a:spcPct val="90000"/>
              </a:lnSpc>
            </a:pPr>
            <a:r>
              <a:rPr lang="en-US" sz="2200" dirty="0" smtClean="0">
                <a:solidFill>
                  <a:schemeClr val="tx1"/>
                </a:solidFill>
              </a:rPr>
              <a:t>Compatible w/ Cummins Diagnostic Tools</a:t>
            </a:r>
          </a:p>
          <a:p>
            <a:pPr lvl="1" eaLnBrk="1" hangingPunct="1">
              <a:lnSpc>
                <a:spcPct val="90000"/>
              </a:lnSpc>
            </a:pPr>
            <a:r>
              <a:rPr lang="en-US" sz="1800" dirty="0" err="1" smtClean="0">
                <a:solidFill>
                  <a:schemeClr val="tx1"/>
                </a:solidFill>
              </a:rPr>
              <a:t>Insite</a:t>
            </a:r>
            <a:endParaRPr lang="en-US" sz="1800" dirty="0" smtClean="0">
              <a:solidFill>
                <a:schemeClr val="tx1"/>
              </a:solidFill>
            </a:endParaRPr>
          </a:p>
          <a:p>
            <a:pPr lvl="1" eaLnBrk="1" hangingPunct="1">
              <a:lnSpc>
                <a:spcPct val="90000"/>
              </a:lnSpc>
            </a:pPr>
            <a:r>
              <a:rPr lang="en-US" sz="1800" dirty="0" err="1" smtClean="0">
                <a:solidFill>
                  <a:schemeClr val="tx1"/>
                </a:solidFill>
              </a:rPr>
              <a:t>QuickServe</a:t>
            </a:r>
            <a:r>
              <a:rPr lang="en-US" sz="1800" dirty="0" smtClean="0">
                <a:solidFill>
                  <a:schemeClr val="tx1"/>
                </a:solidFill>
              </a:rPr>
              <a:t> Online</a:t>
            </a:r>
          </a:p>
          <a:p>
            <a:pPr lvl="1" eaLnBrk="1" hangingPunct="1">
              <a:lnSpc>
                <a:spcPct val="90000"/>
              </a:lnSpc>
            </a:pPr>
            <a:endParaRPr lang="en-US" sz="400" dirty="0" smtClean="0">
              <a:solidFill>
                <a:schemeClr val="tx1"/>
              </a:solidFill>
            </a:endParaRPr>
          </a:p>
          <a:p>
            <a:pPr eaLnBrk="1" hangingPunct="1"/>
            <a:endParaRPr lang="en-US" sz="2200" dirty="0" smtClean="0"/>
          </a:p>
        </p:txBody>
      </p:sp>
      <p:pic>
        <p:nvPicPr>
          <p:cNvPr id="15" name="Picture 4" descr="ISL9_blk"/>
          <p:cNvPicPr>
            <a:picLocks noChangeAspect="1" noChangeArrowheads="1"/>
          </p:cNvPicPr>
          <p:nvPr/>
        </p:nvPicPr>
        <p:blipFill>
          <a:blip r:embed="rId3" cstate="email"/>
          <a:srcRect/>
          <a:stretch>
            <a:fillRect/>
          </a:stretch>
        </p:blipFill>
        <p:spPr bwMode="auto">
          <a:xfrm>
            <a:off x="7315200" y="1050096"/>
            <a:ext cx="1193800" cy="261938"/>
          </a:xfrm>
          <a:prstGeom prst="rect">
            <a:avLst/>
          </a:prstGeom>
          <a:ln>
            <a:noFill/>
          </a:ln>
          <a:effectLst>
            <a:outerShdw blurRad="50800" dist="38100" dir="2700000" algn="tl" rotWithShape="0">
              <a:prstClr val="black">
                <a:alpha val="40000"/>
              </a:prstClr>
            </a:outerShdw>
          </a:effectLst>
        </p:spPr>
      </p:pic>
      <p:pic>
        <p:nvPicPr>
          <p:cNvPr id="16" name="Picture 4" descr="ISLG_Type_Black"/>
          <p:cNvPicPr>
            <a:picLocks noChangeAspect="1" noChangeArrowheads="1"/>
          </p:cNvPicPr>
          <p:nvPr/>
        </p:nvPicPr>
        <p:blipFill>
          <a:blip r:embed="rId4" cstate="email"/>
          <a:stretch>
            <a:fillRect/>
          </a:stretch>
        </p:blipFill>
        <p:spPr bwMode="auto">
          <a:xfrm>
            <a:off x="7034212" y="3694112"/>
            <a:ext cx="1728788" cy="268288"/>
          </a:xfrm>
          <a:prstGeom prst="rect">
            <a:avLst/>
          </a:prstGeom>
          <a:ln>
            <a:noFill/>
          </a:ln>
          <a:effectLst>
            <a:outerShdw blurRad="50800" dist="38100" dir="2700000" algn="tl" rotWithShape="0">
              <a:prstClr val="black">
                <a:alpha val="40000"/>
              </a:prstClr>
            </a:outerShdw>
          </a:effectLst>
        </p:spPr>
      </p:pic>
      <p:pic>
        <p:nvPicPr>
          <p:cNvPr id="1026" name="Picture 2" descr="Z:\Mktg_Comm\On-Hwy Mktg_Comm\04JAN2013 FINAL 2013 ENGINE IMAGES\2013_ISL9\Resize 25%\Cummins_2013 ISL9 Fuel 3Qtr High_25%.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705600" y="1324544"/>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Z:\Mktg_Comm\On-Hwy Mktg_Comm\04JAN2013 FINAL 2013 ENGINE IMAGES\ISL_G\Resize 25%\ISL G Fuel 3qtr High_25%.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906162" y="4025900"/>
            <a:ext cx="1856838" cy="210820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pPr>
              <a:defRPr/>
            </a:pPr>
            <a:fld id="{C5E8A9C0-2621-4652-9613-740F4A52F167}" type="slidenum">
              <a:rPr lang="en-US" smtClean="0"/>
              <a:pPr>
                <a:defRPr/>
              </a:pPr>
              <a:t>15</a:t>
            </a:fld>
            <a:endParaRPr lang="en-US"/>
          </a:p>
        </p:txBody>
      </p:sp>
      <p:sp>
        <p:nvSpPr>
          <p:cNvPr id="9" name="Footer Placeholder 8"/>
          <p:cNvSpPr>
            <a:spLocks noGrp="1"/>
          </p:cNvSpPr>
          <p:nvPr>
            <p:ph type="ftr" sz="quarter" idx="11"/>
          </p:nvPr>
        </p:nvSpPr>
        <p:spPr/>
        <p:txBody>
          <a:bodyPr/>
          <a:lstStyle/>
          <a:p>
            <a:pPr>
              <a:defRPr/>
            </a:pPr>
            <a:r>
              <a:rPr lang="en-US" smtClean="0"/>
              <a:t>Go with Natural Gas - Cummins Westport Jan 2015</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772400" cy="381000"/>
          </a:xfrm>
        </p:spPr>
        <p:txBody>
          <a:bodyPr/>
          <a:lstStyle/>
          <a:p>
            <a:r>
              <a:rPr lang="en-US" dirty="0" smtClean="0"/>
              <a:t>ISL G Technical Specifications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68322194"/>
              </p:ext>
            </p:extLst>
          </p:nvPr>
        </p:nvGraphicFramePr>
        <p:xfrm>
          <a:off x="1371600" y="1447800"/>
          <a:ext cx="6553200" cy="4404359"/>
        </p:xfrm>
        <a:graphic>
          <a:graphicData uri="http://schemas.openxmlformats.org/drawingml/2006/table">
            <a:tbl>
              <a:tblPr firstRow="1" bandRow="1">
                <a:tableStyleId>{D7AC3CCA-C797-4891-BE02-D94E43425B78}</a:tableStyleId>
              </a:tblPr>
              <a:tblGrid>
                <a:gridCol w="3352800"/>
                <a:gridCol w="3200400"/>
              </a:tblGrid>
              <a:tr h="228600">
                <a:tc>
                  <a:txBody>
                    <a:bodyPr/>
                    <a:lstStyle/>
                    <a:p>
                      <a:endParaRPr lang="en-US" dirty="0">
                        <a:solidFill>
                          <a:schemeClr val="bg1"/>
                        </a:solidFill>
                      </a:endParaRPr>
                    </a:p>
                  </a:txBody>
                  <a:tcPr>
                    <a:solidFill>
                      <a:schemeClr val="tx1">
                        <a:lumMod val="75000"/>
                        <a:lumOff val="2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txBody>
                  <a:tcPr>
                    <a:solidFill>
                      <a:schemeClr val="tx1">
                        <a:lumMod val="75000"/>
                        <a:lumOff val="25000"/>
                      </a:schemeClr>
                    </a:solidFill>
                  </a:tcPr>
                </a:tc>
              </a:tr>
              <a:tr h="422375">
                <a:tc>
                  <a:txBody>
                    <a:bodyPr/>
                    <a:lstStyle/>
                    <a:p>
                      <a:r>
                        <a:rPr lang="en-US" b="1" dirty="0" smtClean="0">
                          <a:solidFill>
                            <a:schemeClr val="bg1"/>
                          </a:solidFill>
                        </a:rPr>
                        <a:t>Advertised Horsepower</a:t>
                      </a:r>
                      <a:endParaRPr lang="en-US" b="1" dirty="0">
                        <a:solidFill>
                          <a:schemeClr val="bg1"/>
                        </a:solidFill>
                      </a:endParaRPr>
                    </a:p>
                  </a:txBody>
                  <a:tcPr>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250 - 320 </a:t>
                      </a:r>
                      <a:r>
                        <a:rPr lang="en-US" b="0" dirty="0" err="1" smtClean="0"/>
                        <a:t>hp</a:t>
                      </a:r>
                      <a:endParaRPr lang="en-US" b="0" dirty="0" smtClean="0"/>
                    </a:p>
                  </a:txBody>
                  <a:tcPr>
                    <a:solidFill>
                      <a:schemeClr val="bg1"/>
                    </a:solidFill>
                  </a:tcPr>
                </a:tc>
              </a:tr>
              <a:tr h="422375">
                <a:tc>
                  <a:txBody>
                    <a:bodyPr/>
                    <a:lstStyle/>
                    <a:p>
                      <a:r>
                        <a:rPr lang="en-US" b="1" dirty="0" smtClean="0">
                          <a:solidFill>
                            <a:schemeClr val="bg1"/>
                          </a:solidFill>
                        </a:rPr>
                        <a:t>Peak Torque</a:t>
                      </a:r>
                      <a:endParaRPr lang="en-US" b="1" dirty="0">
                        <a:solidFill>
                          <a:schemeClr val="bg1"/>
                        </a:solidFill>
                      </a:endParaRPr>
                    </a:p>
                  </a:txBody>
                  <a:tcPr>
                    <a:solidFill>
                      <a:schemeClr val="accent1"/>
                    </a:solidFill>
                  </a:tcPr>
                </a:tc>
                <a:tc>
                  <a:txBody>
                    <a:bodyPr/>
                    <a:lstStyle/>
                    <a:p>
                      <a:r>
                        <a:rPr lang="en-US" dirty="0" smtClean="0"/>
                        <a:t>660 - 1000 </a:t>
                      </a:r>
                      <a:r>
                        <a:rPr lang="en-US" dirty="0" err="1" smtClean="0"/>
                        <a:t>lb-ft</a:t>
                      </a:r>
                      <a:endParaRPr lang="en-US" dirty="0">
                        <a:solidFill>
                          <a:schemeClr val="tx1"/>
                        </a:solidFill>
                      </a:endParaRPr>
                    </a:p>
                  </a:txBody>
                  <a:tcPr>
                    <a:solidFill>
                      <a:schemeClr val="bg1"/>
                    </a:solidFill>
                  </a:tcPr>
                </a:tc>
              </a:tr>
              <a:tr h="422375">
                <a:tc>
                  <a:txBody>
                    <a:bodyPr/>
                    <a:lstStyle/>
                    <a:p>
                      <a:r>
                        <a:rPr lang="en-US" b="1" dirty="0" smtClean="0">
                          <a:solidFill>
                            <a:schemeClr val="bg1"/>
                          </a:solidFill>
                        </a:rPr>
                        <a:t>Governed Speed	</a:t>
                      </a:r>
                      <a:endParaRPr lang="en-US" b="1" dirty="0">
                        <a:solidFill>
                          <a:schemeClr val="bg1"/>
                        </a:solidFill>
                      </a:endParaRPr>
                    </a:p>
                  </a:txBody>
                  <a:tcPr>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2200 rpm</a:t>
                      </a:r>
                    </a:p>
                  </a:txBody>
                  <a:tcPr>
                    <a:solidFill>
                      <a:schemeClr val="bg1"/>
                    </a:solidFill>
                  </a:tcPr>
                </a:tc>
              </a:tr>
              <a:tr h="422375">
                <a:tc>
                  <a:txBody>
                    <a:bodyPr/>
                    <a:lstStyle/>
                    <a:p>
                      <a:r>
                        <a:rPr lang="en-US" b="1" dirty="0" smtClean="0">
                          <a:solidFill>
                            <a:schemeClr val="bg1"/>
                          </a:solidFill>
                        </a:rPr>
                        <a:t>Clutch Engagement Torque</a:t>
                      </a:r>
                      <a:endParaRPr lang="en-US" b="1" dirty="0">
                        <a:solidFill>
                          <a:schemeClr val="bg1"/>
                        </a:solidFill>
                      </a:endParaRPr>
                    </a:p>
                  </a:txBody>
                  <a:tcPr>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550 </a:t>
                      </a:r>
                      <a:r>
                        <a:rPr lang="en-US" dirty="0" err="1" smtClean="0"/>
                        <a:t>lb-ft</a:t>
                      </a:r>
                      <a:endParaRPr lang="en-US" dirty="0" smtClean="0"/>
                    </a:p>
                  </a:txBody>
                  <a:tcPr>
                    <a:solidFill>
                      <a:schemeClr val="bg1"/>
                    </a:solidFill>
                  </a:tcPr>
                </a:tc>
              </a:tr>
              <a:tr h="422375">
                <a:tc>
                  <a:txBody>
                    <a:bodyPr/>
                    <a:lstStyle/>
                    <a:p>
                      <a:r>
                        <a:rPr lang="en-US" b="1" dirty="0" smtClean="0">
                          <a:solidFill>
                            <a:schemeClr val="bg1"/>
                          </a:solidFill>
                        </a:rPr>
                        <a:t>Number of Cylinders </a:t>
                      </a:r>
                      <a:endParaRPr lang="en-US" b="1" dirty="0">
                        <a:solidFill>
                          <a:schemeClr val="bg1"/>
                        </a:solidFill>
                      </a:endParaRPr>
                    </a:p>
                  </a:txBody>
                  <a:tcPr>
                    <a:solidFill>
                      <a:schemeClr val="accent1"/>
                    </a:solidFill>
                  </a:tcPr>
                </a:tc>
                <a:tc>
                  <a:txBody>
                    <a:bodyPr/>
                    <a:lstStyle/>
                    <a:p>
                      <a:r>
                        <a:rPr lang="en-US" dirty="0" smtClean="0"/>
                        <a:t>6</a:t>
                      </a:r>
                      <a:endParaRPr lang="en-US" dirty="0">
                        <a:solidFill>
                          <a:schemeClr val="tx1"/>
                        </a:solidFill>
                      </a:endParaRPr>
                    </a:p>
                  </a:txBody>
                  <a:tcPr>
                    <a:solidFill>
                      <a:schemeClr val="bg1"/>
                    </a:solidFill>
                  </a:tcPr>
                </a:tc>
              </a:tr>
              <a:tr h="422375">
                <a:tc>
                  <a:txBody>
                    <a:bodyPr/>
                    <a:lstStyle/>
                    <a:p>
                      <a:r>
                        <a:rPr lang="en-US" b="1" dirty="0" smtClean="0">
                          <a:solidFill>
                            <a:schemeClr val="bg1"/>
                          </a:solidFill>
                        </a:rPr>
                        <a:t>Oil System Capacity </a:t>
                      </a:r>
                      <a:endParaRPr lang="en-US" b="1" dirty="0">
                        <a:solidFill>
                          <a:schemeClr val="bg1"/>
                        </a:solidFill>
                      </a:endParaRPr>
                    </a:p>
                  </a:txBody>
                  <a:tcPr>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7.3 U.S. gallons</a:t>
                      </a:r>
                    </a:p>
                  </a:txBody>
                  <a:tcPr>
                    <a:solidFill>
                      <a:schemeClr val="bg1"/>
                    </a:solidFill>
                  </a:tcPr>
                </a:tc>
              </a:tr>
              <a:tr h="422375">
                <a:tc>
                  <a:txBody>
                    <a:bodyPr/>
                    <a:lstStyle/>
                    <a:p>
                      <a:r>
                        <a:rPr lang="en-US" b="1" dirty="0" smtClean="0">
                          <a:solidFill>
                            <a:schemeClr val="bg1"/>
                          </a:solidFill>
                        </a:rPr>
                        <a:t>Engine Weight (Dry)</a:t>
                      </a:r>
                      <a:endParaRPr lang="en-US" b="1" dirty="0">
                        <a:solidFill>
                          <a:schemeClr val="bg1"/>
                        </a:solidFill>
                      </a:endParaRPr>
                    </a:p>
                  </a:txBody>
                  <a:tcPr>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1,625 </a:t>
                      </a:r>
                      <a:r>
                        <a:rPr lang="en-US" dirty="0" err="1" smtClean="0"/>
                        <a:t>lb</a:t>
                      </a:r>
                      <a:endParaRPr lang="en-US" dirty="0" smtClean="0"/>
                    </a:p>
                  </a:txBody>
                  <a:tcPr>
                    <a:solidFill>
                      <a:schemeClr val="bg1"/>
                    </a:solidFill>
                  </a:tcPr>
                </a:tc>
              </a:tr>
              <a:tr h="422375">
                <a:tc>
                  <a:txBody>
                    <a:bodyPr/>
                    <a:lstStyle/>
                    <a:p>
                      <a:r>
                        <a:rPr lang="en-US" b="1" dirty="0" err="1" smtClean="0">
                          <a:solidFill>
                            <a:schemeClr val="bg1"/>
                          </a:solidFill>
                        </a:rPr>
                        <a:t>Aftertreatment</a:t>
                      </a:r>
                      <a:endParaRPr lang="en-US" b="1" dirty="0">
                        <a:solidFill>
                          <a:schemeClr val="bg1"/>
                        </a:solidFill>
                      </a:endParaRPr>
                    </a:p>
                  </a:txBody>
                  <a:tcPr>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Three way catalyst</a:t>
                      </a:r>
                    </a:p>
                  </a:txBody>
                  <a:tcPr>
                    <a:solidFill>
                      <a:schemeClr val="bg1"/>
                    </a:solidFill>
                  </a:tcPr>
                </a:tc>
              </a:tr>
              <a:tr h="659599">
                <a:tc>
                  <a:txBody>
                    <a:bodyPr/>
                    <a:lstStyle/>
                    <a:p>
                      <a:r>
                        <a:rPr lang="en-US" b="1" dirty="0" smtClean="0">
                          <a:solidFill>
                            <a:schemeClr val="bg1"/>
                          </a:solidFill>
                        </a:rPr>
                        <a:t>Fuel Type</a:t>
                      </a:r>
                      <a:endParaRPr lang="en-US" b="1" dirty="0">
                        <a:solidFill>
                          <a:schemeClr val="bg1"/>
                        </a:solidFill>
                      </a:endParaRPr>
                    </a:p>
                  </a:txBody>
                  <a:tcPr>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CNG / LNG / </a:t>
                      </a:r>
                      <a:r>
                        <a:rPr lang="en-US" dirty="0" err="1" smtClean="0"/>
                        <a:t>Biomethane</a:t>
                      </a:r>
                      <a:endParaRPr lang="en-US"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(methane number 75 or greater)</a:t>
                      </a:r>
                      <a:endParaRPr lang="en-US" sz="1400" dirty="0" smtClean="0">
                        <a:solidFill>
                          <a:schemeClr val="tx1"/>
                        </a:solidFill>
                      </a:endParaRPr>
                    </a:p>
                  </a:txBody>
                  <a:tcPr>
                    <a:solidFill>
                      <a:schemeClr val="bg1"/>
                    </a:solidFill>
                  </a:tcPr>
                </a:tc>
              </a:tr>
            </a:tbl>
          </a:graphicData>
        </a:graphic>
      </p:graphicFrame>
      <p:sp>
        <p:nvSpPr>
          <p:cNvPr id="5" name="Slide Number Placeholder 4"/>
          <p:cNvSpPr>
            <a:spLocks noGrp="1"/>
          </p:cNvSpPr>
          <p:nvPr>
            <p:ph type="sldNum" sz="quarter" idx="12"/>
          </p:nvPr>
        </p:nvSpPr>
        <p:spPr/>
        <p:txBody>
          <a:bodyPr/>
          <a:lstStyle/>
          <a:p>
            <a:pPr>
              <a:defRPr/>
            </a:pPr>
            <a:fld id="{7AE1F532-CE46-4796-AB01-3003C411CACB}" type="slidenum">
              <a:rPr lang="en-US" smtClean="0"/>
              <a:pPr>
                <a:defRPr/>
              </a:pPr>
              <a:t>16</a:t>
            </a:fld>
            <a:endParaRPr lang="en-US"/>
          </a:p>
        </p:txBody>
      </p:sp>
      <p:sp>
        <p:nvSpPr>
          <p:cNvPr id="6" name="Footer Placeholder 5"/>
          <p:cNvSpPr>
            <a:spLocks noGrp="1"/>
          </p:cNvSpPr>
          <p:nvPr>
            <p:ph type="ftr" sz="quarter" idx="11"/>
          </p:nvPr>
        </p:nvSpPr>
        <p:spPr/>
        <p:txBody>
          <a:bodyPr/>
          <a:lstStyle/>
          <a:p>
            <a:pPr>
              <a:defRPr/>
            </a:pPr>
            <a:r>
              <a:rPr lang="en-US" smtClean="0"/>
              <a:t>Go with Natural Gas - Cummins Westport Jan 2015</a:t>
            </a:r>
            <a:endParaRPr lang="en-US" dirty="0"/>
          </a:p>
        </p:txBody>
      </p:sp>
    </p:spTree>
    <p:extLst>
      <p:ext uri="{BB962C8B-B14F-4D97-AF65-F5344CB8AC3E}">
        <p14:creationId xmlns:p14="http://schemas.microsoft.com/office/powerpoint/2010/main" val="1895062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762000" y="228600"/>
            <a:ext cx="7772400" cy="381000"/>
          </a:xfrm>
        </p:spPr>
        <p:txBody>
          <a:bodyPr/>
          <a:lstStyle/>
          <a:p>
            <a:r>
              <a:rPr lang="en-US" altLang="en-US" b="1" u="sng" dirty="0" smtClean="0"/>
              <a:t>2013</a:t>
            </a:r>
            <a:r>
              <a:rPr lang="en-US" altLang="en-US" b="1" dirty="0" smtClean="0"/>
              <a:t> Production Improvements</a:t>
            </a:r>
          </a:p>
        </p:txBody>
      </p:sp>
      <p:sp>
        <p:nvSpPr>
          <p:cNvPr id="25603" name="Footer Placeholder 3"/>
          <p:cNvSpPr>
            <a:spLocks noGrp="1"/>
          </p:cNvSpPr>
          <p:nvPr>
            <p:ph type="ftr" sz="quarter" idx="11"/>
          </p:nvPr>
        </p:nvSpPr>
        <p:spPr>
          <a:noFill/>
        </p:spPr>
        <p:txBody>
          <a:bodyPr/>
          <a:lstStyle/>
          <a:p>
            <a:pPr>
              <a:buFontTx/>
              <a:buNone/>
            </a:pPr>
            <a:r>
              <a:rPr lang="en-US" smtClean="0"/>
              <a:t>Go with Natural Gas - Cummins Westport Jan 2015</a:t>
            </a:r>
          </a:p>
        </p:txBody>
      </p:sp>
      <p:pic>
        <p:nvPicPr>
          <p:cNvPr id="25605" name="Picture 2"/>
          <p:cNvPicPr>
            <a:picLocks noChangeAspect="1" noChangeArrowheads="1"/>
          </p:cNvPicPr>
          <p:nvPr/>
        </p:nvPicPr>
        <p:blipFill>
          <a:blip r:embed="rId2" cstate="email"/>
          <a:srcRect/>
          <a:stretch>
            <a:fillRect/>
          </a:stretch>
        </p:blipFill>
        <p:spPr bwMode="auto">
          <a:xfrm>
            <a:off x="2600325" y="1484313"/>
            <a:ext cx="4132263" cy="4027487"/>
          </a:xfrm>
          <a:prstGeom prst="rect">
            <a:avLst/>
          </a:prstGeom>
          <a:noFill/>
          <a:ln w="9525">
            <a:noFill/>
            <a:miter lim="800000"/>
            <a:headEnd/>
            <a:tailEnd/>
          </a:ln>
        </p:spPr>
      </p:pic>
      <p:sp>
        <p:nvSpPr>
          <p:cNvPr id="25606" name="TextBox 7"/>
          <p:cNvSpPr txBox="1">
            <a:spLocks noChangeArrowheads="1"/>
          </p:cNvSpPr>
          <p:nvPr/>
        </p:nvSpPr>
        <p:spPr bwMode="auto">
          <a:xfrm>
            <a:off x="457200" y="2362200"/>
            <a:ext cx="2447925" cy="838200"/>
          </a:xfrm>
          <a:prstGeom prst="rect">
            <a:avLst/>
          </a:prstGeom>
          <a:solidFill>
            <a:schemeClr val="bg1"/>
          </a:solidFill>
          <a:ln w="57150">
            <a:solidFill>
              <a:srgbClr val="FF0000"/>
            </a:solidFill>
            <a:miter lim="800000"/>
            <a:headEnd/>
            <a:tailEnd/>
          </a:ln>
        </p:spPr>
        <p:txBody>
          <a:bodyPr wrap="square">
            <a:spAutoFit/>
          </a:bodyPr>
          <a:lstStyle/>
          <a:p>
            <a:pPr>
              <a:spcBef>
                <a:spcPct val="0"/>
              </a:spcBef>
              <a:buFontTx/>
              <a:buNone/>
            </a:pPr>
            <a:r>
              <a:rPr lang="en-US" altLang="en-US" sz="1600" dirty="0"/>
              <a:t>Exhaust System</a:t>
            </a:r>
          </a:p>
          <a:p>
            <a:pPr>
              <a:spcBef>
                <a:spcPct val="0"/>
              </a:spcBef>
              <a:buFontTx/>
              <a:buNone/>
            </a:pPr>
            <a:r>
              <a:rPr lang="en-US" altLang="en-US" sz="1600" dirty="0"/>
              <a:t>- New 3 Piece Manifold</a:t>
            </a:r>
          </a:p>
          <a:p>
            <a:pPr>
              <a:spcBef>
                <a:spcPct val="0"/>
              </a:spcBef>
              <a:buFontTx/>
              <a:buNone/>
            </a:pPr>
            <a:r>
              <a:rPr lang="en-US" altLang="en-US" sz="1600" dirty="0"/>
              <a:t>- New 2 Piece Manifold</a:t>
            </a:r>
          </a:p>
        </p:txBody>
      </p:sp>
      <p:sp>
        <p:nvSpPr>
          <p:cNvPr id="25607" name="TextBox 9"/>
          <p:cNvSpPr txBox="1">
            <a:spLocks noChangeArrowheads="1"/>
          </p:cNvSpPr>
          <p:nvPr/>
        </p:nvSpPr>
        <p:spPr bwMode="auto">
          <a:xfrm>
            <a:off x="468313" y="3573463"/>
            <a:ext cx="2663825" cy="534987"/>
          </a:xfrm>
          <a:prstGeom prst="rect">
            <a:avLst/>
          </a:prstGeom>
          <a:solidFill>
            <a:schemeClr val="bg1"/>
          </a:solidFill>
          <a:ln w="57150">
            <a:solidFill>
              <a:srgbClr val="FF0000"/>
            </a:solidFill>
            <a:miter lim="800000"/>
            <a:headEnd/>
            <a:tailEnd/>
          </a:ln>
        </p:spPr>
        <p:txBody>
          <a:bodyPr>
            <a:spAutoFit/>
          </a:bodyPr>
          <a:lstStyle/>
          <a:p>
            <a:pPr>
              <a:spcBef>
                <a:spcPct val="0"/>
              </a:spcBef>
              <a:buFontTx/>
              <a:buNone/>
            </a:pPr>
            <a:r>
              <a:rPr lang="en-US" altLang="en-US" sz="1600"/>
              <a:t>Ignition Control Module</a:t>
            </a:r>
          </a:p>
          <a:p>
            <a:pPr>
              <a:spcBef>
                <a:spcPct val="0"/>
              </a:spcBef>
              <a:buFontTx/>
              <a:buNone/>
            </a:pPr>
            <a:r>
              <a:rPr lang="en-US" altLang="en-US" sz="1600"/>
              <a:t>- New ICD 4 module</a:t>
            </a:r>
          </a:p>
        </p:txBody>
      </p:sp>
      <p:sp>
        <p:nvSpPr>
          <p:cNvPr id="25608" name="TextBox 5"/>
          <p:cNvSpPr txBox="1">
            <a:spLocks noChangeArrowheads="1"/>
          </p:cNvSpPr>
          <p:nvPr/>
        </p:nvSpPr>
        <p:spPr bwMode="auto">
          <a:xfrm>
            <a:off x="468313" y="1484313"/>
            <a:ext cx="2663825" cy="584775"/>
          </a:xfrm>
          <a:prstGeom prst="rect">
            <a:avLst/>
          </a:prstGeom>
          <a:solidFill>
            <a:schemeClr val="bg1"/>
          </a:solidFill>
          <a:ln w="57150">
            <a:solidFill>
              <a:srgbClr val="FF0000"/>
            </a:solidFill>
            <a:miter lim="800000"/>
            <a:headEnd/>
            <a:tailEnd/>
          </a:ln>
        </p:spPr>
        <p:txBody>
          <a:bodyPr wrap="square">
            <a:spAutoFit/>
          </a:bodyPr>
          <a:lstStyle/>
          <a:p>
            <a:pPr>
              <a:spcBef>
                <a:spcPct val="0"/>
              </a:spcBef>
              <a:buFontTx/>
              <a:buNone/>
            </a:pPr>
            <a:r>
              <a:rPr lang="en-US" altLang="en-US" sz="1600" dirty="0"/>
              <a:t>Turbocharger</a:t>
            </a:r>
          </a:p>
          <a:p>
            <a:pPr>
              <a:spcBef>
                <a:spcPct val="0"/>
              </a:spcBef>
              <a:buFontTx/>
              <a:buNone/>
            </a:pPr>
            <a:r>
              <a:rPr lang="en-US" altLang="en-US" sz="1600" dirty="0"/>
              <a:t>- New Wastegate bushing</a:t>
            </a:r>
          </a:p>
        </p:txBody>
      </p:sp>
      <p:sp>
        <p:nvSpPr>
          <p:cNvPr id="25609" name="TextBox 10"/>
          <p:cNvSpPr txBox="1">
            <a:spLocks noChangeArrowheads="1"/>
          </p:cNvSpPr>
          <p:nvPr/>
        </p:nvSpPr>
        <p:spPr bwMode="auto">
          <a:xfrm>
            <a:off x="6300788" y="1268413"/>
            <a:ext cx="2562225" cy="757237"/>
          </a:xfrm>
          <a:prstGeom prst="rect">
            <a:avLst/>
          </a:prstGeom>
          <a:noFill/>
          <a:ln w="50800">
            <a:solidFill>
              <a:schemeClr val="accent1"/>
            </a:solidFill>
            <a:miter lim="800000"/>
            <a:headEnd/>
            <a:tailEnd/>
          </a:ln>
        </p:spPr>
        <p:txBody>
          <a:bodyPr>
            <a:spAutoFit/>
          </a:bodyPr>
          <a:lstStyle/>
          <a:p>
            <a:pPr>
              <a:spcBef>
                <a:spcPct val="0"/>
              </a:spcBef>
              <a:buFontTx/>
              <a:buNone/>
            </a:pPr>
            <a:r>
              <a:rPr lang="en-US" altLang="en-US" sz="1600" dirty="0"/>
              <a:t>Low Pressure Regulator</a:t>
            </a:r>
          </a:p>
          <a:p>
            <a:pPr>
              <a:spcBef>
                <a:spcPct val="0"/>
              </a:spcBef>
              <a:buFontTx/>
              <a:buNone/>
            </a:pPr>
            <a:r>
              <a:rPr lang="en-US" altLang="en-US" sz="1600" dirty="0"/>
              <a:t>- New Diaphragm</a:t>
            </a:r>
          </a:p>
          <a:p>
            <a:pPr>
              <a:spcBef>
                <a:spcPct val="0"/>
              </a:spcBef>
              <a:buFontTx/>
              <a:buNone/>
            </a:pPr>
            <a:r>
              <a:rPr lang="en-US" altLang="en-US" sz="1600" dirty="0"/>
              <a:t>- New Spring</a:t>
            </a:r>
          </a:p>
        </p:txBody>
      </p:sp>
      <p:sp>
        <p:nvSpPr>
          <p:cNvPr id="25610" name="TextBox 11"/>
          <p:cNvSpPr txBox="1">
            <a:spLocks noChangeArrowheads="1"/>
          </p:cNvSpPr>
          <p:nvPr/>
        </p:nvSpPr>
        <p:spPr bwMode="auto">
          <a:xfrm>
            <a:off x="6372225" y="2276475"/>
            <a:ext cx="2495550" cy="757238"/>
          </a:xfrm>
          <a:prstGeom prst="rect">
            <a:avLst/>
          </a:prstGeom>
          <a:noFill/>
          <a:ln w="50800">
            <a:solidFill>
              <a:srgbClr val="FF0000"/>
            </a:solidFill>
            <a:miter lim="800000"/>
            <a:headEnd/>
            <a:tailEnd/>
          </a:ln>
        </p:spPr>
        <p:txBody>
          <a:bodyPr>
            <a:spAutoFit/>
          </a:bodyPr>
          <a:lstStyle/>
          <a:p>
            <a:pPr>
              <a:spcBef>
                <a:spcPct val="0"/>
              </a:spcBef>
              <a:buFontTx/>
              <a:buNone/>
            </a:pPr>
            <a:r>
              <a:rPr lang="en-US" altLang="en-US" sz="1600" dirty="0"/>
              <a:t>Coil</a:t>
            </a:r>
          </a:p>
          <a:p>
            <a:pPr>
              <a:spcBef>
                <a:spcPct val="0"/>
              </a:spcBef>
              <a:buFontTx/>
              <a:buNone/>
            </a:pPr>
            <a:r>
              <a:rPr lang="en-US" altLang="en-US" sz="1600" dirty="0"/>
              <a:t>- Manufacturing change to coil bracket</a:t>
            </a:r>
          </a:p>
        </p:txBody>
      </p:sp>
      <p:sp>
        <p:nvSpPr>
          <p:cNvPr id="25611" name="TextBox 12"/>
          <p:cNvSpPr txBox="1">
            <a:spLocks noChangeArrowheads="1"/>
          </p:cNvSpPr>
          <p:nvPr/>
        </p:nvSpPr>
        <p:spPr bwMode="auto">
          <a:xfrm>
            <a:off x="468313" y="4508500"/>
            <a:ext cx="2819400" cy="1077218"/>
          </a:xfrm>
          <a:prstGeom prst="rect">
            <a:avLst/>
          </a:prstGeom>
          <a:solidFill>
            <a:schemeClr val="bg1"/>
          </a:solidFill>
          <a:ln w="57150">
            <a:solidFill>
              <a:srgbClr val="FF0000"/>
            </a:solidFill>
            <a:miter lim="800000"/>
            <a:headEnd/>
            <a:tailEnd/>
          </a:ln>
        </p:spPr>
        <p:txBody>
          <a:bodyPr wrap="square">
            <a:spAutoFit/>
          </a:bodyPr>
          <a:lstStyle/>
          <a:p>
            <a:pPr>
              <a:spcBef>
                <a:spcPct val="0"/>
              </a:spcBef>
              <a:buFontTx/>
              <a:buNone/>
            </a:pPr>
            <a:r>
              <a:rPr lang="en-US" altLang="en-US" sz="1600" dirty="0"/>
              <a:t>Calibration</a:t>
            </a:r>
          </a:p>
          <a:p>
            <a:pPr>
              <a:spcBef>
                <a:spcPct val="0"/>
              </a:spcBef>
              <a:buFontTx/>
              <a:buNone/>
            </a:pPr>
            <a:r>
              <a:rPr lang="en-US" altLang="en-US" sz="1600" dirty="0"/>
              <a:t>- O2 sensor startup delay</a:t>
            </a:r>
          </a:p>
          <a:p>
            <a:pPr>
              <a:spcBef>
                <a:spcPct val="0"/>
              </a:spcBef>
              <a:buFontTx/>
              <a:buNone/>
            </a:pPr>
            <a:r>
              <a:rPr lang="en-US" altLang="en-US" sz="1600" dirty="0"/>
              <a:t>- FCV max current increase</a:t>
            </a:r>
          </a:p>
          <a:p>
            <a:pPr>
              <a:spcBef>
                <a:spcPct val="0"/>
              </a:spcBef>
              <a:buFontTx/>
              <a:buNone/>
            </a:pPr>
            <a:r>
              <a:rPr lang="en-US" altLang="en-US" sz="1600" dirty="0"/>
              <a:t>- EMD+ Requirements</a:t>
            </a:r>
          </a:p>
        </p:txBody>
      </p:sp>
      <p:sp>
        <p:nvSpPr>
          <p:cNvPr id="25612" name="TextBox 13"/>
          <p:cNvSpPr txBox="1">
            <a:spLocks noChangeArrowheads="1"/>
          </p:cNvSpPr>
          <p:nvPr/>
        </p:nvSpPr>
        <p:spPr bwMode="auto">
          <a:xfrm>
            <a:off x="6732588" y="3213100"/>
            <a:ext cx="2122487" cy="534988"/>
          </a:xfrm>
          <a:prstGeom prst="rect">
            <a:avLst/>
          </a:prstGeom>
          <a:noFill/>
          <a:ln w="50800">
            <a:solidFill>
              <a:srgbClr val="FF0000"/>
            </a:solidFill>
            <a:miter lim="800000"/>
            <a:headEnd/>
            <a:tailEnd/>
          </a:ln>
        </p:spPr>
        <p:txBody>
          <a:bodyPr>
            <a:spAutoFit/>
          </a:bodyPr>
          <a:lstStyle/>
          <a:p>
            <a:pPr>
              <a:spcBef>
                <a:spcPct val="0"/>
              </a:spcBef>
              <a:buFontTx/>
              <a:buNone/>
            </a:pPr>
            <a:r>
              <a:rPr lang="en-US" altLang="en-US" sz="1600" dirty="0"/>
              <a:t>Thermostat</a:t>
            </a:r>
          </a:p>
          <a:p>
            <a:pPr>
              <a:spcBef>
                <a:spcPct val="0"/>
              </a:spcBef>
              <a:buFontTx/>
              <a:buNone/>
            </a:pPr>
            <a:r>
              <a:rPr lang="en-US" altLang="en-US" sz="1600" dirty="0"/>
              <a:t>- New Thermostat</a:t>
            </a:r>
          </a:p>
        </p:txBody>
      </p:sp>
      <p:sp>
        <p:nvSpPr>
          <p:cNvPr id="25613" name="TextBox 14"/>
          <p:cNvSpPr txBox="1">
            <a:spLocks noChangeArrowheads="1"/>
          </p:cNvSpPr>
          <p:nvPr/>
        </p:nvSpPr>
        <p:spPr bwMode="auto">
          <a:xfrm>
            <a:off x="6948488" y="4005263"/>
            <a:ext cx="1892300" cy="584775"/>
          </a:xfrm>
          <a:prstGeom prst="rect">
            <a:avLst/>
          </a:prstGeom>
          <a:noFill/>
          <a:ln w="50800">
            <a:solidFill>
              <a:srgbClr val="FF0000"/>
            </a:solidFill>
            <a:miter lim="800000"/>
            <a:headEnd/>
            <a:tailEnd/>
          </a:ln>
        </p:spPr>
        <p:txBody>
          <a:bodyPr>
            <a:spAutoFit/>
          </a:bodyPr>
          <a:lstStyle/>
          <a:p>
            <a:pPr>
              <a:spcBef>
                <a:spcPct val="0"/>
              </a:spcBef>
              <a:buFontTx/>
              <a:buNone/>
            </a:pPr>
            <a:r>
              <a:rPr lang="en-US" altLang="en-US" sz="1600" dirty="0"/>
              <a:t>Water </a:t>
            </a:r>
            <a:r>
              <a:rPr lang="en-US" altLang="en-US" sz="1600" dirty="0" smtClean="0"/>
              <a:t>Pump</a:t>
            </a:r>
            <a:endParaRPr lang="en-US" altLang="en-US" sz="1600" dirty="0"/>
          </a:p>
          <a:p>
            <a:pPr>
              <a:spcBef>
                <a:spcPct val="0"/>
              </a:spcBef>
              <a:buFontTx/>
              <a:buNone/>
            </a:pPr>
            <a:r>
              <a:rPr lang="en-US" altLang="en-US" sz="1600" dirty="0"/>
              <a:t>- New Impellor</a:t>
            </a:r>
          </a:p>
        </p:txBody>
      </p:sp>
      <p:sp>
        <p:nvSpPr>
          <p:cNvPr id="13" name="Slide Number Placeholder 12"/>
          <p:cNvSpPr>
            <a:spLocks noGrp="1"/>
          </p:cNvSpPr>
          <p:nvPr>
            <p:ph type="sldNum" sz="quarter" idx="12"/>
          </p:nvPr>
        </p:nvSpPr>
        <p:spPr/>
        <p:txBody>
          <a:bodyPr/>
          <a:lstStyle/>
          <a:p>
            <a:pPr>
              <a:defRPr/>
            </a:pPr>
            <a:fld id="{7AE1F532-CE46-4796-AB01-3003C411CACB}"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4213" y="188913"/>
            <a:ext cx="7772400" cy="381000"/>
          </a:xfrm>
        </p:spPr>
        <p:txBody>
          <a:bodyPr/>
          <a:lstStyle/>
          <a:p>
            <a:r>
              <a:rPr lang="en-US" altLang="en-US" b="1" u="sng" dirty="0" smtClean="0"/>
              <a:t>2014</a:t>
            </a:r>
            <a:r>
              <a:rPr lang="en-US" altLang="en-US" b="1" dirty="0" smtClean="0"/>
              <a:t> Production Improvements</a:t>
            </a:r>
          </a:p>
        </p:txBody>
      </p:sp>
      <p:sp>
        <p:nvSpPr>
          <p:cNvPr id="26627" name="Footer Placeholder 3"/>
          <p:cNvSpPr>
            <a:spLocks noGrp="1"/>
          </p:cNvSpPr>
          <p:nvPr>
            <p:ph type="ftr" sz="quarter" idx="11"/>
          </p:nvPr>
        </p:nvSpPr>
        <p:spPr>
          <a:noFill/>
        </p:spPr>
        <p:txBody>
          <a:bodyPr/>
          <a:lstStyle/>
          <a:p>
            <a:r>
              <a:rPr lang="en-US" smtClean="0"/>
              <a:t>Go with Natural Gas - Cummins Westport Jan 2015</a:t>
            </a:r>
            <a:endParaRPr lang="en-US" dirty="0" smtClean="0"/>
          </a:p>
        </p:txBody>
      </p:sp>
      <p:pic>
        <p:nvPicPr>
          <p:cNvPr id="26629" name="Picture 2"/>
          <p:cNvPicPr>
            <a:picLocks noChangeAspect="1" noChangeArrowheads="1"/>
          </p:cNvPicPr>
          <p:nvPr/>
        </p:nvPicPr>
        <p:blipFill>
          <a:blip r:embed="rId2" cstate="email"/>
          <a:srcRect/>
          <a:stretch>
            <a:fillRect/>
          </a:stretch>
        </p:blipFill>
        <p:spPr bwMode="auto">
          <a:xfrm>
            <a:off x="2962275" y="938213"/>
            <a:ext cx="4130675" cy="4027487"/>
          </a:xfrm>
          <a:prstGeom prst="rect">
            <a:avLst/>
          </a:prstGeom>
          <a:noFill/>
          <a:ln w="9525">
            <a:noFill/>
            <a:miter lim="800000"/>
            <a:headEnd/>
            <a:tailEnd/>
          </a:ln>
        </p:spPr>
      </p:pic>
      <p:sp>
        <p:nvSpPr>
          <p:cNvPr id="26631" name="TextBox 7"/>
          <p:cNvSpPr txBox="1">
            <a:spLocks noChangeArrowheads="1"/>
          </p:cNvSpPr>
          <p:nvPr/>
        </p:nvSpPr>
        <p:spPr bwMode="auto">
          <a:xfrm>
            <a:off x="684213" y="1196974"/>
            <a:ext cx="2562225" cy="584775"/>
          </a:xfrm>
          <a:prstGeom prst="rect">
            <a:avLst/>
          </a:prstGeom>
          <a:solidFill>
            <a:schemeClr val="bg1"/>
          </a:solidFill>
          <a:ln w="57150">
            <a:solidFill>
              <a:srgbClr val="FF0000"/>
            </a:solidFill>
            <a:miter lim="800000"/>
            <a:headEnd/>
            <a:tailEnd/>
          </a:ln>
        </p:spPr>
        <p:txBody>
          <a:bodyPr wrap="square">
            <a:spAutoFit/>
          </a:bodyPr>
          <a:lstStyle/>
          <a:p>
            <a:pPr>
              <a:spcBef>
                <a:spcPct val="0"/>
              </a:spcBef>
              <a:buFontTx/>
              <a:buNone/>
            </a:pPr>
            <a:r>
              <a:rPr lang="en-US" altLang="en-US" sz="1600" dirty="0"/>
              <a:t>Exhaust </a:t>
            </a:r>
            <a:r>
              <a:rPr lang="en-US" altLang="en-US" sz="1600" dirty="0" smtClean="0"/>
              <a:t>System</a:t>
            </a:r>
            <a:endParaRPr lang="en-US" altLang="en-US" sz="1600" dirty="0"/>
          </a:p>
          <a:p>
            <a:pPr>
              <a:spcBef>
                <a:spcPct val="0"/>
              </a:spcBef>
              <a:buFontTx/>
              <a:buNone/>
            </a:pPr>
            <a:r>
              <a:rPr lang="en-US" altLang="en-US" sz="1600" dirty="0"/>
              <a:t>- 6 Ply </a:t>
            </a:r>
            <a:r>
              <a:rPr lang="en-US" altLang="en-US" sz="1600" dirty="0" err="1"/>
              <a:t>Inconel</a:t>
            </a:r>
            <a:r>
              <a:rPr lang="en-US" altLang="en-US" sz="1600" dirty="0"/>
              <a:t> Gasket</a:t>
            </a:r>
          </a:p>
        </p:txBody>
      </p:sp>
      <p:sp>
        <p:nvSpPr>
          <p:cNvPr id="26632" name="TextBox 8"/>
          <p:cNvSpPr txBox="1">
            <a:spLocks noChangeArrowheads="1"/>
          </p:cNvSpPr>
          <p:nvPr/>
        </p:nvSpPr>
        <p:spPr bwMode="auto">
          <a:xfrm>
            <a:off x="684213" y="2420938"/>
            <a:ext cx="1500187" cy="314325"/>
          </a:xfrm>
          <a:prstGeom prst="rect">
            <a:avLst/>
          </a:prstGeom>
          <a:solidFill>
            <a:schemeClr val="bg1"/>
          </a:solidFill>
          <a:ln w="57150">
            <a:solidFill>
              <a:srgbClr val="FF0000"/>
            </a:solidFill>
            <a:miter lim="800000"/>
            <a:headEnd/>
            <a:tailEnd/>
          </a:ln>
        </p:spPr>
        <p:txBody>
          <a:bodyPr>
            <a:spAutoFit/>
          </a:bodyPr>
          <a:lstStyle/>
          <a:p>
            <a:pPr>
              <a:spcBef>
                <a:spcPct val="0"/>
              </a:spcBef>
              <a:buFontTx/>
              <a:buNone/>
            </a:pPr>
            <a:r>
              <a:rPr lang="en-US" altLang="en-US" sz="1600" dirty="0"/>
              <a:t>EGR Cooler</a:t>
            </a:r>
          </a:p>
        </p:txBody>
      </p:sp>
      <p:sp>
        <p:nvSpPr>
          <p:cNvPr id="26633" name="TextBox 12"/>
          <p:cNvSpPr txBox="1">
            <a:spLocks noChangeArrowheads="1"/>
          </p:cNvSpPr>
          <p:nvPr/>
        </p:nvSpPr>
        <p:spPr bwMode="auto">
          <a:xfrm>
            <a:off x="611188" y="3933825"/>
            <a:ext cx="2873375" cy="1569660"/>
          </a:xfrm>
          <a:prstGeom prst="rect">
            <a:avLst/>
          </a:prstGeom>
          <a:solidFill>
            <a:schemeClr val="bg1"/>
          </a:solidFill>
          <a:ln w="57150">
            <a:solidFill>
              <a:srgbClr val="FF0000"/>
            </a:solidFill>
            <a:miter lim="800000"/>
            <a:headEnd/>
            <a:tailEnd/>
          </a:ln>
        </p:spPr>
        <p:txBody>
          <a:bodyPr wrap="square">
            <a:spAutoFit/>
          </a:bodyPr>
          <a:lstStyle/>
          <a:p>
            <a:pPr>
              <a:spcBef>
                <a:spcPct val="0"/>
              </a:spcBef>
              <a:buFontTx/>
              <a:buNone/>
            </a:pPr>
            <a:r>
              <a:rPr lang="en-US" altLang="en-US" sz="1600" dirty="0"/>
              <a:t>Calibration</a:t>
            </a:r>
          </a:p>
          <a:p>
            <a:pPr>
              <a:spcBef>
                <a:spcPct val="0"/>
              </a:spcBef>
              <a:buFontTx/>
              <a:buNone/>
            </a:pPr>
            <a:r>
              <a:rPr lang="en-US" altLang="en-US" sz="1600" dirty="0" smtClean="0"/>
              <a:t>- </a:t>
            </a:r>
            <a:r>
              <a:rPr lang="en-US" altLang="en-US" sz="1600" dirty="0"/>
              <a:t>O2 Sensor Improvements</a:t>
            </a:r>
          </a:p>
          <a:p>
            <a:pPr>
              <a:spcBef>
                <a:spcPct val="0"/>
              </a:spcBef>
              <a:buFontTx/>
              <a:buNone/>
            </a:pPr>
            <a:r>
              <a:rPr lang="en-US" altLang="en-US" sz="1600" dirty="0"/>
              <a:t>- FCV Idle Improvements</a:t>
            </a:r>
          </a:p>
          <a:p>
            <a:pPr>
              <a:spcBef>
                <a:spcPct val="0"/>
              </a:spcBef>
              <a:buFontTx/>
              <a:buNone/>
            </a:pPr>
            <a:r>
              <a:rPr lang="en-US" altLang="en-US" sz="1600" dirty="0"/>
              <a:t>- Exhaust Temp Control</a:t>
            </a:r>
          </a:p>
          <a:p>
            <a:pPr>
              <a:spcBef>
                <a:spcPct val="0"/>
              </a:spcBef>
              <a:buFontTx/>
              <a:buChar char="-"/>
            </a:pPr>
            <a:r>
              <a:rPr lang="en-US" altLang="en-US" sz="1600" dirty="0" smtClean="0"/>
              <a:t>Knock </a:t>
            </a:r>
            <a:r>
              <a:rPr lang="en-US" altLang="en-US" sz="1600" dirty="0"/>
              <a:t>Detection (3 Tier</a:t>
            </a:r>
            <a:r>
              <a:rPr lang="en-US" altLang="en-US" sz="1600" dirty="0" smtClean="0"/>
              <a:t>)</a:t>
            </a:r>
          </a:p>
          <a:p>
            <a:pPr>
              <a:spcBef>
                <a:spcPct val="0"/>
              </a:spcBef>
              <a:buFontTx/>
              <a:buChar char="-"/>
            </a:pPr>
            <a:r>
              <a:rPr lang="en-US" altLang="en-US" sz="1600" dirty="0" smtClean="0"/>
              <a:t>Combustion Stability</a:t>
            </a:r>
            <a:endParaRPr lang="en-US" altLang="en-US" sz="1600" dirty="0"/>
          </a:p>
        </p:txBody>
      </p:sp>
      <p:sp>
        <p:nvSpPr>
          <p:cNvPr id="26634" name="TextBox 15"/>
          <p:cNvSpPr txBox="1">
            <a:spLocks noChangeArrowheads="1"/>
          </p:cNvSpPr>
          <p:nvPr/>
        </p:nvSpPr>
        <p:spPr bwMode="auto">
          <a:xfrm>
            <a:off x="6804025" y="1916113"/>
            <a:ext cx="1944688" cy="314325"/>
          </a:xfrm>
          <a:prstGeom prst="rect">
            <a:avLst/>
          </a:prstGeom>
          <a:noFill/>
          <a:ln w="50800">
            <a:solidFill>
              <a:srgbClr val="FF0000"/>
            </a:solidFill>
            <a:miter lim="800000"/>
            <a:headEnd/>
            <a:tailEnd/>
          </a:ln>
        </p:spPr>
        <p:txBody>
          <a:bodyPr>
            <a:spAutoFit/>
          </a:bodyPr>
          <a:lstStyle/>
          <a:p>
            <a:pPr>
              <a:spcBef>
                <a:spcPct val="0"/>
              </a:spcBef>
              <a:buFontTx/>
              <a:buNone/>
            </a:pPr>
            <a:r>
              <a:rPr lang="en-US" altLang="en-US" sz="1600" dirty="0"/>
              <a:t>Humidity Sensor</a:t>
            </a:r>
          </a:p>
        </p:txBody>
      </p:sp>
      <p:sp>
        <p:nvSpPr>
          <p:cNvPr id="26635" name="TextBox 16"/>
          <p:cNvSpPr txBox="1">
            <a:spLocks noChangeArrowheads="1"/>
          </p:cNvSpPr>
          <p:nvPr/>
        </p:nvSpPr>
        <p:spPr bwMode="auto">
          <a:xfrm>
            <a:off x="533401" y="3213100"/>
            <a:ext cx="2590800" cy="338554"/>
          </a:xfrm>
          <a:prstGeom prst="rect">
            <a:avLst/>
          </a:prstGeom>
          <a:solidFill>
            <a:schemeClr val="bg1"/>
          </a:solidFill>
          <a:ln w="57150">
            <a:solidFill>
              <a:srgbClr val="FF0000"/>
            </a:solidFill>
            <a:miter lim="800000"/>
            <a:headEnd/>
            <a:tailEnd/>
          </a:ln>
        </p:spPr>
        <p:txBody>
          <a:bodyPr wrap="square">
            <a:spAutoFit/>
          </a:bodyPr>
          <a:lstStyle/>
          <a:p>
            <a:pPr>
              <a:spcBef>
                <a:spcPct val="0"/>
              </a:spcBef>
              <a:buFontTx/>
              <a:buNone/>
            </a:pPr>
            <a:r>
              <a:rPr lang="en-US" altLang="en-US" sz="1600" dirty="0"/>
              <a:t>Turbine Inlet </a:t>
            </a:r>
            <a:r>
              <a:rPr lang="en-US" altLang="en-US" sz="1600" dirty="0" smtClean="0"/>
              <a:t>Temp Sensor</a:t>
            </a:r>
            <a:endParaRPr lang="en-US" altLang="en-US" sz="1600" dirty="0"/>
          </a:p>
        </p:txBody>
      </p:sp>
      <p:sp>
        <p:nvSpPr>
          <p:cNvPr id="26636" name="TextBox 13"/>
          <p:cNvSpPr txBox="1">
            <a:spLocks noChangeArrowheads="1"/>
          </p:cNvSpPr>
          <p:nvPr/>
        </p:nvSpPr>
        <p:spPr bwMode="auto">
          <a:xfrm>
            <a:off x="6659563" y="3933825"/>
            <a:ext cx="2160587" cy="314325"/>
          </a:xfrm>
          <a:prstGeom prst="rect">
            <a:avLst/>
          </a:prstGeom>
          <a:noFill/>
          <a:ln w="50800">
            <a:solidFill>
              <a:srgbClr val="FF0000"/>
            </a:solidFill>
            <a:miter lim="800000"/>
            <a:headEnd/>
            <a:tailEnd/>
          </a:ln>
        </p:spPr>
        <p:txBody>
          <a:bodyPr>
            <a:spAutoFit/>
          </a:bodyPr>
          <a:lstStyle/>
          <a:p>
            <a:pPr>
              <a:spcBef>
                <a:spcPct val="0"/>
              </a:spcBef>
              <a:buFontTx/>
              <a:buNone/>
            </a:pPr>
            <a:r>
              <a:rPr lang="en-US" altLang="en-US" sz="1600" dirty="0"/>
              <a:t>Oil Pressure Sensor</a:t>
            </a:r>
          </a:p>
        </p:txBody>
      </p:sp>
      <p:sp>
        <p:nvSpPr>
          <p:cNvPr id="11" name="Slide Number Placeholder 10"/>
          <p:cNvSpPr>
            <a:spLocks noGrp="1"/>
          </p:cNvSpPr>
          <p:nvPr>
            <p:ph type="sldNum" sz="quarter" idx="12"/>
          </p:nvPr>
        </p:nvSpPr>
        <p:spPr/>
        <p:txBody>
          <a:bodyPr/>
          <a:lstStyle/>
          <a:p>
            <a:pPr>
              <a:defRPr/>
            </a:pPr>
            <a:fld id="{7AE1F532-CE46-4796-AB01-3003C411CACB}"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ISL G: Performance </a:t>
            </a:r>
            <a:r>
              <a:rPr lang="en-US" dirty="0"/>
              <a:t>Similar to diesel</a:t>
            </a:r>
            <a:endParaRPr lang="en-CA" dirty="0"/>
          </a:p>
        </p:txBody>
      </p:sp>
      <p:sp>
        <p:nvSpPr>
          <p:cNvPr id="4" name="Footer Placeholder 3"/>
          <p:cNvSpPr>
            <a:spLocks noGrp="1"/>
          </p:cNvSpPr>
          <p:nvPr>
            <p:ph type="ftr" sz="quarter" idx="11"/>
          </p:nvPr>
        </p:nvSpPr>
        <p:spPr/>
        <p:txBody>
          <a:bodyPr/>
          <a:lstStyle/>
          <a:p>
            <a:pPr>
              <a:defRPr/>
            </a:pPr>
            <a:r>
              <a:rPr lang="en-US" smtClean="0"/>
              <a:t>Go with Natural Gas - Cummins Westport Jan 2015</a:t>
            </a:r>
            <a:endParaRPr lang="en-US" dirty="0"/>
          </a:p>
        </p:txBody>
      </p:sp>
      <p:sp>
        <p:nvSpPr>
          <p:cNvPr id="5" name="Slide Number Placeholder 4"/>
          <p:cNvSpPr>
            <a:spLocks noGrp="1"/>
          </p:cNvSpPr>
          <p:nvPr>
            <p:ph type="sldNum" sz="quarter" idx="12"/>
          </p:nvPr>
        </p:nvSpPr>
        <p:spPr/>
        <p:txBody>
          <a:bodyPr/>
          <a:lstStyle/>
          <a:p>
            <a:pPr>
              <a:defRPr/>
            </a:pPr>
            <a:fld id="{7AE1F532-CE46-4796-AB01-3003C411CACB}" type="slidenum">
              <a:rPr lang="en-US" smtClean="0"/>
              <a:pPr>
                <a:defRPr/>
              </a:pPr>
              <a:t>19</a:t>
            </a:fld>
            <a:endParaRPr lang="en-US"/>
          </a:p>
        </p:txBody>
      </p:sp>
      <p:graphicFrame>
        <p:nvGraphicFramePr>
          <p:cNvPr id="6" name="Table 5"/>
          <p:cNvGraphicFramePr>
            <a:graphicFrameLocks noGrp="1"/>
          </p:cNvGraphicFramePr>
          <p:nvPr>
            <p:extLst/>
          </p:nvPr>
        </p:nvGraphicFramePr>
        <p:xfrm>
          <a:off x="403790" y="1066800"/>
          <a:ext cx="8435410" cy="1930349"/>
        </p:xfrm>
        <a:graphic>
          <a:graphicData uri="http://schemas.openxmlformats.org/drawingml/2006/table">
            <a:tbl>
              <a:tblPr firstRow="1" bandRow="1">
                <a:tableStyleId>{6E25E649-3F16-4E02-A733-19D2CDBF48F0}</a:tableStyleId>
              </a:tblPr>
              <a:tblGrid>
                <a:gridCol w="1975861"/>
                <a:gridCol w="1443899"/>
                <a:gridCol w="1747878"/>
                <a:gridCol w="1450914"/>
                <a:gridCol w="1816858"/>
              </a:tblGrid>
              <a:tr h="318778">
                <a:tc>
                  <a:txBody>
                    <a:bodyPr/>
                    <a:lstStyle/>
                    <a:p>
                      <a:endParaRPr lang="en-US" sz="1400" dirty="0">
                        <a:solidFill>
                          <a:schemeClr val="tx1">
                            <a:lumMod val="75000"/>
                            <a:lumOff val="25000"/>
                          </a:schemeClr>
                        </a:solidFill>
                      </a:endParaRPr>
                    </a:p>
                  </a:txBody>
                  <a:tcPr>
                    <a:lnL>
                      <a:noFill/>
                    </a:lnL>
                    <a:lnR w="28575" cap="flat" cmpd="sng" algn="ctr">
                      <a:solidFill>
                        <a:schemeClr val="tx1"/>
                      </a:solidFill>
                      <a:prstDash val="solid"/>
                      <a:round/>
                      <a:headEnd type="none" w="med" len="med"/>
                      <a:tailEnd type="none" w="med" len="med"/>
                    </a:lnR>
                    <a:lnT w="25400" cmpd="sng">
                      <a:noFill/>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400" dirty="0" smtClean="0">
                          <a:solidFill>
                            <a:schemeClr val="tx1"/>
                          </a:solidFill>
                        </a:rPr>
                        <a:t>ISL9</a:t>
                      </a:r>
                      <a:endParaRPr lang="en-US" sz="1400" dirty="0">
                        <a:solidFill>
                          <a:schemeClr val="tx1"/>
                        </a:solidFill>
                      </a:endParaRPr>
                    </a:p>
                  </a:txBody>
                  <a:tcP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1600" dirty="0" smtClean="0">
                          <a:solidFill>
                            <a:schemeClr val="tx1"/>
                          </a:solidFill>
                        </a:rPr>
                        <a:t>ISL</a:t>
                      </a:r>
                      <a:r>
                        <a:rPr lang="en-US" sz="1600" baseline="0" dirty="0" smtClean="0">
                          <a:solidFill>
                            <a:schemeClr val="tx1"/>
                          </a:solidFill>
                        </a:rPr>
                        <a:t> G</a:t>
                      </a:r>
                      <a:endParaRPr lang="en-US" sz="1600" dirty="0">
                        <a:solidFill>
                          <a:schemeClr val="tx1"/>
                        </a:solidFill>
                      </a:endParaRPr>
                    </a:p>
                  </a:txBody>
                  <a:tcP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2000" dirty="0"/>
                    </a:p>
                  </a:txBody>
                  <a:tcP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6328">
                <a:tc>
                  <a:txBody>
                    <a:bodyPr/>
                    <a:lstStyle/>
                    <a:p>
                      <a:pPr marL="231775" marR="0" lvl="0" indent="-231775" algn="l"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lumMod val="75000"/>
                              <a:lumOff val="25000"/>
                            </a:schemeClr>
                          </a:solidFill>
                          <a:effectLst/>
                          <a:latin typeface="Arial" charset="0"/>
                          <a:cs typeface="Arial" charset="0"/>
                        </a:rPr>
                        <a:t>Engine Displacement</a:t>
                      </a:r>
                    </a:p>
                  </a:txBody>
                  <a:tcPr anchor="ctr"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dirty="0" smtClean="0">
                          <a:solidFill>
                            <a:schemeClr val="tx1">
                              <a:lumMod val="75000"/>
                              <a:lumOff val="25000"/>
                            </a:schemeClr>
                          </a:solidFill>
                        </a:rPr>
                        <a:t>540 CU. IN.</a:t>
                      </a:r>
                      <a:endParaRPr lang="en-US" sz="1100" dirty="0">
                        <a:solidFill>
                          <a:schemeClr val="tx1">
                            <a:lumMod val="75000"/>
                            <a:lumOff val="25000"/>
                          </a:schemeClr>
                        </a:solidFill>
                      </a:endParaRPr>
                    </a:p>
                  </a:txBody>
                  <a:tcP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100" dirty="0" smtClean="0">
                          <a:solidFill>
                            <a:schemeClr val="tx1">
                              <a:lumMod val="75000"/>
                              <a:lumOff val="25000"/>
                            </a:schemeClr>
                          </a:solidFill>
                        </a:rPr>
                        <a:t>8.9 LITRES</a:t>
                      </a:r>
                      <a:endParaRPr lang="en-US" sz="110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100" dirty="0" smtClean="0">
                          <a:solidFill>
                            <a:schemeClr val="tx1">
                              <a:lumMod val="75000"/>
                              <a:lumOff val="25000"/>
                            </a:schemeClr>
                          </a:solidFill>
                        </a:rPr>
                        <a:t>540 CU. IN.</a:t>
                      </a:r>
                      <a:endParaRPr lang="en-US" sz="110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100" dirty="0" smtClean="0">
                          <a:solidFill>
                            <a:schemeClr val="tx1">
                              <a:lumMod val="75000"/>
                              <a:lumOff val="25000"/>
                            </a:schemeClr>
                          </a:solidFill>
                        </a:rPr>
                        <a:t>8.9 LITRES</a:t>
                      </a:r>
                      <a:endParaRPr lang="en-US" sz="110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6328">
                <a:tc>
                  <a:txBody>
                    <a:bodyPr/>
                    <a:lstStyle/>
                    <a:p>
                      <a:pPr marL="231775" marR="0" lvl="0" indent="-231775" algn="l" defTabSz="914400" rtl="0" eaLnBrk="1" fontAlgn="ctr" latinLnBrk="0" hangingPunct="1">
                        <a:lnSpc>
                          <a:spcPct val="100000"/>
                        </a:lnSpc>
                        <a:spcBef>
                          <a:spcPct val="0"/>
                        </a:spcBef>
                        <a:spcAft>
                          <a:spcPct val="0"/>
                        </a:spcAft>
                        <a:buClrTx/>
                        <a:buSzTx/>
                        <a:buFontTx/>
                        <a:buNone/>
                        <a:tabLst/>
                      </a:pPr>
                      <a:r>
                        <a:rPr kumimoji="0" lang="en-US" sz="1100" b="1" u="none" strike="noStrike" cap="none" normalizeH="0" baseline="0" dirty="0" smtClean="0">
                          <a:ln>
                            <a:noFill/>
                          </a:ln>
                          <a:solidFill>
                            <a:schemeClr val="tx1">
                              <a:lumMod val="75000"/>
                              <a:lumOff val="25000"/>
                            </a:schemeClr>
                          </a:solidFill>
                          <a:effectLst/>
                        </a:rPr>
                        <a:t>Horsepower</a:t>
                      </a:r>
                      <a:endParaRPr kumimoji="0" lang="en-US" sz="1100" b="1" i="0" u="none" strike="noStrike" cap="none" normalizeH="0" baseline="0" dirty="0" smtClean="0">
                        <a:ln>
                          <a:noFill/>
                        </a:ln>
                        <a:solidFill>
                          <a:schemeClr val="tx1">
                            <a:lumMod val="75000"/>
                            <a:lumOff val="25000"/>
                          </a:schemeClr>
                        </a:solidFill>
                        <a:effectLst/>
                        <a:latin typeface="Arial" charset="0"/>
                        <a:cs typeface="Arial" charset="0"/>
                      </a:endParaRPr>
                    </a:p>
                  </a:txBody>
                  <a:tcPr anchor="ctr"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dirty="0" smtClean="0">
                          <a:solidFill>
                            <a:schemeClr val="tx1">
                              <a:lumMod val="75000"/>
                              <a:lumOff val="25000"/>
                            </a:schemeClr>
                          </a:solidFill>
                        </a:rPr>
                        <a:t>260-380 HP</a:t>
                      </a:r>
                      <a:endParaRPr lang="en-US" sz="1100" dirty="0">
                        <a:solidFill>
                          <a:schemeClr val="tx1">
                            <a:lumMod val="75000"/>
                            <a:lumOff val="25000"/>
                          </a:schemeClr>
                        </a:solidFill>
                      </a:endParaRPr>
                    </a:p>
                  </a:txBody>
                  <a:tcP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en-CA" sz="1100" kern="1200" dirty="0" smtClean="0">
                          <a:solidFill>
                            <a:schemeClr val="tx1">
                              <a:lumMod val="75000"/>
                              <a:lumOff val="25000"/>
                            </a:schemeClr>
                          </a:solidFill>
                          <a:latin typeface="+mn-lt"/>
                          <a:ea typeface="+mn-ea"/>
                          <a:cs typeface="+mn-cs"/>
                        </a:rPr>
                        <a:t>194-283 kW</a:t>
                      </a:r>
                      <a:endParaRPr lang="en-US" sz="1100" kern="1200" dirty="0">
                        <a:solidFill>
                          <a:schemeClr val="tx1">
                            <a:lumMod val="75000"/>
                            <a:lumOff val="25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a:r>
                        <a:rPr lang="en-US" sz="1100" dirty="0" smtClean="0">
                          <a:solidFill>
                            <a:schemeClr val="tx1">
                              <a:lumMod val="75000"/>
                              <a:lumOff val="25000"/>
                            </a:schemeClr>
                          </a:solidFill>
                        </a:rPr>
                        <a:t>250-320 HP</a:t>
                      </a:r>
                      <a:endParaRPr lang="en-US" sz="110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a:r>
                        <a:rPr lang="en-US" sz="1100" dirty="0" smtClean="0">
                          <a:solidFill>
                            <a:schemeClr val="tx1">
                              <a:lumMod val="75000"/>
                              <a:lumOff val="25000"/>
                            </a:schemeClr>
                          </a:solidFill>
                        </a:rPr>
                        <a:t>186-239 kW</a:t>
                      </a:r>
                      <a:endParaRPr lang="en-US" sz="110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r h="246328">
                <a:tc>
                  <a:txBody>
                    <a:bodyPr/>
                    <a:lstStyle/>
                    <a:p>
                      <a:pPr marL="231775" marR="0" lvl="0" indent="-231775" algn="l"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lumMod val="75000"/>
                              <a:lumOff val="25000"/>
                            </a:schemeClr>
                          </a:solidFill>
                          <a:effectLst/>
                          <a:latin typeface="Arial" charset="0"/>
                          <a:cs typeface="Arial" charset="0"/>
                        </a:rPr>
                        <a:t>Peak Torque</a:t>
                      </a:r>
                    </a:p>
                  </a:txBody>
                  <a:tcPr anchor="ctr"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dirty="0" smtClean="0">
                          <a:solidFill>
                            <a:schemeClr val="tx1">
                              <a:lumMod val="75000"/>
                              <a:lumOff val="25000"/>
                            </a:schemeClr>
                          </a:solidFill>
                        </a:rPr>
                        <a:t>720-1250 lb-ft</a:t>
                      </a:r>
                      <a:endParaRPr lang="en-US" sz="1100" dirty="0">
                        <a:solidFill>
                          <a:schemeClr val="tx1">
                            <a:lumMod val="75000"/>
                            <a:lumOff val="25000"/>
                          </a:schemeClr>
                        </a:solidFill>
                      </a:endParaRPr>
                    </a:p>
                  </a:txBody>
                  <a:tcP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100" dirty="0" smtClean="0">
                          <a:solidFill>
                            <a:schemeClr val="tx1">
                              <a:lumMod val="75000"/>
                              <a:lumOff val="25000"/>
                            </a:schemeClr>
                          </a:solidFill>
                        </a:rPr>
                        <a:t> 976-1695 N-m</a:t>
                      </a:r>
                      <a:endParaRPr lang="en-US" sz="110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a:r>
                        <a:rPr lang="en-US" sz="1100" dirty="0" smtClean="0">
                          <a:solidFill>
                            <a:schemeClr val="tx1">
                              <a:lumMod val="75000"/>
                              <a:lumOff val="25000"/>
                            </a:schemeClr>
                          </a:solidFill>
                        </a:rPr>
                        <a:t>660-1000</a:t>
                      </a:r>
                      <a:r>
                        <a:rPr lang="en-US" sz="1100" baseline="0" dirty="0" smtClean="0">
                          <a:solidFill>
                            <a:schemeClr val="tx1">
                              <a:lumMod val="75000"/>
                              <a:lumOff val="25000"/>
                            </a:schemeClr>
                          </a:solidFill>
                        </a:rPr>
                        <a:t> lb-ft</a:t>
                      </a:r>
                      <a:endParaRPr lang="en-US" sz="110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a:r>
                        <a:rPr lang="en-US" sz="1100" dirty="0" smtClean="0">
                          <a:solidFill>
                            <a:schemeClr val="tx1">
                              <a:lumMod val="75000"/>
                              <a:lumOff val="25000"/>
                            </a:schemeClr>
                          </a:solidFill>
                        </a:rPr>
                        <a:t>895-1356</a:t>
                      </a:r>
                      <a:r>
                        <a:rPr lang="en-US" sz="1100" baseline="0" dirty="0" smtClean="0">
                          <a:solidFill>
                            <a:schemeClr val="tx1">
                              <a:lumMod val="75000"/>
                              <a:lumOff val="25000"/>
                            </a:schemeClr>
                          </a:solidFill>
                        </a:rPr>
                        <a:t> N-m</a:t>
                      </a:r>
                      <a:endParaRPr lang="en-US" sz="110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381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46328">
                <a:tc>
                  <a:txBody>
                    <a:bodyPr/>
                    <a:lstStyle/>
                    <a:p>
                      <a:pPr marL="231775" marR="0" lvl="0" indent="-231775" algn="l"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lumMod val="75000"/>
                              <a:lumOff val="25000"/>
                            </a:schemeClr>
                          </a:solidFill>
                          <a:effectLst/>
                          <a:latin typeface="+mn-lt"/>
                          <a:cs typeface="+mn-cs"/>
                        </a:rPr>
                        <a:t>Torque at Idle</a:t>
                      </a:r>
                      <a:endParaRPr kumimoji="0" lang="en-US" sz="1100" b="1" i="0" u="none" strike="noStrike" cap="none" normalizeH="0" baseline="0" dirty="0" smtClean="0">
                        <a:ln>
                          <a:noFill/>
                        </a:ln>
                        <a:solidFill>
                          <a:schemeClr val="tx1">
                            <a:lumMod val="75000"/>
                            <a:lumOff val="25000"/>
                          </a:schemeClr>
                        </a:solidFill>
                        <a:effectLst/>
                        <a:latin typeface="Arial" charset="0"/>
                        <a:cs typeface="Arial" charset="0"/>
                      </a:endParaRPr>
                    </a:p>
                  </a:txBody>
                  <a:tcPr anchor="ctr"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dirty="0" smtClean="0">
                          <a:solidFill>
                            <a:schemeClr val="tx1">
                              <a:lumMod val="75000"/>
                              <a:lumOff val="25000"/>
                            </a:schemeClr>
                          </a:solidFill>
                        </a:rPr>
                        <a:t>550 lb-ft</a:t>
                      </a:r>
                      <a:endParaRPr lang="en-US" sz="1100" dirty="0">
                        <a:solidFill>
                          <a:schemeClr val="tx1">
                            <a:lumMod val="75000"/>
                            <a:lumOff val="25000"/>
                          </a:schemeClr>
                        </a:solidFill>
                      </a:endParaRPr>
                    </a:p>
                  </a:txBody>
                  <a:tcP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100" dirty="0" smtClean="0">
                          <a:solidFill>
                            <a:schemeClr val="tx1">
                              <a:lumMod val="75000"/>
                              <a:lumOff val="25000"/>
                            </a:schemeClr>
                          </a:solidFill>
                        </a:rPr>
                        <a:t>949 N-m</a:t>
                      </a:r>
                      <a:endParaRPr lang="en-US" sz="110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a:r>
                        <a:rPr lang="en-US" sz="1100" dirty="0" smtClean="0">
                          <a:solidFill>
                            <a:schemeClr val="tx1">
                              <a:lumMod val="75000"/>
                              <a:lumOff val="25000"/>
                            </a:schemeClr>
                          </a:solidFill>
                        </a:rPr>
                        <a:t>550 </a:t>
                      </a:r>
                      <a:r>
                        <a:rPr lang="en-US" sz="1100" baseline="0" dirty="0" err="1" smtClean="0">
                          <a:solidFill>
                            <a:schemeClr val="tx1">
                              <a:lumMod val="75000"/>
                              <a:lumOff val="25000"/>
                            </a:schemeClr>
                          </a:solidFill>
                        </a:rPr>
                        <a:t>lb-ft</a:t>
                      </a:r>
                      <a:endParaRPr lang="en-US" sz="110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a:r>
                        <a:rPr lang="en-US" sz="1100" dirty="0" smtClean="0">
                          <a:solidFill>
                            <a:schemeClr val="tx1">
                              <a:lumMod val="75000"/>
                              <a:lumOff val="25000"/>
                            </a:schemeClr>
                          </a:solidFill>
                        </a:rPr>
                        <a:t>949 N-m</a:t>
                      </a:r>
                      <a:endParaRPr lang="en-US" sz="110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246328">
                <a:tc>
                  <a:txBody>
                    <a:bodyPr/>
                    <a:lstStyle/>
                    <a:p>
                      <a:pPr marL="231775" marR="0" lvl="0" indent="-231775" algn="l"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lumMod val="75000"/>
                              <a:lumOff val="25000"/>
                            </a:schemeClr>
                          </a:solidFill>
                          <a:effectLst/>
                          <a:latin typeface="Arial" charset="0"/>
                          <a:cs typeface="Arial" charset="0"/>
                        </a:rPr>
                        <a:t>Aftertreatment</a:t>
                      </a:r>
                    </a:p>
                  </a:txBody>
                  <a:tcPr anchor="ctr"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100" dirty="0" smtClean="0">
                          <a:solidFill>
                            <a:schemeClr val="tx1">
                              <a:lumMod val="75000"/>
                              <a:lumOff val="25000"/>
                            </a:schemeClr>
                          </a:solidFill>
                        </a:rPr>
                        <a:t>DPF</a:t>
                      </a:r>
                      <a:r>
                        <a:rPr lang="en-US" sz="1100" baseline="0" dirty="0" smtClean="0">
                          <a:solidFill>
                            <a:schemeClr val="tx1">
                              <a:lumMod val="75000"/>
                              <a:lumOff val="25000"/>
                            </a:schemeClr>
                          </a:solidFill>
                        </a:rPr>
                        <a:t> + SCR</a:t>
                      </a:r>
                      <a:endParaRPr lang="en-US" sz="1100" dirty="0">
                        <a:solidFill>
                          <a:schemeClr val="tx1">
                            <a:lumMod val="75000"/>
                            <a:lumOff val="25000"/>
                          </a:schemeClr>
                        </a:solidFill>
                      </a:endParaRPr>
                    </a:p>
                  </a:txBody>
                  <a:tcP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gridSpan="2">
                  <a:txBody>
                    <a:bodyPr/>
                    <a:lstStyle/>
                    <a:p>
                      <a:pPr algn="ctr"/>
                      <a:r>
                        <a:rPr lang="en-US" sz="1100" dirty="0" smtClean="0">
                          <a:solidFill>
                            <a:schemeClr val="tx1">
                              <a:lumMod val="75000"/>
                              <a:lumOff val="25000"/>
                            </a:schemeClr>
                          </a:solidFill>
                        </a:rPr>
                        <a:t>Three Way Catalyst</a:t>
                      </a:r>
                      <a:endParaRPr lang="en-US" sz="110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hMerge="1">
                  <a:txBody>
                    <a:bodyPr/>
                    <a:lstStyle/>
                    <a:p>
                      <a:pPr algn="l"/>
                      <a:endParaRPr lang="en-US" sz="1700" dirty="0"/>
                    </a:p>
                  </a:txBody>
                  <a:tcP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299669">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lumMod val="75000"/>
                              <a:lumOff val="25000"/>
                            </a:schemeClr>
                          </a:solidFill>
                          <a:effectLst/>
                          <a:latin typeface="+mn-lt"/>
                          <a:cs typeface="+mn-cs"/>
                        </a:rPr>
                        <a:t>Engine Brake Performance</a:t>
                      </a:r>
                      <a:endParaRPr kumimoji="0" lang="en-US" sz="1100" b="1" i="0" u="none" strike="noStrike" cap="none" normalizeH="0" baseline="0" dirty="0" smtClean="0">
                        <a:ln>
                          <a:noFill/>
                        </a:ln>
                        <a:solidFill>
                          <a:schemeClr val="tx1">
                            <a:lumMod val="75000"/>
                            <a:lumOff val="25000"/>
                          </a:schemeClr>
                        </a:solidFill>
                        <a:effectLst/>
                        <a:latin typeface="Arial" charset="0"/>
                        <a:cs typeface="Arial" charset="0"/>
                      </a:endParaRPr>
                    </a:p>
                  </a:txBody>
                  <a:tcPr anchor="ctr"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100" dirty="0" smtClean="0">
                          <a:solidFill>
                            <a:schemeClr val="tx1">
                              <a:lumMod val="75000"/>
                              <a:lumOff val="25000"/>
                            </a:schemeClr>
                          </a:solidFill>
                        </a:rPr>
                        <a:t>Optional 270 HP</a:t>
                      </a:r>
                      <a:r>
                        <a:rPr lang="en-US" sz="1100" baseline="0" dirty="0" smtClean="0">
                          <a:solidFill>
                            <a:schemeClr val="tx1">
                              <a:lumMod val="75000"/>
                              <a:lumOff val="25000"/>
                            </a:schemeClr>
                          </a:solidFill>
                        </a:rPr>
                        <a:t> @ 2100 RPM</a:t>
                      </a:r>
                      <a:endParaRPr lang="en-US" sz="1100" dirty="0">
                        <a:solidFill>
                          <a:schemeClr val="tx1">
                            <a:lumMod val="75000"/>
                            <a:lumOff val="25000"/>
                          </a:schemeClr>
                        </a:solidFill>
                      </a:endParaRPr>
                    </a:p>
                  </a:txBody>
                  <a:tcP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1100" dirty="0" smtClean="0">
                          <a:solidFill>
                            <a:schemeClr val="tx1">
                              <a:lumMod val="75000"/>
                              <a:lumOff val="25000"/>
                            </a:schemeClr>
                          </a:solidFill>
                        </a:rPr>
                        <a:t> NA</a:t>
                      </a:r>
                      <a:endParaRPr lang="en-US" sz="110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a:noFill/>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700" dirty="0"/>
                    </a:p>
                  </a:txBody>
                  <a:tcP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a:noFill/>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8" name="Picture 7"/>
          <p:cNvPicPr>
            <a:picLocks noChangeAspect="1"/>
          </p:cNvPicPr>
          <p:nvPr/>
        </p:nvPicPr>
        <p:blipFill>
          <a:blip r:embed="rId2"/>
          <a:stretch>
            <a:fillRect/>
          </a:stretch>
        </p:blipFill>
        <p:spPr>
          <a:xfrm>
            <a:off x="2209800" y="3200400"/>
            <a:ext cx="5334747" cy="3329337"/>
          </a:xfrm>
          <a:prstGeom prst="rect">
            <a:avLst/>
          </a:prstGeom>
          <a:ln w="19050">
            <a:solidFill>
              <a:schemeClr val="tx1"/>
            </a:solidFill>
          </a:ln>
        </p:spPr>
      </p:pic>
    </p:spTree>
    <p:extLst>
      <p:ext uri="{BB962C8B-B14F-4D97-AF65-F5344CB8AC3E}">
        <p14:creationId xmlns:p14="http://schemas.microsoft.com/office/powerpoint/2010/main" val="40777166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Agenda</a:t>
            </a:r>
            <a:endParaRPr lang="en-US" dirty="0"/>
          </a:p>
        </p:txBody>
      </p:sp>
      <p:sp>
        <p:nvSpPr>
          <p:cNvPr id="3" name="Content Placeholder 2"/>
          <p:cNvSpPr>
            <a:spLocks noGrp="1"/>
          </p:cNvSpPr>
          <p:nvPr>
            <p:ph idx="1"/>
          </p:nvPr>
        </p:nvSpPr>
        <p:spPr>
          <a:xfrm>
            <a:off x="838200" y="1066800"/>
            <a:ext cx="7772400" cy="4267200"/>
          </a:xfrm>
        </p:spPr>
        <p:txBody>
          <a:bodyPr/>
          <a:lstStyle/>
          <a:p>
            <a:r>
              <a:rPr lang="en-US" sz="2400" dirty="0" smtClean="0"/>
              <a:t>Cummins Westport Overview</a:t>
            </a:r>
          </a:p>
          <a:p>
            <a:r>
              <a:rPr lang="en-US" sz="2400" dirty="0" smtClean="0"/>
              <a:t>Company Profile and Technology</a:t>
            </a:r>
          </a:p>
          <a:p>
            <a:r>
              <a:rPr lang="en-US" sz="2400" dirty="0" smtClean="0"/>
              <a:t>ISL G</a:t>
            </a:r>
          </a:p>
          <a:p>
            <a:r>
              <a:rPr lang="en-US" sz="2400" dirty="0" smtClean="0"/>
              <a:t>ISX12 G</a:t>
            </a:r>
          </a:p>
          <a:p>
            <a:r>
              <a:rPr lang="en-US" sz="2400" dirty="0" smtClean="0"/>
              <a:t>OEM Availability</a:t>
            </a:r>
          </a:p>
          <a:p>
            <a:r>
              <a:rPr lang="en-US" sz="2400" dirty="0" smtClean="0"/>
              <a:t>Fuel Systems, Fuel Economy and Gearing</a:t>
            </a:r>
          </a:p>
          <a:p>
            <a:r>
              <a:rPr lang="en-US" sz="2400" dirty="0" smtClean="0"/>
              <a:t> Natural Gas Playbook and Training</a:t>
            </a:r>
          </a:p>
          <a:p>
            <a:pPr lvl="2"/>
            <a:endParaRPr lang="en-US" sz="2400" dirty="0" smtClean="0"/>
          </a:p>
          <a:p>
            <a:endParaRPr lang="en-US" sz="2400" dirty="0" smtClean="0"/>
          </a:p>
          <a:p>
            <a:endParaRPr lang="en-US" sz="2400" dirty="0" smtClean="0"/>
          </a:p>
          <a:p>
            <a:endParaRPr lang="en-US" sz="2400" dirty="0" smtClean="0"/>
          </a:p>
          <a:p>
            <a:endParaRPr lang="en-US" sz="2400" dirty="0"/>
          </a:p>
        </p:txBody>
      </p:sp>
      <p:sp>
        <p:nvSpPr>
          <p:cNvPr id="5" name="Slide Number Placeholder 4"/>
          <p:cNvSpPr>
            <a:spLocks noGrp="1"/>
          </p:cNvSpPr>
          <p:nvPr>
            <p:ph type="sldNum" sz="quarter" idx="12"/>
          </p:nvPr>
        </p:nvSpPr>
        <p:spPr/>
        <p:txBody>
          <a:bodyPr/>
          <a:lstStyle/>
          <a:p>
            <a:pPr>
              <a:defRPr/>
            </a:pPr>
            <a:fld id="{7AE1F532-CE46-4796-AB01-3003C411CACB}" type="slidenum">
              <a:rPr lang="en-US" smtClean="0"/>
              <a:pPr>
                <a:defRPr/>
              </a:pPr>
              <a:t>2</a:t>
            </a:fld>
            <a:endParaRPr lang="en-US"/>
          </a:p>
        </p:txBody>
      </p:sp>
      <p:sp>
        <p:nvSpPr>
          <p:cNvPr id="6" name="Footer Placeholder 5"/>
          <p:cNvSpPr>
            <a:spLocks noGrp="1"/>
          </p:cNvSpPr>
          <p:nvPr>
            <p:ph type="ftr" sz="quarter" idx="11"/>
          </p:nvPr>
        </p:nvSpPr>
        <p:spPr/>
        <p:txBody>
          <a:bodyPr/>
          <a:lstStyle/>
          <a:p>
            <a:pPr>
              <a:defRPr/>
            </a:pPr>
            <a:r>
              <a:rPr lang="en-US" smtClean="0"/>
              <a:t>Go with Natural Gas - Cummins Westport Jan 2015</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685800" y="457200"/>
            <a:ext cx="7772400" cy="381000"/>
          </a:xfrm>
        </p:spPr>
        <p:txBody>
          <a:bodyPr/>
          <a:lstStyle/>
          <a:p>
            <a:r>
              <a:rPr lang="en-US" dirty="0" smtClean="0"/>
              <a:t>The Right Applications</a:t>
            </a:r>
          </a:p>
        </p:txBody>
      </p:sp>
      <p:sp>
        <p:nvSpPr>
          <p:cNvPr id="61443" name="Content Placeholder 2"/>
          <p:cNvSpPr>
            <a:spLocks noGrp="1"/>
          </p:cNvSpPr>
          <p:nvPr>
            <p:ph sz="half" idx="1"/>
          </p:nvPr>
        </p:nvSpPr>
        <p:spPr/>
        <p:txBody>
          <a:bodyPr/>
          <a:lstStyle/>
          <a:p>
            <a:r>
              <a:rPr lang="en-US" dirty="0" smtClean="0">
                <a:solidFill>
                  <a:schemeClr val="tx1"/>
                </a:solidFill>
              </a:rPr>
              <a:t>ISL G</a:t>
            </a:r>
          </a:p>
          <a:p>
            <a:pPr lvl="1"/>
            <a:r>
              <a:rPr lang="en-US" dirty="0" err="1" smtClean="0">
                <a:solidFill>
                  <a:schemeClr val="tx1"/>
                </a:solidFill>
              </a:rPr>
              <a:t>MidRange</a:t>
            </a:r>
            <a:r>
              <a:rPr lang="en-US" dirty="0" smtClean="0">
                <a:solidFill>
                  <a:schemeClr val="tx1"/>
                </a:solidFill>
              </a:rPr>
              <a:t> Engine</a:t>
            </a:r>
            <a:endParaRPr lang="en-US" dirty="0">
              <a:solidFill>
                <a:schemeClr val="tx1"/>
              </a:solidFill>
            </a:endParaRPr>
          </a:p>
          <a:p>
            <a:pPr lvl="1"/>
            <a:r>
              <a:rPr lang="en-US" dirty="0" smtClean="0">
                <a:solidFill>
                  <a:schemeClr val="tx1"/>
                </a:solidFill>
              </a:rPr>
              <a:t>Pickup and Delivery Truck</a:t>
            </a:r>
          </a:p>
          <a:p>
            <a:pPr lvl="1"/>
            <a:r>
              <a:rPr lang="en-US" dirty="0" smtClean="0">
                <a:solidFill>
                  <a:schemeClr val="tx1"/>
                </a:solidFill>
              </a:rPr>
              <a:t>Vocational</a:t>
            </a:r>
          </a:p>
          <a:p>
            <a:pPr lvl="1"/>
            <a:r>
              <a:rPr lang="en-US" dirty="0" smtClean="0">
                <a:solidFill>
                  <a:schemeClr val="tx1"/>
                </a:solidFill>
              </a:rPr>
              <a:t>Transit Bus</a:t>
            </a:r>
          </a:p>
          <a:p>
            <a:pPr lvl="1"/>
            <a:r>
              <a:rPr lang="en-US" dirty="0" smtClean="0">
                <a:solidFill>
                  <a:schemeClr val="tx1"/>
                </a:solidFill>
              </a:rPr>
              <a:t>Up to *66,000 </a:t>
            </a:r>
            <a:r>
              <a:rPr lang="en-US" dirty="0" err="1" smtClean="0">
                <a:solidFill>
                  <a:schemeClr val="tx1"/>
                </a:solidFill>
              </a:rPr>
              <a:t>lbs</a:t>
            </a:r>
            <a:r>
              <a:rPr lang="en-US" dirty="0" smtClean="0">
                <a:solidFill>
                  <a:schemeClr val="tx1"/>
                </a:solidFill>
              </a:rPr>
              <a:t> GVW</a:t>
            </a:r>
          </a:p>
          <a:p>
            <a:pPr lvl="1"/>
            <a:r>
              <a:rPr lang="en-US" dirty="0" smtClean="0">
                <a:solidFill>
                  <a:schemeClr val="tx1"/>
                </a:solidFill>
              </a:rPr>
              <a:t>Less than 60,000 miles</a:t>
            </a:r>
            <a:br>
              <a:rPr lang="en-US" dirty="0" smtClean="0">
                <a:solidFill>
                  <a:schemeClr val="tx1"/>
                </a:solidFill>
              </a:rPr>
            </a:br>
            <a:r>
              <a:rPr lang="en-US" dirty="0" smtClean="0">
                <a:solidFill>
                  <a:schemeClr val="tx1"/>
                </a:solidFill>
              </a:rPr>
              <a:t>per year</a:t>
            </a:r>
          </a:p>
          <a:p>
            <a:pPr lvl="1"/>
            <a:endParaRPr lang="en-US" dirty="0" smtClean="0"/>
          </a:p>
        </p:txBody>
      </p:sp>
      <p:pic>
        <p:nvPicPr>
          <p:cNvPr id="7" name="Content Placeholder 6"/>
          <p:cNvPicPr>
            <a:picLocks noGrp="1" noChangeAspect="1"/>
          </p:cNvPicPr>
          <p:nvPr>
            <p:ph sz="half" idx="2"/>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029200" y="1531396"/>
            <a:ext cx="3956050" cy="4198433"/>
          </a:xfrm>
          <a:prstGeom prst="rect">
            <a:avLst/>
          </a:prstGeom>
        </p:spPr>
      </p:pic>
      <p:sp>
        <p:nvSpPr>
          <p:cNvPr id="6" name="TextBox 5"/>
          <p:cNvSpPr txBox="1"/>
          <p:nvPr/>
        </p:nvSpPr>
        <p:spPr>
          <a:xfrm>
            <a:off x="381000" y="6519446"/>
            <a:ext cx="8382000" cy="338554"/>
          </a:xfrm>
          <a:prstGeom prst="rect">
            <a:avLst/>
          </a:prstGeom>
          <a:noFill/>
        </p:spPr>
        <p:txBody>
          <a:bodyPr wrap="square" rtlCol="0">
            <a:spAutoFit/>
          </a:bodyPr>
          <a:lstStyle/>
          <a:p>
            <a:pPr marL="0" lvl="1"/>
            <a:r>
              <a:rPr lang="en-US" sz="1600" dirty="0">
                <a:solidFill>
                  <a:srgbClr val="000000"/>
                </a:solidFill>
              </a:rPr>
              <a:t>*Refuse Packer ,Crane / Cherry Pickers, Concrete Ready Mixer allow up to 80,000 GVW</a:t>
            </a:r>
            <a:endParaRPr lang="en-US" dirty="0">
              <a:solidFill>
                <a:srgbClr val="000000"/>
              </a:solidFill>
            </a:endParaRPr>
          </a:p>
        </p:txBody>
      </p:sp>
      <p:sp>
        <p:nvSpPr>
          <p:cNvPr id="8" name="Slide Number Placeholder 7"/>
          <p:cNvSpPr>
            <a:spLocks noGrp="1"/>
          </p:cNvSpPr>
          <p:nvPr>
            <p:ph type="sldNum" sz="quarter" idx="12"/>
          </p:nvPr>
        </p:nvSpPr>
        <p:spPr/>
        <p:txBody>
          <a:bodyPr/>
          <a:lstStyle/>
          <a:p>
            <a:pPr>
              <a:defRPr/>
            </a:pPr>
            <a:fld id="{C5E8A9C0-2621-4652-9613-740F4A52F167}" type="slidenum">
              <a:rPr lang="en-US" smtClean="0"/>
              <a:pPr>
                <a:defRPr/>
              </a:pPr>
              <a:t>20</a:t>
            </a:fld>
            <a:endParaRPr lang="en-US"/>
          </a:p>
        </p:txBody>
      </p:sp>
    </p:spTree>
    <p:extLst>
      <p:ext uri="{BB962C8B-B14F-4D97-AF65-F5344CB8AC3E}">
        <p14:creationId xmlns:p14="http://schemas.microsoft.com/office/powerpoint/2010/main" val="32252475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457200"/>
            <a:ext cx="7772400" cy="381000"/>
          </a:xfrm>
        </p:spPr>
        <p:txBody>
          <a:bodyPr/>
          <a:lstStyle/>
          <a:p>
            <a:r>
              <a:rPr lang="en-US" dirty="0" smtClean="0"/>
              <a:t>ISL G Warranty &amp; Extended Coverage</a:t>
            </a:r>
          </a:p>
        </p:txBody>
      </p:sp>
      <p:sp>
        <p:nvSpPr>
          <p:cNvPr id="3" name="Content Placeholder 2"/>
          <p:cNvSpPr>
            <a:spLocks noGrp="1"/>
          </p:cNvSpPr>
          <p:nvPr>
            <p:ph sz="half" idx="1"/>
          </p:nvPr>
        </p:nvSpPr>
        <p:spPr>
          <a:xfrm>
            <a:off x="787400" y="1371600"/>
            <a:ext cx="7823200" cy="4233862"/>
          </a:xfrm>
        </p:spPr>
        <p:txBody>
          <a:bodyPr/>
          <a:lstStyle/>
          <a:p>
            <a:r>
              <a:rPr lang="en-US" dirty="0" smtClean="0">
                <a:solidFill>
                  <a:schemeClr val="tx1"/>
                </a:solidFill>
              </a:rPr>
              <a:t>2 Year / 250,000 Mile Base Warranty</a:t>
            </a:r>
          </a:p>
          <a:p>
            <a:endParaRPr lang="en-US" sz="1000" dirty="0" smtClean="0">
              <a:solidFill>
                <a:schemeClr val="tx1"/>
              </a:solidFill>
            </a:endParaRPr>
          </a:p>
          <a:p>
            <a:r>
              <a:rPr lang="en-US" sz="2400" dirty="0" smtClean="0">
                <a:solidFill>
                  <a:schemeClr val="tx1"/>
                </a:solidFill>
              </a:rPr>
              <a:t>Extended Coverage options are available</a:t>
            </a:r>
          </a:p>
          <a:p>
            <a:pPr lvl="1"/>
            <a:r>
              <a:rPr lang="en-US" sz="1800" dirty="0" smtClean="0">
                <a:solidFill>
                  <a:schemeClr val="tx1"/>
                </a:solidFill>
              </a:rPr>
              <a:t>3 to 7 yr, 100,000 to 300,000 mile – Protection Plan 2 - Truck</a:t>
            </a:r>
          </a:p>
          <a:p>
            <a:pPr lvl="1"/>
            <a:r>
              <a:rPr lang="en-US" sz="1800" dirty="0" smtClean="0">
                <a:solidFill>
                  <a:schemeClr val="tx1"/>
                </a:solidFill>
              </a:rPr>
              <a:t>3 to 5 yr, 100,000 to 300,000 mile – Protection Plan 1 – Truck</a:t>
            </a:r>
          </a:p>
          <a:p>
            <a:pPr lvl="1"/>
            <a:r>
              <a:rPr lang="en-US" sz="1800" dirty="0" smtClean="0">
                <a:solidFill>
                  <a:schemeClr val="tx1"/>
                </a:solidFill>
              </a:rPr>
              <a:t>5 yr, 200,000 to 300,000 mile - Transit</a:t>
            </a:r>
          </a:p>
          <a:p>
            <a:pPr lvl="1"/>
            <a:endParaRPr lang="en-US" sz="1050" dirty="0" smtClean="0">
              <a:solidFill>
                <a:schemeClr val="tx1"/>
              </a:solidFill>
            </a:endParaRPr>
          </a:p>
          <a:p>
            <a:r>
              <a:rPr lang="en-US" sz="2400" dirty="0" smtClean="0">
                <a:solidFill>
                  <a:schemeClr val="tx1"/>
                </a:solidFill>
              </a:rPr>
              <a:t>All extended coverage programs are available from Cummins Distributors</a:t>
            </a:r>
          </a:p>
          <a:p>
            <a:pPr lvl="1"/>
            <a:endParaRPr lang="en-US" sz="2800" dirty="0">
              <a:solidFill>
                <a:schemeClr val="tx1"/>
              </a:solidFill>
            </a:endParaRPr>
          </a:p>
        </p:txBody>
      </p:sp>
      <p:sp>
        <p:nvSpPr>
          <p:cNvPr id="4" name="Slide Number Placeholder 3"/>
          <p:cNvSpPr>
            <a:spLocks noGrp="1"/>
          </p:cNvSpPr>
          <p:nvPr>
            <p:ph type="sldNum" sz="quarter" idx="12"/>
          </p:nvPr>
        </p:nvSpPr>
        <p:spPr/>
        <p:txBody>
          <a:bodyPr/>
          <a:lstStyle/>
          <a:p>
            <a:pPr>
              <a:defRPr/>
            </a:pPr>
            <a:fld id="{C5E8A9C0-2621-4652-9613-740F4A52F167}" type="slidenum">
              <a:rPr lang="en-US" smtClean="0"/>
              <a:pPr>
                <a:defRPr/>
              </a:pPr>
              <a:t>21</a:t>
            </a:fld>
            <a:endParaRPr lang="en-US"/>
          </a:p>
        </p:txBody>
      </p:sp>
      <p:sp>
        <p:nvSpPr>
          <p:cNvPr id="5" name="Footer Placeholder 4"/>
          <p:cNvSpPr>
            <a:spLocks noGrp="1"/>
          </p:cNvSpPr>
          <p:nvPr>
            <p:ph type="ftr" sz="quarter" idx="11"/>
          </p:nvPr>
        </p:nvSpPr>
        <p:spPr/>
        <p:txBody>
          <a:bodyPr/>
          <a:lstStyle/>
          <a:p>
            <a:pPr>
              <a:defRPr/>
            </a:pPr>
            <a:r>
              <a:rPr lang="en-US" smtClean="0"/>
              <a:t>Go with Natural Gas - Cummins Westport Jan 2015</a:t>
            </a:r>
            <a:endParaRPr lang="en-US" dirty="0"/>
          </a:p>
        </p:txBody>
      </p:sp>
    </p:spTree>
    <p:extLst>
      <p:ext uri="{BB962C8B-B14F-4D97-AF65-F5344CB8AC3E}">
        <p14:creationId xmlns:p14="http://schemas.microsoft.com/office/powerpoint/2010/main" val="24688155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L G Fuel 3qtr High.jpg"/>
          <p:cNvPicPr>
            <a:picLocks noChangeAspect="1"/>
          </p:cNvPicPr>
          <p:nvPr/>
        </p:nvPicPr>
        <p:blipFill>
          <a:blip r:embed="rId2" cstate="email"/>
          <a:stretch>
            <a:fillRect/>
          </a:stretch>
        </p:blipFill>
        <p:spPr>
          <a:xfrm>
            <a:off x="3136995" y="2057400"/>
            <a:ext cx="3479610" cy="3983529"/>
          </a:xfrm>
          <a:prstGeom prst="rect">
            <a:avLst/>
          </a:prstGeom>
        </p:spPr>
      </p:pic>
      <p:pic>
        <p:nvPicPr>
          <p:cNvPr id="6" name="Picture 5" descr="ISLG_Type_Black"/>
          <p:cNvPicPr>
            <a:picLocks noChangeAspect="1" noChangeArrowheads="1"/>
          </p:cNvPicPr>
          <p:nvPr/>
        </p:nvPicPr>
        <p:blipFill>
          <a:blip r:embed="rId3" cstate="email"/>
          <a:stretch>
            <a:fillRect/>
          </a:stretch>
        </p:blipFill>
        <p:spPr bwMode="auto">
          <a:xfrm>
            <a:off x="3124200" y="693055"/>
            <a:ext cx="3401739" cy="493346"/>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 name="Slide Number Placeholder 4"/>
          <p:cNvSpPr>
            <a:spLocks noGrp="1"/>
          </p:cNvSpPr>
          <p:nvPr>
            <p:ph type="sldNum" sz="quarter" idx="12"/>
          </p:nvPr>
        </p:nvSpPr>
        <p:spPr/>
        <p:txBody>
          <a:bodyPr/>
          <a:lstStyle/>
          <a:p>
            <a:pPr>
              <a:defRPr/>
            </a:pPr>
            <a:fld id="{7AE1F532-CE46-4796-AB01-3003C411CACB}" type="slidenum">
              <a:rPr lang="en-US" smtClean="0"/>
              <a:pPr>
                <a:defRPr/>
              </a:pPr>
              <a:t>22</a:t>
            </a:fld>
            <a:endParaRPr lang="en-US"/>
          </a:p>
        </p:txBody>
      </p:sp>
      <p:sp>
        <p:nvSpPr>
          <p:cNvPr id="7" name="Footer Placeholder 6"/>
          <p:cNvSpPr>
            <a:spLocks noGrp="1"/>
          </p:cNvSpPr>
          <p:nvPr>
            <p:ph type="ftr" sz="quarter" idx="11"/>
          </p:nvPr>
        </p:nvSpPr>
        <p:spPr/>
        <p:txBody>
          <a:bodyPr/>
          <a:lstStyle/>
          <a:p>
            <a:pPr>
              <a:defRPr/>
            </a:pPr>
            <a:r>
              <a:rPr lang="en-US" smtClean="0"/>
              <a:t>Go with Natural Gas - Cummins Westport Jan 2015</a:t>
            </a:r>
            <a:endParaRPr lang="en-US" dirty="0"/>
          </a:p>
        </p:txBody>
      </p:sp>
    </p:spTree>
    <p:extLst>
      <p:ext uri="{BB962C8B-B14F-4D97-AF65-F5344CB8AC3E}">
        <p14:creationId xmlns:p14="http://schemas.microsoft.com/office/powerpoint/2010/main" val="14314661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SX12G.jpg"/>
          <p:cNvPicPr>
            <a:picLocks noChangeAspect="1"/>
          </p:cNvPicPr>
          <p:nvPr/>
        </p:nvPicPr>
        <p:blipFill>
          <a:blip r:embed="rId2" cstate="email"/>
          <a:stretch>
            <a:fillRect/>
          </a:stretch>
        </p:blipFill>
        <p:spPr>
          <a:xfrm>
            <a:off x="5874330" y="2517873"/>
            <a:ext cx="2819400" cy="2786857"/>
          </a:xfrm>
          <a:prstGeom prst="rect">
            <a:avLst/>
          </a:prstGeom>
        </p:spPr>
      </p:pic>
      <p:sp>
        <p:nvSpPr>
          <p:cNvPr id="8197" name="Rectangle 3"/>
          <p:cNvSpPr>
            <a:spLocks noGrp="1" noChangeArrowheads="1"/>
          </p:cNvSpPr>
          <p:nvPr>
            <p:ph idx="1"/>
          </p:nvPr>
        </p:nvSpPr>
        <p:spPr>
          <a:xfrm>
            <a:off x="855294" y="1606290"/>
            <a:ext cx="7937500" cy="4741862"/>
          </a:xfrm>
        </p:spPr>
        <p:txBody>
          <a:bodyPr/>
          <a:lstStyle/>
          <a:p>
            <a:pPr eaLnBrk="1" hangingPunct="1">
              <a:lnSpc>
                <a:spcPct val="90000"/>
              </a:lnSpc>
            </a:pPr>
            <a:r>
              <a:rPr lang="en-US" sz="2800" b="1" dirty="0" smtClean="0"/>
              <a:t>Key Product Attributes</a:t>
            </a:r>
          </a:p>
          <a:p>
            <a:pPr lvl="1" eaLnBrk="1" hangingPunct="1">
              <a:lnSpc>
                <a:spcPct val="90000"/>
              </a:lnSpc>
            </a:pPr>
            <a:r>
              <a:rPr lang="en-US" dirty="0" smtClean="0"/>
              <a:t>4 cycle, spark ignited, in-line 6 cylinder, turbocharged, CAC</a:t>
            </a:r>
          </a:p>
          <a:p>
            <a:pPr lvl="1" eaLnBrk="1" hangingPunct="1">
              <a:lnSpc>
                <a:spcPct val="90000"/>
              </a:lnSpc>
            </a:pPr>
            <a:r>
              <a:rPr lang="en-US" dirty="0" smtClean="0">
                <a:solidFill>
                  <a:srgbClr val="FF0000"/>
                </a:solidFill>
              </a:rPr>
              <a:t>11.9 litres </a:t>
            </a:r>
            <a:r>
              <a:rPr lang="en-US" dirty="0" smtClean="0"/>
              <a:t>(726.2 cu in)</a:t>
            </a:r>
          </a:p>
          <a:p>
            <a:pPr lvl="1" eaLnBrk="1" hangingPunct="1">
              <a:lnSpc>
                <a:spcPct val="90000"/>
              </a:lnSpc>
            </a:pPr>
            <a:r>
              <a:rPr lang="en-US" dirty="0" smtClean="0"/>
              <a:t>Peak rating: </a:t>
            </a:r>
            <a:r>
              <a:rPr lang="en-US" dirty="0" smtClean="0">
                <a:solidFill>
                  <a:srgbClr val="FF0000"/>
                </a:solidFill>
              </a:rPr>
              <a:t>400 hp, 1450 lb-ft</a:t>
            </a:r>
            <a:r>
              <a:rPr lang="en-US" dirty="0" smtClean="0"/>
              <a:t> </a:t>
            </a:r>
            <a:endParaRPr lang="en-US" dirty="0" smtClean="0">
              <a:solidFill>
                <a:srgbClr val="FF0000"/>
              </a:solidFill>
            </a:endParaRPr>
          </a:p>
          <a:p>
            <a:pPr lvl="1" eaLnBrk="1" hangingPunct="1">
              <a:lnSpc>
                <a:spcPct val="90000"/>
              </a:lnSpc>
            </a:pPr>
            <a:r>
              <a:rPr lang="en-US" dirty="0" smtClean="0"/>
              <a:t>2013 EPA/CARB certified</a:t>
            </a:r>
          </a:p>
          <a:p>
            <a:pPr lvl="1" eaLnBrk="1" hangingPunct="1">
              <a:lnSpc>
                <a:spcPct val="90000"/>
              </a:lnSpc>
            </a:pPr>
            <a:r>
              <a:rPr lang="en-US" dirty="0" smtClean="0"/>
              <a:t>Meets 2014 EPA GHG requirements</a:t>
            </a:r>
          </a:p>
          <a:p>
            <a:pPr lvl="1" eaLnBrk="1" hangingPunct="1">
              <a:lnSpc>
                <a:spcPct val="90000"/>
              </a:lnSpc>
            </a:pPr>
            <a:r>
              <a:rPr lang="en-US" dirty="0" smtClean="0"/>
              <a:t>Dedicated 100% natural gas engine</a:t>
            </a:r>
          </a:p>
          <a:p>
            <a:pPr lvl="1" eaLnBrk="1" hangingPunct="1">
              <a:lnSpc>
                <a:spcPct val="90000"/>
              </a:lnSpc>
            </a:pPr>
            <a:r>
              <a:rPr lang="en-US" dirty="0" smtClean="0"/>
              <a:t>Three Way Catalyst after-treatment</a:t>
            </a:r>
          </a:p>
          <a:p>
            <a:pPr lvl="1" eaLnBrk="1" hangingPunct="1">
              <a:lnSpc>
                <a:spcPct val="90000"/>
              </a:lnSpc>
            </a:pPr>
            <a:r>
              <a:rPr lang="en-US" dirty="0" smtClean="0">
                <a:solidFill>
                  <a:srgbClr val="FF0000"/>
                </a:solidFill>
              </a:rPr>
              <a:t>Engine braking</a:t>
            </a:r>
          </a:p>
          <a:p>
            <a:pPr lvl="1" eaLnBrk="1" hangingPunct="1">
              <a:lnSpc>
                <a:spcPct val="90000"/>
              </a:lnSpc>
            </a:pPr>
            <a:r>
              <a:rPr lang="en-US" dirty="0" smtClean="0"/>
              <a:t>Manual/Automatic Transmission capable</a:t>
            </a:r>
            <a:endParaRPr lang="en-US" sz="2400" dirty="0" smtClean="0"/>
          </a:p>
          <a:p>
            <a:pPr lvl="2" eaLnBrk="1" hangingPunct="1">
              <a:lnSpc>
                <a:spcPct val="90000"/>
              </a:lnSpc>
            </a:pPr>
            <a:r>
              <a:rPr lang="en-US" sz="1800" dirty="0" smtClean="0"/>
              <a:t>AMT 2014</a:t>
            </a:r>
            <a:endParaRPr lang="en-US" sz="2400" b="1" dirty="0" smtClean="0"/>
          </a:p>
        </p:txBody>
      </p:sp>
      <p:sp>
        <p:nvSpPr>
          <p:cNvPr id="8196" name="Rectangle 2"/>
          <p:cNvSpPr>
            <a:spLocks noGrp="1" noChangeArrowheads="1"/>
          </p:cNvSpPr>
          <p:nvPr>
            <p:ph type="title"/>
          </p:nvPr>
        </p:nvSpPr>
        <p:spPr>
          <a:xfrm>
            <a:off x="838200" y="783771"/>
            <a:ext cx="7772400" cy="381000"/>
          </a:xfrm>
        </p:spPr>
        <p:txBody>
          <a:bodyPr/>
          <a:lstStyle/>
          <a:p>
            <a:r>
              <a:rPr lang="en-US" dirty="0" smtClean="0"/>
              <a:t>Natural Gas Engine </a:t>
            </a:r>
            <a:br>
              <a:rPr lang="en-US" dirty="0" smtClean="0"/>
            </a:br>
            <a:endParaRPr lang="en-US" dirty="0" smtClean="0"/>
          </a:p>
        </p:txBody>
      </p:sp>
      <p:pic>
        <p:nvPicPr>
          <p:cNvPr id="9" name="Picture 1" descr="E:\ISX12_G_Badge.jpg"/>
          <p:cNvPicPr>
            <a:picLocks noChangeAspect="1" noChangeArrowheads="1"/>
          </p:cNvPicPr>
          <p:nvPr/>
        </p:nvPicPr>
        <p:blipFill>
          <a:blip r:embed="rId3" cstate="email"/>
          <a:stretch>
            <a:fillRect/>
          </a:stretch>
        </p:blipFill>
        <p:spPr bwMode="auto">
          <a:xfrm>
            <a:off x="907018" y="266659"/>
            <a:ext cx="2841134" cy="412043"/>
          </a:xfrm>
          <a:prstGeom prst="rect">
            <a:avLst/>
          </a:prstGeom>
          <a:noFill/>
        </p:spPr>
      </p:pic>
      <p:grpSp>
        <p:nvGrpSpPr>
          <p:cNvPr id="2" name="Group 8"/>
          <p:cNvGrpSpPr/>
          <p:nvPr/>
        </p:nvGrpSpPr>
        <p:grpSpPr>
          <a:xfrm>
            <a:off x="2590800" y="5791200"/>
            <a:ext cx="2438400" cy="838200"/>
            <a:chOff x="1371600" y="5562600"/>
            <a:chExt cx="2438400" cy="838200"/>
          </a:xfrm>
        </p:grpSpPr>
        <p:pic>
          <p:nvPicPr>
            <p:cNvPr id="11" name="Picture 10" descr="CNG-CMYK.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5562600"/>
              <a:ext cx="1219200" cy="838200"/>
            </a:xfrm>
            <a:prstGeom prst="rect">
              <a:avLst/>
            </a:prstGeom>
          </p:spPr>
        </p:pic>
        <p:pic>
          <p:nvPicPr>
            <p:cNvPr id="12" name="Picture 11" descr="LNG-CMYK.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90800" y="5562600"/>
              <a:ext cx="1219200" cy="838200"/>
            </a:xfrm>
            <a:prstGeom prst="rect">
              <a:avLst/>
            </a:prstGeom>
          </p:spPr>
        </p:pic>
      </p:grpSp>
      <p:sp>
        <p:nvSpPr>
          <p:cNvPr id="10" name="Slide Number Placeholder 9"/>
          <p:cNvSpPr>
            <a:spLocks noGrp="1"/>
          </p:cNvSpPr>
          <p:nvPr>
            <p:ph type="sldNum" sz="quarter" idx="12"/>
          </p:nvPr>
        </p:nvSpPr>
        <p:spPr/>
        <p:txBody>
          <a:bodyPr/>
          <a:lstStyle/>
          <a:p>
            <a:pPr>
              <a:defRPr/>
            </a:pPr>
            <a:fld id="{7AE1F532-CE46-4796-AB01-3003C411CACB}" type="slidenum">
              <a:rPr lang="en-US" smtClean="0"/>
              <a:pPr>
                <a:defRPr/>
              </a:pPr>
              <a:t>23</a:t>
            </a:fld>
            <a:endParaRPr lang="en-US"/>
          </a:p>
        </p:txBody>
      </p:sp>
      <p:sp>
        <p:nvSpPr>
          <p:cNvPr id="13" name="Footer Placeholder 12"/>
          <p:cNvSpPr>
            <a:spLocks noGrp="1"/>
          </p:cNvSpPr>
          <p:nvPr>
            <p:ph type="ftr" sz="quarter" idx="11"/>
          </p:nvPr>
        </p:nvSpPr>
        <p:spPr/>
        <p:txBody>
          <a:bodyPr/>
          <a:lstStyle/>
          <a:p>
            <a:pPr>
              <a:defRPr/>
            </a:pPr>
            <a:r>
              <a:rPr lang="en-US" smtClean="0"/>
              <a:t>Go with Natural Gas - Cummins Westport Jan 2015</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758825" y="457200"/>
            <a:ext cx="8113713" cy="890587"/>
          </a:xfrm>
        </p:spPr>
        <p:txBody>
          <a:bodyPr/>
          <a:lstStyle/>
          <a:p>
            <a:pPr eaLnBrk="1" hangingPunct="1"/>
            <a:r>
              <a:rPr lang="en-US" dirty="0" smtClean="0"/>
              <a:t>The Right Applications</a:t>
            </a:r>
          </a:p>
        </p:txBody>
      </p:sp>
      <p:sp>
        <p:nvSpPr>
          <p:cNvPr id="7173" name="Rectangle 3"/>
          <p:cNvSpPr>
            <a:spLocks noGrp="1" noChangeArrowheads="1"/>
          </p:cNvSpPr>
          <p:nvPr>
            <p:ph idx="1"/>
          </p:nvPr>
        </p:nvSpPr>
        <p:spPr>
          <a:xfrm>
            <a:off x="838200" y="1295400"/>
            <a:ext cx="5334000" cy="4267200"/>
          </a:xfrm>
        </p:spPr>
        <p:txBody>
          <a:bodyPr/>
          <a:lstStyle/>
          <a:p>
            <a:pPr eaLnBrk="1" hangingPunct="1"/>
            <a:r>
              <a:rPr lang="en-US" sz="2400" b="1" dirty="0" smtClean="0"/>
              <a:t>ISX12 G</a:t>
            </a:r>
          </a:p>
          <a:p>
            <a:pPr lvl="1" eaLnBrk="1" hangingPunct="1"/>
            <a:r>
              <a:rPr lang="en-US" dirty="0" smtClean="0"/>
              <a:t>Heavy Duty Engine</a:t>
            </a:r>
          </a:p>
          <a:p>
            <a:pPr lvl="1" eaLnBrk="1" hangingPunct="1"/>
            <a:r>
              <a:rPr lang="en-US" dirty="0" smtClean="0"/>
              <a:t>400 hp / 1,450 lb ft</a:t>
            </a:r>
          </a:p>
          <a:p>
            <a:pPr lvl="1" eaLnBrk="1" hangingPunct="1"/>
            <a:r>
              <a:rPr lang="en-US" dirty="0" smtClean="0"/>
              <a:t>Tractor Configurations</a:t>
            </a:r>
          </a:p>
          <a:p>
            <a:pPr lvl="2"/>
            <a:r>
              <a:rPr lang="en-US" dirty="0" smtClean="0"/>
              <a:t>Line Haul, Regional P&amp;D, Local Delivery</a:t>
            </a:r>
          </a:p>
          <a:p>
            <a:pPr lvl="1" eaLnBrk="1" hangingPunct="1"/>
            <a:r>
              <a:rPr lang="en-US" dirty="0" smtClean="0"/>
              <a:t>Vocational</a:t>
            </a:r>
          </a:p>
          <a:p>
            <a:pPr lvl="1" eaLnBrk="1" hangingPunct="1"/>
            <a:r>
              <a:rPr lang="en-US" dirty="0" smtClean="0"/>
              <a:t>Refuse (cab over and roll off)</a:t>
            </a:r>
          </a:p>
          <a:p>
            <a:pPr lvl="1" eaLnBrk="1" hangingPunct="1"/>
            <a:r>
              <a:rPr lang="en-US" dirty="0" smtClean="0"/>
              <a:t>Up to 80,000 lb GVW</a:t>
            </a:r>
          </a:p>
          <a:p>
            <a:pPr lvl="1" eaLnBrk="1" hangingPunct="1"/>
            <a:r>
              <a:rPr lang="en-US" dirty="0" smtClean="0"/>
              <a:t>Any application over 60,000 miles per year</a:t>
            </a:r>
          </a:p>
          <a:p>
            <a:pPr lvl="1" eaLnBrk="1" hangingPunct="1"/>
            <a:endParaRPr lang="en-US" dirty="0" smtClean="0"/>
          </a:p>
        </p:txBody>
      </p:sp>
      <p:sp>
        <p:nvSpPr>
          <p:cNvPr id="7" name="Slide Number Placeholder 6"/>
          <p:cNvSpPr>
            <a:spLocks noGrp="1"/>
          </p:cNvSpPr>
          <p:nvPr>
            <p:ph type="sldNum" sz="quarter" idx="12"/>
          </p:nvPr>
        </p:nvSpPr>
        <p:spPr/>
        <p:txBody>
          <a:bodyPr/>
          <a:lstStyle/>
          <a:p>
            <a:pPr>
              <a:defRPr/>
            </a:pPr>
            <a:fld id="{7AE1F532-CE46-4796-AB01-3003C411CACB}" type="slidenum">
              <a:rPr lang="en-US" smtClean="0"/>
              <a:pPr>
                <a:defRPr/>
              </a:pPr>
              <a:t>24</a:t>
            </a:fld>
            <a:endParaRPr lang="en-US"/>
          </a:p>
        </p:txBody>
      </p:sp>
      <p:sp>
        <p:nvSpPr>
          <p:cNvPr id="9" name="Footer Placeholder 8"/>
          <p:cNvSpPr>
            <a:spLocks noGrp="1"/>
          </p:cNvSpPr>
          <p:nvPr>
            <p:ph type="ftr" sz="quarter" idx="11"/>
          </p:nvPr>
        </p:nvSpPr>
        <p:spPr/>
        <p:txBody>
          <a:bodyPr/>
          <a:lstStyle/>
          <a:p>
            <a:pPr>
              <a:defRPr/>
            </a:pPr>
            <a:r>
              <a:rPr lang="en-US" smtClean="0"/>
              <a:t>Fleet Owner Webinar Dec 2014</a:t>
            </a:r>
            <a:endParaRPr lang="en-US" dirty="0"/>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4495800"/>
            <a:ext cx="2895600" cy="422179"/>
          </a:xfrm>
          <a:prstGeom prst="rect">
            <a:avLst/>
          </a:prstGeom>
        </p:spPr>
      </p:pic>
      <p:pic>
        <p:nvPicPr>
          <p:cNvPr id="11" name="Picture 10" descr="ISX12 G Turbo 3Qtr.jpg"/>
          <p:cNvPicPr>
            <a:picLocks noChangeAspect="1"/>
          </p:cNvPicPr>
          <p:nvPr/>
        </p:nvPicPr>
        <p:blipFill>
          <a:blip r:embed="rId4" cstate="email"/>
          <a:stretch>
            <a:fillRect/>
          </a:stretch>
        </p:blipFill>
        <p:spPr>
          <a:xfrm>
            <a:off x="5989546" y="1752600"/>
            <a:ext cx="2621054" cy="2590800"/>
          </a:xfrm>
          <a:prstGeom prst="rect">
            <a:avLst/>
          </a:prstGeom>
        </p:spPr>
      </p:pic>
      <p:grpSp>
        <p:nvGrpSpPr>
          <p:cNvPr id="8" name="Group 8"/>
          <p:cNvGrpSpPr/>
          <p:nvPr/>
        </p:nvGrpSpPr>
        <p:grpSpPr>
          <a:xfrm>
            <a:off x="6734200" y="5143128"/>
            <a:ext cx="1800200" cy="648072"/>
            <a:chOff x="1371600" y="5562600"/>
            <a:chExt cx="2438400" cy="838200"/>
          </a:xfrm>
        </p:grpSpPr>
        <p:pic>
          <p:nvPicPr>
            <p:cNvPr id="12" name="Picture 11" descr="CNG-CMYK.jpg"/>
            <p:cNvPicPr>
              <a:picLocks noChangeAspect="1"/>
            </p:cNvPicPr>
            <p:nvPr/>
          </p:nvPicPr>
          <p:blipFill>
            <a:blip r:embed="rId5" cstate="email"/>
            <a:stretch>
              <a:fillRect/>
            </a:stretch>
          </p:blipFill>
          <p:spPr>
            <a:xfrm>
              <a:off x="1371600" y="5562600"/>
              <a:ext cx="1219200" cy="838200"/>
            </a:xfrm>
            <a:prstGeom prst="rect">
              <a:avLst/>
            </a:prstGeom>
          </p:spPr>
        </p:pic>
        <p:pic>
          <p:nvPicPr>
            <p:cNvPr id="13" name="Picture 12" descr="LNG-CMYK.jpg"/>
            <p:cNvPicPr>
              <a:picLocks noChangeAspect="1"/>
            </p:cNvPicPr>
            <p:nvPr/>
          </p:nvPicPr>
          <p:blipFill>
            <a:blip r:embed="rId6" cstate="email"/>
            <a:stretch>
              <a:fillRect/>
            </a:stretch>
          </p:blipFill>
          <p:spPr>
            <a:xfrm>
              <a:off x="2590800" y="5562600"/>
              <a:ext cx="1219200" cy="838200"/>
            </a:xfrm>
            <a:prstGeom prst="rect">
              <a:avLst/>
            </a:prstGeom>
          </p:spPr>
        </p:pic>
      </p:grpSp>
    </p:spTree>
    <p:extLst>
      <p:ext uri="{BB962C8B-B14F-4D97-AF65-F5344CB8AC3E}">
        <p14:creationId xmlns:p14="http://schemas.microsoft.com/office/powerpoint/2010/main" val="17315661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ISX12 G: Performance Similar to diesel</a:t>
            </a:r>
            <a:br>
              <a:rPr lang="en-US" sz="2800" dirty="0" smtClean="0"/>
            </a:br>
            <a:endParaRPr lang="en-US" sz="2800" dirty="0"/>
          </a:p>
        </p:txBody>
      </p:sp>
      <p:sp>
        <p:nvSpPr>
          <p:cNvPr id="4" name="Slide Number Placeholder 3"/>
          <p:cNvSpPr>
            <a:spLocks noGrp="1"/>
          </p:cNvSpPr>
          <p:nvPr>
            <p:ph type="sldNum" sz="quarter" idx="12"/>
          </p:nvPr>
        </p:nvSpPr>
        <p:spPr/>
        <p:txBody>
          <a:bodyPr/>
          <a:lstStyle/>
          <a:p>
            <a:pPr>
              <a:defRPr/>
            </a:pPr>
            <a:fld id="{7AE1F532-CE46-4796-AB01-3003C411CACB}" type="slidenum">
              <a:rPr lang="en-US" smtClean="0"/>
              <a:pPr>
                <a:defRPr/>
              </a:pPr>
              <a:t>25</a:t>
            </a:fld>
            <a:endParaRPr lang="en-US"/>
          </a:p>
        </p:txBody>
      </p:sp>
      <p:sp>
        <p:nvSpPr>
          <p:cNvPr id="10" name="TextBox 9"/>
          <p:cNvSpPr txBox="1"/>
          <p:nvPr/>
        </p:nvSpPr>
        <p:spPr>
          <a:xfrm>
            <a:off x="609600" y="6099768"/>
            <a:ext cx="7162800" cy="529632"/>
          </a:xfrm>
          <a:prstGeom prst="rect">
            <a:avLst/>
          </a:prstGeom>
          <a:noFill/>
        </p:spPr>
        <p:txBody>
          <a:bodyPr wrap="square" rtlCol="0">
            <a:spAutoFit/>
          </a:bodyPr>
          <a:lstStyle/>
          <a:p>
            <a:pPr>
              <a:lnSpc>
                <a:spcPts val="4000"/>
              </a:lnSpc>
            </a:pPr>
            <a:r>
              <a:rPr lang="en-US" sz="1200" dirty="0" smtClean="0">
                <a:solidFill>
                  <a:schemeClr val="tx1">
                    <a:lumMod val="75000"/>
                    <a:lumOff val="25000"/>
                  </a:schemeClr>
                </a:solidFill>
              </a:rPr>
              <a:t>Diesel ISX12 400 ST curve is the low curve for this rating</a:t>
            </a:r>
          </a:p>
        </p:txBody>
      </p:sp>
      <p:grpSp>
        <p:nvGrpSpPr>
          <p:cNvPr id="5" name="Group 4"/>
          <p:cNvGrpSpPr/>
          <p:nvPr/>
        </p:nvGrpSpPr>
        <p:grpSpPr>
          <a:xfrm>
            <a:off x="64410" y="2971800"/>
            <a:ext cx="4480875" cy="3410291"/>
            <a:chOff x="64410" y="1524000"/>
            <a:chExt cx="4480875" cy="3410291"/>
          </a:xfrm>
        </p:grpSpPr>
        <p:pic>
          <p:nvPicPr>
            <p:cNvPr id="1026" name="Picture 2"/>
            <p:cNvPicPr>
              <a:picLocks noChangeAspect="1" noChangeArrowheads="1"/>
            </p:cNvPicPr>
            <p:nvPr/>
          </p:nvPicPr>
          <p:blipFill>
            <a:blip r:embed="rId2" cstate="print"/>
            <a:srcRect/>
            <a:stretch>
              <a:fillRect/>
            </a:stretch>
          </p:blipFill>
          <p:spPr bwMode="auto">
            <a:xfrm>
              <a:off x="456792" y="1524000"/>
              <a:ext cx="4088493" cy="3163896"/>
            </a:xfrm>
            <a:prstGeom prst="rect">
              <a:avLst/>
            </a:prstGeom>
            <a:noFill/>
            <a:ln w="9525">
              <a:noFill/>
              <a:miter lim="800000"/>
              <a:headEnd/>
              <a:tailEnd/>
            </a:ln>
          </p:spPr>
        </p:pic>
        <p:sp>
          <p:nvSpPr>
            <p:cNvPr id="6" name="TextBox 5"/>
            <p:cNvSpPr txBox="1"/>
            <p:nvPr/>
          </p:nvSpPr>
          <p:spPr>
            <a:xfrm rot="16200000">
              <a:off x="-137324" y="2739022"/>
              <a:ext cx="933099" cy="529632"/>
            </a:xfrm>
            <a:prstGeom prst="rect">
              <a:avLst/>
            </a:prstGeom>
            <a:noFill/>
          </p:spPr>
          <p:txBody>
            <a:bodyPr wrap="square" rtlCol="0">
              <a:spAutoFit/>
            </a:bodyPr>
            <a:lstStyle/>
            <a:p>
              <a:pPr>
                <a:lnSpc>
                  <a:spcPts val="4000"/>
                </a:lnSpc>
              </a:pPr>
              <a:r>
                <a:rPr lang="en-US" sz="1200" dirty="0" smtClean="0">
                  <a:solidFill>
                    <a:schemeClr val="tx1">
                      <a:lumMod val="75000"/>
                      <a:lumOff val="25000"/>
                    </a:schemeClr>
                  </a:solidFill>
                </a:rPr>
                <a:t>Lb-ft</a:t>
              </a:r>
            </a:p>
          </p:txBody>
        </p:sp>
        <p:sp>
          <p:nvSpPr>
            <p:cNvPr id="7" name="TextBox 6"/>
            <p:cNvSpPr txBox="1"/>
            <p:nvPr/>
          </p:nvSpPr>
          <p:spPr>
            <a:xfrm>
              <a:off x="2086646" y="4422163"/>
              <a:ext cx="526106" cy="512128"/>
            </a:xfrm>
            <a:prstGeom prst="rect">
              <a:avLst/>
            </a:prstGeom>
            <a:noFill/>
          </p:spPr>
          <p:txBody>
            <a:bodyPr wrap="none" rtlCol="0">
              <a:spAutoFit/>
            </a:bodyPr>
            <a:lstStyle/>
            <a:p>
              <a:pPr>
                <a:lnSpc>
                  <a:spcPts val="4000"/>
                </a:lnSpc>
              </a:pPr>
              <a:r>
                <a:rPr lang="en-US" sz="1200" dirty="0" smtClean="0">
                  <a:solidFill>
                    <a:schemeClr val="tx1">
                      <a:lumMod val="75000"/>
                      <a:lumOff val="25000"/>
                    </a:schemeClr>
                  </a:solidFill>
                </a:rPr>
                <a:t>RPM</a:t>
              </a:r>
            </a:p>
          </p:txBody>
        </p:sp>
      </p:grpSp>
      <p:grpSp>
        <p:nvGrpSpPr>
          <p:cNvPr id="9" name="Group 8"/>
          <p:cNvGrpSpPr/>
          <p:nvPr/>
        </p:nvGrpSpPr>
        <p:grpSpPr>
          <a:xfrm>
            <a:off x="4317993" y="2971800"/>
            <a:ext cx="4140207" cy="3163896"/>
            <a:chOff x="592450" y="1195388"/>
            <a:chExt cx="7122800" cy="4467225"/>
          </a:xfrm>
        </p:grpSpPr>
        <p:pic>
          <p:nvPicPr>
            <p:cNvPr id="11" name="Picture 2"/>
            <p:cNvPicPr>
              <a:picLocks noChangeAspect="1" noChangeArrowheads="1"/>
            </p:cNvPicPr>
            <p:nvPr/>
          </p:nvPicPr>
          <p:blipFill>
            <a:blip r:embed="rId3" cstate="print"/>
            <a:srcRect/>
            <a:stretch>
              <a:fillRect/>
            </a:stretch>
          </p:blipFill>
          <p:spPr bwMode="auto">
            <a:xfrm>
              <a:off x="1428750" y="1195388"/>
              <a:ext cx="6286500" cy="4467225"/>
            </a:xfrm>
            <a:prstGeom prst="rect">
              <a:avLst/>
            </a:prstGeom>
            <a:noFill/>
            <a:ln w="9525">
              <a:noFill/>
              <a:miter lim="800000"/>
              <a:headEnd/>
              <a:tailEnd/>
            </a:ln>
          </p:spPr>
        </p:pic>
        <p:sp>
          <p:nvSpPr>
            <p:cNvPr id="12" name="TextBox 11"/>
            <p:cNvSpPr txBox="1"/>
            <p:nvPr/>
          </p:nvSpPr>
          <p:spPr>
            <a:xfrm rot="16200000">
              <a:off x="285520" y="2897728"/>
              <a:ext cx="1625087" cy="1011228"/>
            </a:xfrm>
            <a:prstGeom prst="rect">
              <a:avLst/>
            </a:prstGeom>
            <a:noFill/>
          </p:spPr>
          <p:txBody>
            <a:bodyPr wrap="square" rtlCol="0">
              <a:spAutoFit/>
            </a:bodyPr>
            <a:lstStyle/>
            <a:p>
              <a:pPr>
                <a:lnSpc>
                  <a:spcPts val="4000"/>
                </a:lnSpc>
              </a:pPr>
              <a:r>
                <a:rPr lang="en-US" sz="1000" dirty="0" smtClean="0">
                  <a:solidFill>
                    <a:schemeClr val="tx1">
                      <a:lumMod val="75000"/>
                      <a:lumOff val="25000"/>
                    </a:schemeClr>
                  </a:solidFill>
                </a:rPr>
                <a:t>Horsepower</a:t>
              </a:r>
            </a:p>
          </p:txBody>
        </p:sp>
      </p:grpSp>
      <p:graphicFrame>
        <p:nvGraphicFramePr>
          <p:cNvPr id="13" name="Table 12"/>
          <p:cNvGraphicFramePr>
            <a:graphicFrameLocks noGrp="1"/>
          </p:cNvGraphicFramePr>
          <p:nvPr>
            <p:extLst/>
          </p:nvPr>
        </p:nvGraphicFramePr>
        <p:xfrm>
          <a:off x="381000" y="990600"/>
          <a:ext cx="8435410" cy="1930349"/>
        </p:xfrm>
        <a:graphic>
          <a:graphicData uri="http://schemas.openxmlformats.org/drawingml/2006/table">
            <a:tbl>
              <a:tblPr firstRow="1" bandRow="1">
                <a:tableStyleId>{6E25E649-3F16-4E02-A733-19D2CDBF48F0}</a:tableStyleId>
              </a:tblPr>
              <a:tblGrid>
                <a:gridCol w="1975861"/>
                <a:gridCol w="1443899"/>
                <a:gridCol w="1747878"/>
                <a:gridCol w="1450914"/>
                <a:gridCol w="1816858"/>
              </a:tblGrid>
              <a:tr h="318778">
                <a:tc>
                  <a:txBody>
                    <a:bodyPr/>
                    <a:lstStyle/>
                    <a:p>
                      <a:endParaRPr lang="en-US" sz="1400" dirty="0">
                        <a:solidFill>
                          <a:schemeClr val="tx1">
                            <a:lumMod val="75000"/>
                            <a:lumOff val="25000"/>
                          </a:schemeClr>
                        </a:solidFill>
                      </a:endParaRPr>
                    </a:p>
                  </a:txBody>
                  <a:tcPr>
                    <a:lnL>
                      <a:noFill/>
                    </a:lnL>
                    <a:lnR w="28575" cap="flat" cmpd="sng" algn="ctr">
                      <a:solidFill>
                        <a:schemeClr val="tx1"/>
                      </a:solidFill>
                      <a:prstDash val="solid"/>
                      <a:round/>
                      <a:headEnd type="none" w="med" len="med"/>
                      <a:tailEnd type="none" w="med" len="med"/>
                    </a:lnR>
                    <a:lnT w="25400" cmpd="sng">
                      <a:noFill/>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400" dirty="0" smtClean="0">
                          <a:solidFill>
                            <a:schemeClr val="tx1"/>
                          </a:solidFill>
                        </a:rPr>
                        <a:t>ISX12</a:t>
                      </a:r>
                      <a:endParaRPr lang="en-US" sz="1400" dirty="0">
                        <a:solidFill>
                          <a:schemeClr val="tx1"/>
                        </a:solidFill>
                      </a:endParaRPr>
                    </a:p>
                  </a:txBody>
                  <a:tcP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1600" dirty="0" smtClean="0">
                          <a:solidFill>
                            <a:schemeClr val="tx1"/>
                          </a:solidFill>
                        </a:rPr>
                        <a:t>ISX12</a:t>
                      </a:r>
                      <a:r>
                        <a:rPr lang="en-US" sz="1600" baseline="0" dirty="0" smtClean="0">
                          <a:solidFill>
                            <a:schemeClr val="tx1"/>
                          </a:solidFill>
                        </a:rPr>
                        <a:t> G</a:t>
                      </a:r>
                      <a:endParaRPr lang="en-US" sz="1600" dirty="0">
                        <a:solidFill>
                          <a:schemeClr val="tx1"/>
                        </a:solidFill>
                      </a:endParaRPr>
                    </a:p>
                  </a:txBody>
                  <a:tcP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2000" dirty="0"/>
                    </a:p>
                  </a:txBody>
                  <a:tcP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6328">
                <a:tc>
                  <a:txBody>
                    <a:bodyPr/>
                    <a:lstStyle/>
                    <a:p>
                      <a:pPr marL="231775" marR="0" lvl="0" indent="-231775" algn="l"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lumMod val="75000"/>
                              <a:lumOff val="25000"/>
                            </a:schemeClr>
                          </a:solidFill>
                          <a:effectLst/>
                          <a:latin typeface="Arial" charset="0"/>
                          <a:cs typeface="Arial" charset="0"/>
                        </a:rPr>
                        <a:t>Engine Displacement</a:t>
                      </a:r>
                    </a:p>
                  </a:txBody>
                  <a:tcPr anchor="ctr"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dirty="0" smtClean="0">
                          <a:ln>
                            <a:noFill/>
                          </a:ln>
                          <a:solidFill>
                            <a:schemeClr val="tx1">
                              <a:lumMod val="75000"/>
                              <a:lumOff val="25000"/>
                            </a:schemeClr>
                          </a:solidFill>
                        </a:rPr>
                        <a:t>726.2</a:t>
                      </a:r>
                      <a:r>
                        <a:rPr lang="en-US" sz="1100" baseline="0" dirty="0" smtClean="0">
                          <a:ln>
                            <a:noFill/>
                          </a:ln>
                          <a:solidFill>
                            <a:schemeClr val="tx1">
                              <a:lumMod val="75000"/>
                              <a:lumOff val="25000"/>
                            </a:schemeClr>
                          </a:solidFill>
                        </a:rPr>
                        <a:t> CU IN</a:t>
                      </a:r>
                      <a:endParaRPr lang="en-US" sz="1100" dirty="0">
                        <a:ln>
                          <a:noFill/>
                        </a:ln>
                        <a:solidFill>
                          <a:schemeClr val="tx1">
                            <a:lumMod val="75000"/>
                            <a:lumOff val="25000"/>
                          </a:schemeClr>
                        </a:solidFill>
                      </a:endParaRPr>
                    </a:p>
                  </a:txBody>
                  <a:tcP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100" dirty="0" smtClean="0">
                          <a:ln>
                            <a:noFill/>
                          </a:ln>
                          <a:solidFill>
                            <a:schemeClr val="tx1">
                              <a:lumMod val="75000"/>
                              <a:lumOff val="25000"/>
                            </a:schemeClr>
                          </a:solidFill>
                        </a:rPr>
                        <a:t>11.9 LITRES</a:t>
                      </a:r>
                      <a:endParaRPr lang="en-US" sz="1100" dirty="0">
                        <a:ln>
                          <a:noFill/>
                        </a:ln>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100" dirty="0" smtClean="0">
                          <a:ln>
                            <a:noFill/>
                          </a:ln>
                          <a:solidFill>
                            <a:schemeClr val="tx1">
                              <a:lumMod val="75000"/>
                              <a:lumOff val="25000"/>
                            </a:schemeClr>
                          </a:solidFill>
                        </a:rPr>
                        <a:t>726.2</a:t>
                      </a:r>
                      <a:r>
                        <a:rPr lang="en-US" sz="1100" baseline="0" dirty="0" smtClean="0">
                          <a:ln>
                            <a:noFill/>
                          </a:ln>
                          <a:solidFill>
                            <a:schemeClr val="tx1">
                              <a:lumMod val="75000"/>
                              <a:lumOff val="25000"/>
                            </a:schemeClr>
                          </a:solidFill>
                        </a:rPr>
                        <a:t> CU IN</a:t>
                      </a:r>
                      <a:endParaRPr lang="en-US" sz="1100" dirty="0">
                        <a:ln>
                          <a:noFill/>
                        </a:ln>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100" dirty="0" smtClean="0">
                          <a:ln>
                            <a:noFill/>
                          </a:ln>
                          <a:solidFill>
                            <a:schemeClr val="tx1">
                              <a:lumMod val="75000"/>
                              <a:lumOff val="25000"/>
                            </a:schemeClr>
                          </a:solidFill>
                        </a:rPr>
                        <a:t>11.9 LITRES</a:t>
                      </a:r>
                      <a:endParaRPr lang="en-US" sz="1100" dirty="0">
                        <a:ln>
                          <a:noFill/>
                        </a:ln>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6328">
                <a:tc>
                  <a:txBody>
                    <a:bodyPr/>
                    <a:lstStyle/>
                    <a:p>
                      <a:pPr marL="231775" marR="0" lvl="0" indent="-231775" algn="l" defTabSz="914400" rtl="0" eaLnBrk="1" fontAlgn="ctr" latinLnBrk="0" hangingPunct="1">
                        <a:lnSpc>
                          <a:spcPct val="100000"/>
                        </a:lnSpc>
                        <a:spcBef>
                          <a:spcPct val="0"/>
                        </a:spcBef>
                        <a:spcAft>
                          <a:spcPct val="0"/>
                        </a:spcAft>
                        <a:buClrTx/>
                        <a:buSzTx/>
                        <a:buFontTx/>
                        <a:buNone/>
                        <a:tabLst/>
                      </a:pPr>
                      <a:r>
                        <a:rPr kumimoji="0" lang="en-US" sz="1100" b="1" u="none" strike="noStrike" cap="none" normalizeH="0" baseline="0" dirty="0" smtClean="0">
                          <a:ln>
                            <a:noFill/>
                          </a:ln>
                          <a:solidFill>
                            <a:schemeClr val="tx1">
                              <a:lumMod val="75000"/>
                              <a:lumOff val="25000"/>
                            </a:schemeClr>
                          </a:solidFill>
                          <a:effectLst/>
                        </a:rPr>
                        <a:t>Horsepower</a:t>
                      </a:r>
                      <a:endParaRPr kumimoji="0" lang="en-US" sz="1100" b="1" i="0" u="none" strike="noStrike" cap="none" normalizeH="0" baseline="0" dirty="0" smtClean="0">
                        <a:ln>
                          <a:noFill/>
                        </a:ln>
                        <a:solidFill>
                          <a:schemeClr val="tx1">
                            <a:lumMod val="75000"/>
                            <a:lumOff val="25000"/>
                          </a:schemeClr>
                        </a:solidFill>
                        <a:effectLst/>
                        <a:latin typeface="Arial" charset="0"/>
                        <a:cs typeface="Arial" charset="0"/>
                      </a:endParaRPr>
                    </a:p>
                  </a:txBody>
                  <a:tcPr anchor="ctr"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dirty="0" smtClean="0">
                          <a:solidFill>
                            <a:schemeClr val="tx1">
                              <a:lumMod val="75000"/>
                              <a:lumOff val="25000"/>
                            </a:schemeClr>
                          </a:solidFill>
                        </a:rPr>
                        <a:t>310-425 HP</a:t>
                      </a:r>
                      <a:endParaRPr lang="en-US" sz="1100" dirty="0">
                        <a:solidFill>
                          <a:schemeClr val="tx1">
                            <a:lumMod val="75000"/>
                            <a:lumOff val="25000"/>
                          </a:schemeClr>
                        </a:solidFill>
                      </a:endParaRPr>
                    </a:p>
                  </a:txBody>
                  <a:tcP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100" dirty="0" smtClean="0">
                          <a:solidFill>
                            <a:schemeClr val="tx1">
                              <a:lumMod val="75000"/>
                              <a:lumOff val="25000"/>
                            </a:schemeClr>
                          </a:solidFill>
                        </a:rPr>
                        <a:t>231-317</a:t>
                      </a:r>
                      <a:r>
                        <a:rPr lang="en-US" sz="1100" baseline="0" dirty="0" smtClean="0">
                          <a:solidFill>
                            <a:schemeClr val="tx1">
                              <a:lumMod val="75000"/>
                              <a:lumOff val="25000"/>
                            </a:schemeClr>
                          </a:solidFill>
                        </a:rPr>
                        <a:t> kW</a:t>
                      </a:r>
                      <a:endParaRPr lang="en-US" sz="110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a:r>
                        <a:rPr lang="en-US" sz="1100" dirty="0" smtClean="0">
                          <a:solidFill>
                            <a:schemeClr val="tx1">
                              <a:lumMod val="75000"/>
                              <a:lumOff val="25000"/>
                            </a:schemeClr>
                          </a:solidFill>
                        </a:rPr>
                        <a:t>320-400 HP</a:t>
                      </a:r>
                      <a:endParaRPr lang="en-US" sz="110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a:r>
                        <a:rPr lang="en-US" sz="1100" dirty="0" smtClean="0">
                          <a:solidFill>
                            <a:schemeClr val="tx1">
                              <a:lumMod val="75000"/>
                              <a:lumOff val="25000"/>
                            </a:schemeClr>
                          </a:solidFill>
                        </a:rPr>
                        <a:t>239-298 kW</a:t>
                      </a:r>
                      <a:endParaRPr lang="en-US" sz="110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r h="246328">
                <a:tc>
                  <a:txBody>
                    <a:bodyPr/>
                    <a:lstStyle/>
                    <a:p>
                      <a:pPr marL="231775" marR="0" lvl="0" indent="-231775" algn="l"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lumMod val="75000"/>
                              <a:lumOff val="25000"/>
                            </a:schemeClr>
                          </a:solidFill>
                          <a:effectLst/>
                          <a:latin typeface="Arial" charset="0"/>
                          <a:cs typeface="Arial" charset="0"/>
                        </a:rPr>
                        <a:t>Peak Torque</a:t>
                      </a:r>
                    </a:p>
                  </a:txBody>
                  <a:tcPr anchor="ctr"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dirty="0" smtClean="0">
                          <a:solidFill>
                            <a:schemeClr val="tx1">
                              <a:lumMod val="75000"/>
                              <a:lumOff val="25000"/>
                            </a:schemeClr>
                          </a:solidFill>
                        </a:rPr>
                        <a:t>1150-1650 lb-ft</a:t>
                      </a:r>
                      <a:endParaRPr lang="en-US" sz="1100" dirty="0">
                        <a:solidFill>
                          <a:schemeClr val="tx1">
                            <a:lumMod val="75000"/>
                            <a:lumOff val="25000"/>
                          </a:schemeClr>
                        </a:solidFill>
                      </a:endParaRPr>
                    </a:p>
                  </a:txBody>
                  <a:tcP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100" dirty="0" smtClean="0">
                          <a:solidFill>
                            <a:schemeClr val="tx1">
                              <a:lumMod val="75000"/>
                              <a:lumOff val="25000"/>
                            </a:schemeClr>
                          </a:solidFill>
                        </a:rPr>
                        <a:t>1559-2237 N-m</a:t>
                      </a:r>
                      <a:endParaRPr lang="en-US" sz="110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a:r>
                        <a:rPr lang="en-US" sz="1100" dirty="0" smtClean="0">
                          <a:solidFill>
                            <a:schemeClr val="tx1">
                              <a:lumMod val="75000"/>
                              <a:lumOff val="25000"/>
                            </a:schemeClr>
                          </a:solidFill>
                        </a:rPr>
                        <a:t>1150-1450</a:t>
                      </a:r>
                      <a:r>
                        <a:rPr lang="en-US" sz="1100" baseline="0" dirty="0" smtClean="0">
                          <a:solidFill>
                            <a:schemeClr val="tx1">
                              <a:lumMod val="75000"/>
                              <a:lumOff val="25000"/>
                            </a:schemeClr>
                          </a:solidFill>
                        </a:rPr>
                        <a:t> lb-ft</a:t>
                      </a:r>
                      <a:endParaRPr lang="en-US" sz="110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a:r>
                        <a:rPr lang="en-US" sz="1100" dirty="0" smtClean="0">
                          <a:solidFill>
                            <a:schemeClr val="tx1">
                              <a:lumMod val="75000"/>
                              <a:lumOff val="25000"/>
                            </a:schemeClr>
                          </a:solidFill>
                        </a:rPr>
                        <a:t>1559-1966</a:t>
                      </a:r>
                      <a:r>
                        <a:rPr lang="en-US" sz="1100" baseline="0" dirty="0" smtClean="0">
                          <a:solidFill>
                            <a:schemeClr val="tx1">
                              <a:lumMod val="75000"/>
                              <a:lumOff val="25000"/>
                            </a:schemeClr>
                          </a:solidFill>
                        </a:rPr>
                        <a:t> N-m</a:t>
                      </a:r>
                      <a:endParaRPr lang="en-US" sz="110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381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46328">
                <a:tc>
                  <a:txBody>
                    <a:bodyPr/>
                    <a:lstStyle/>
                    <a:p>
                      <a:pPr marL="231775" marR="0" lvl="0" indent="-231775" algn="l"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lumMod val="75000"/>
                              <a:lumOff val="25000"/>
                            </a:schemeClr>
                          </a:solidFill>
                          <a:effectLst/>
                          <a:latin typeface="+mn-lt"/>
                          <a:cs typeface="+mn-cs"/>
                        </a:rPr>
                        <a:t>Torque at Idle</a:t>
                      </a:r>
                      <a:endParaRPr kumimoji="0" lang="en-US" sz="1100" b="1" i="0" u="none" strike="noStrike" cap="none" normalizeH="0" baseline="0" dirty="0" smtClean="0">
                        <a:ln>
                          <a:noFill/>
                        </a:ln>
                        <a:solidFill>
                          <a:schemeClr val="tx1">
                            <a:lumMod val="75000"/>
                            <a:lumOff val="25000"/>
                          </a:schemeClr>
                        </a:solidFill>
                        <a:effectLst/>
                        <a:latin typeface="Arial" charset="0"/>
                        <a:cs typeface="Arial" charset="0"/>
                      </a:endParaRPr>
                    </a:p>
                  </a:txBody>
                  <a:tcPr anchor="ctr"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dirty="0" smtClean="0">
                          <a:solidFill>
                            <a:schemeClr val="tx1">
                              <a:lumMod val="75000"/>
                              <a:lumOff val="25000"/>
                            </a:schemeClr>
                          </a:solidFill>
                        </a:rPr>
                        <a:t>800 lb-ft</a:t>
                      </a:r>
                      <a:endParaRPr lang="en-US" sz="1100" dirty="0">
                        <a:solidFill>
                          <a:schemeClr val="tx1">
                            <a:lumMod val="75000"/>
                            <a:lumOff val="25000"/>
                          </a:schemeClr>
                        </a:solidFill>
                      </a:endParaRPr>
                    </a:p>
                  </a:txBody>
                  <a:tcP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100" dirty="0" smtClean="0">
                          <a:solidFill>
                            <a:schemeClr val="tx1">
                              <a:lumMod val="75000"/>
                              <a:lumOff val="25000"/>
                            </a:schemeClr>
                          </a:solidFill>
                        </a:rPr>
                        <a:t>1085 N-m</a:t>
                      </a:r>
                      <a:endParaRPr lang="en-US" sz="110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a:r>
                        <a:rPr lang="en-US" sz="1100" dirty="0" smtClean="0">
                          <a:solidFill>
                            <a:schemeClr val="tx1">
                              <a:lumMod val="75000"/>
                              <a:lumOff val="25000"/>
                            </a:schemeClr>
                          </a:solidFill>
                        </a:rPr>
                        <a:t>700</a:t>
                      </a:r>
                      <a:r>
                        <a:rPr lang="en-US" sz="1100" baseline="0" dirty="0" smtClean="0">
                          <a:solidFill>
                            <a:schemeClr val="tx1">
                              <a:lumMod val="75000"/>
                              <a:lumOff val="25000"/>
                            </a:schemeClr>
                          </a:solidFill>
                        </a:rPr>
                        <a:t> lb-ft</a:t>
                      </a:r>
                      <a:endParaRPr lang="en-US" sz="110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a:r>
                        <a:rPr lang="en-US" sz="1100" dirty="0" smtClean="0">
                          <a:solidFill>
                            <a:schemeClr val="tx1">
                              <a:lumMod val="75000"/>
                              <a:lumOff val="25000"/>
                            </a:schemeClr>
                          </a:solidFill>
                        </a:rPr>
                        <a:t>949 N-m</a:t>
                      </a:r>
                      <a:endParaRPr lang="en-US" sz="110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246328">
                <a:tc>
                  <a:txBody>
                    <a:bodyPr/>
                    <a:lstStyle/>
                    <a:p>
                      <a:pPr marL="231775" marR="0" lvl="0" indent="-231775" algn="l"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lumMod val="75000"/>
                              <a:lumOff val="25000"/>
                            </a:schemeClr>
                          </a:solidFill>
                          <a:effectLst/>
                          <a:latin typeface="Arial" charset="0"/>
                          <a:cs typeface="Arial" charset="0"/>
                        </a:rPr>
                        <a:t>Aftertreatment</a:t>
                      </a:r>
                    </a:p>
                  </a:txBody>
                  <a:tcPr anchor="ctr"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100" dirty="0" smtClean="0">
                          <a:solidFill>
                            <a:schemeClr val="tx1">
                              <a:lumMod val="75000"/>
                              <a:lumOff val="25000"/>
                            </a:schemeClr>
                          </a:solidFill>
                        </a:rPr>
                        <a:t>DPF</a:t>
                      </a:r>
                      <a:r>
                        <a:rPr lang="en-US" sz="1100" baseline="0" dirty="0" smtClean="0">
                          <a:solidFill>
                            <a:schemeClr val="tx1">
                              <a:lumMod val="75000"/>
                              <a:lumOff val="25000"/>
                            </a:schemeClr>
                          </a:solidFill>
                        </a:rPr>
                        <a:t> + SCR</a:t>
                      </a:r>
                      <a:endParaRPr lang="en-US" sz="1100" dirty="0">
                        <a:solidFill>
                          <a:schemeClr val="tx1">
                            <a:lumMod val="75000"/>
                            <a:lumOff val="25000"/>
                          </a:schemeClr>
                        </a:solidFill>
                      </a:endParaRPr>
                    </a:p>
                  </a:txBody>
                  <a:tcP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gridSpan="2">
                  <a:txBody>
                    <a:bodyPr/>
                    <a:lstStyle/>
                    <a:p>
                      <a:pPr algn="ctr"/>
                      <a:r>
                        <a:rPr lang="en-US" sz="1100" dirty="0" smtClean="0">
                          <a:solidFill>
                            <a:schemeClr val="tx1">
                              <a:lumMod val="75000"/>
                              <a:lumOff val="25000"/>
                            </a:schemeClr>
                          </a:solidFill>
                        </a:rPr>
                        <a:t>Three Way Catalyst</a:t>
                      </a:r>
                      <a:endParaRPr lang="en-US" sz="110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hMerge="1">
                  <a:txBody>
                    <a:bodyPr/>
                    <a:lstStyle/>
                    <a:p>
                      <a:pPr algn="l"/>
                      <a:endParaRPr lang="en-US" sz="1700" dirty="0"/>
                    </a:p>
                  </a:txBody>
                  <a:tcP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299669">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lumMod val="75000"/>
                              <a:lumOff val="25000"/>
                            </a:schemeClr>
                          </a:solidFill>
                          <a:effectLst/>
                          <a:latin typeface="+mn-lt"/>
                          <a:cs typeface="+mn-cs"/>
                        </a:rPr>
                        <a:t>Engine Brake Performance</a:t>
                      </a:r>
                      <a:endParaRPr kumimoji="0" lang="en-US" sz="1100" b="1" i="0" u="none" strike="noStrike" cap="none" normalizeH="0" baseline="0" dirty="0" smtClean="0">
                        <a:ln>
                          <a:noFill/>
                        </a:ln>
                        <a:solidFill>
                          <a:schemeClr val="tx1">
                            <a:lumMod val="75000"/>
                            <a:lumOff val="25000"/>
                          </a:schemeClr>
                        </a:solidFill>
                        <a:effectLst/>
                        <a:latin typeface="Arial" charset="0"/>
                        <a:cs typeface="Arial" charset="0"/>
                      </a:endParaRPr>
                    </a:p>
                  </a:txBody>
                  <a:tcPr anchor="ctr"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100" dirty="0" smtClean="0">
                          <a:solidFill>
                            <a:schemeClr val="tx1">
                              <a:lumMod val="75000"/>
                              <a:lumOff val="25000"/>
                            </a:schemeClr>
                          </a:solidFill>
                        </a:rPr>
                        <a:t>Optional 380 HP</a:t>
                      </a:r>
                      <a:r>
                        <a:rPr lang="en-US" sz="1100" baseline="0" dirty="0" smtClean="0">
                          <a:solidFill>
                            <a:schemeClr val="tx1">
                              <a:lumMod val="75000"/>
                              <a:lumOff val="25000"/>
                            </a:schemeClr>
                          </a:solidFill>
                        </a:rPr>
                        <a:t> @ 2100 RPM</a:t>
                      </a:r>
                      <a:endParaRPr lang="en-US" sz="1100" dirty="0">
                        <a:solidFill>
                          <a:schemeClr val="tx1">
                            <a:lumMod val="75000"/>
                            <a:lumOff val="25000"/>
                          </a:schemeClr>
                        </a:solidFill>
                      </a:endParaRPr>
                    </a:p>
                  </a:txBody>
                  <a:tcP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1100" dirty="0" smtClean="0">
                          <a:solidFill>
                            <a:schemeClr val="tx1">
                              <a:lumMod val="75000"/>
                              <a:lumOff val="25000"/>
                            </a:schemeClr>
                          </a:solidFill>
                        </a:rPr>
                        <a:t>Optional 240 HP</a:t>
                      </a:r>
                      <a:r>
                        <a:rPr lang="en-US" sz="1100" baseline="0" dirty="0" smtClean="0">
                          <a:solidFill>
                            <a:schemeClr val="tx1">
                              <a:lumMod val="75000"/>
                              <a:lumOff val="25000"/>
                            </a:schemeClr>
                          </a:solidFill>
                        </a:rPr>
                        <a:t> @ 2100 RPM</a:t>
                      </a:r>
                      <a:endParaRPr lang="en-US" sz="110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a:noFill/>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700" dirty="0"/>
                    </a:p>
                  </a:txBody>
                  <a:tcP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a:noFill/>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Footer Placeholder 2"/>
          <p:cNvSpPr>
            <a:spLocks noGrp="1"/>
          </p:cNvSpPr>
          <p:nvPr>
            <p:ph type="ftr" sz="quarter" idx="11"/>
          </p:nvPr>
        </p:nvSpPr>
        <p:spPr/>
        <p:txBody>
          <a:bodyPr/>
          <a:lstStyle/>
          <a:p>
            <a:pPr>
              <a:defRPr/>
            </a:pPr>
            <a:r>
              <a:rPr lang="en-US" smtClean="0"/>
              <a:t>Go with Natural Gas - Cummins Westport Jan 2015</a:t>
            </a:r>
            <a:endParaRPr lang="en-US" dirty="0"/>
          </a:p>
        </p:txBody>
      </p:sp>
    </p:spTree>
    <p:extLst>
      <p:ext uri="{BB962C8B-B14F-4D97-AF65-F5344CB8AC3E}">
        <p14:creationId xmlns:p14="http://schemas.microsoft.com/office/powerpoint/2010/main" val="11133653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772400" cy="381000"/>
          </a:xfrm>
        </p:spPr>
        <p:txBody>
          <a:bodyPr/>
          <a:lstStyle/>
          <a:p>
            <a:r>
              <a:rPr lang="en-US" sz="3200" dirty="0" smtClean="0"/>
              <a:t>ISX12 G Warranty</a:t>
            </a:r>
            <a:endParaRPr lang="en-US" sz="3200" dirty="0"/>
          </a:p>
        </p:txBody>
      </p:sp>
      <p:sp>
        <p:nvSpPr>
          <p:cNvPr id="3" name="Content Placeholder 2"/>
          <p:cNvSpPr>
            <a:spLocks noGrp="1"/>
          </p:cNvSpPr>
          <p:nvPr>
            <p:ph idx="1"/>
          </p:nvPr>
        </p:nvSpPr>
        <p:spPr>
          <a:xfrm>
            <a:off x="838200" y="1143000"/>
            <a:ext cx="7772400" cy="4267200"/>
          </a:xfrm>
        </p:spPr>
        <p:txBody>
          <a:bodyPr/>
          <a:lstStyle/>
          <a:p>
            <a:r>
              <a:rPr lang="en-US" sz="1800" dirty="0" smtClean="0"/>
              <a:t>Automotive Base warranty for Cummins Westport natural gas engines is same as Cummins diesel base platform</a:t>
            </a:r>
          </a:p>
          <a:p>
            <a:r>
              <a:rPr lang="en-US" sz="1800" dirty="0" smtClean="0"/>
              <a:t>2 Year / 250,000 Mile Warranty</a:t>
            </a:r>
          </a:p>
          <a:p>
            <a:pPr lvl="1"/>
            <a:r>
              <a:rPr lang="en-US" sz="1600" dirty="0" smtClean="0"/>
              <a:t>100% parts and labor on warrantable failures*</a:t>
            </a:r>
          </a:p>
          <a:p>
            <a:pPr lvl="1"/>
            <a:r>
              <a:rPr lang="en-US" sz="1600" dirty="0" smtClean="0"/>
              <a:t>Travel or towing when an engine is disabled by a warrantable failure</a:t>
            </a:r>
          </a:p>
          <a:p>
            <a:pPr lvl="1"/>
            <a:r>
              <a:rPr lang="en-US" sz="1600" dirty="0" smtClean="0"/>
              <a:t>Consumables not reusable due to covered failure</a:t>
            </a:r>
          </a:p>
          <a:p>
            <a:pPr lvl="1"/>
            <a:r>
              <a:rPr lang="en-US" sz="1600" dirty="0" smtClean="0"/>
              <a:t>Limited progressive damage, including aftertreatment</a:t>
            </a:r>
          </a:p>
          <a:p>
            <a:r>
              <a:rPr lang="en-US" sz="1800" dirty="0" smtClean="0"/>
              <a:t>Protection Plan 1 and 2 Extended Coverage options available.</a:t>
            </a:r>
          </a:p>
          <a:p>
            <a:pPr lvl="1"/>
            <a:r>
              <a:rPr lang="en-US" sz="1800" dirty="0" smtClean="0"/>
              <a:t>Up to 5 years, 500,000 miles</a:t>
            </a:r>
          </a:p>
          <a:p>
            <a:endParaRPr lang="en-US" sz="1800" dirty="0" smtClean="0"/>
          </a:p>
          <a:p>
            <a:pPr lvl="1"/>
            <a:endParaRPr lang="en-US" sz="1800" dirty="0" smtClean="0"/>
          </a:p>
        </p:txBody>
      </p:sp>
      <p:sp>
        <p:nvSpPr>
          <p:cNvPr id="6" name="Slide Number Placeholder 5"/>
          <p:cNvSpPr>
            <a:spLocks noGrp="1"/>
          </p:cNvSpPr>
          <p:nvPr>
            <p:ph type="sldNum" sz="quarter" idx="12"/>
          </p:nvPr>
        </p:nvSpPr>
        <p:spPr/>
        <p:txBody>
          <a:bodyPr/>
          <a:lstStyle/>
          <a:p>
            <a:pPr>
              <a:defRPr/>
            </a:pPr>
            <a:fld id="{7AE1F532-CE46-4796-AB01-3003C411CACB}" type="slidenum">
              <a:rPr lang="en-US" smtClean="0"/>
              <a:pPr>
                <a:defRPr/>
              </a:pPr>
              <a:t>26</a:t>
            </a:fld>
            <a:endParaRPr lang="en-US"/>
          </a:p>
        </p:txBody>
      </p:sp>
      <p:sp>
        <p:nvSpPr>
          <p:cNvPr id="7" name="Footer Placeholder 6"/>
          <p:cNvSpPr>
            <a:spLocks noGrp="1"/>
          </p:cNvSpPr>
          <p:nvPr>
            <p:ph type="ftr" sz="quarter" idx="11"/>
          </p:nvPr>
        </p:nvSpPr>
        <p:spPr/>
        <p:txBody>
          <a:bodyPr/>
          <a:lstStyle/>
          <a:p>
            <a:pPr>
              <a:defRPr/>
            </a:pPr>
            <a:r>
              <a:rPr lang="en-US" smtClean="0"/>
              <a:t>Go with Natural Gas - Cummins Westport Jan 2015</a:t>
            </a:r>
            <a:endParaRPr lang="en-US"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3200"/>
            <a:ext cx="7772400" cy="381000"/>
          </a:xfrm>
        </p:spPr>
        <p:txBody>
          <a:bodyPr/>
          <a:lstStyle/>
          <a:p>
            <a:r>
              <a:rPr lang="en-US" dirty="0" smtClean="0"/>
              <a:t>OEM Availability</a:t>
            </a:r>
            <a:endParaRPr lang="en-US" dirty="0"/>
          </a:p>
        </p:txBody>
      </p:sp>
      <p:sp>
        <p:nvSpPr>
          <p:cNvPr id="4" name="Footer Placeholder 3"/>
          <p:cNvSpPr>
            <a:spLocks noGrp="1"/>
          </p:cNvSpPr>
          <p:nvPr>
            <p:ph type="ftr" sz="quarter" idx="11"/>
          </p:nvPr>
        </p:nvSpPr>
        <p:spPr/>
        <p:txBody>
          <a:bodyPr/>
          <a:lstStyle/>
          <a:p>
            <a:pPr>
              <a:defRPr/>
            </a:pPr>
            <a:r>
              <a:rPr lang="en-US" smtClean="0"/>
              <a:t>Go with Natural Gas - Cummins Westport Jan 2015</a:t>
            </a:r>
            <a:endParaRPr lang="en-US" dirty="0"/>
          </a:p>
        </p:txBody>
      </p:sp>
      <p:sp>
        <p:nvSpPr>
          <p:cNvPr id="5" name="Slide Number Placeholder 4"/>
          <p:cNvSpPr>
            <a:spLocks noGrp="1"/>
          </p:cNvSpPr>
          <p:nvPr>
            <p:ph type="sldNum" sz="quarter" idx="12"/>
          </p:nvPr>
        </p:nvSpPr>
        <p:spPr/>
        <p:txBody>
          <a:bodyPr/>
          <a:lstStyle/>
          <a:p>
            <a:pPr>
              <a:defRPr/>
            </a:pPr>
            <a:fld id="{7AE1F532-CE46-4796-AB01-3003C411CACB}"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idx="4294967295"/>
          </p:nvPr>
        </p:nvSpPr>
        <p:spPr>
          <a:xfrm>
            <a:off x="635000" y="450850"/>
            <a:ext cx="8113713" cy="890588"/>
          </a:xfrm>
        </p:spPr>
        <p:txBody>
          <a:bodyPr/>
          <a:lstStyle/>
          <a:p>
            <a:pPr eaLnBrk="1" hangingPunct="1"/>
            <a:r>
              <a:rPr lang="en-US" dirty="0" smtClean="0"/>
              <a:t>ISL G Refuse Availability</a:t>
            </a:r>
          </a:p>
        </p:txBody>
      </p:sp>
      <p:sp>
        <p:nvSpPr>
          <p:cNvPr id="16" name="Slide Number Placeholder 3"/>
          <p:cNvSpPr>
            <a:spLocks noGrp="1"/>
          </p:cNvSpPr>
          <p:nvPr>
            <p:ph type="sldNum" sz="quarter" idx="12"/>
          </p:nvPr>
        </p:nvSpPr>
        <p:spPr/>
        <p:txBody>
          <a:bodyPr/>
          <a:lstStyle/>
          <a:p>
            <a:pPr>
              <a:defRPr/>
            </a:pPr>
            <a:fld id="{ADCAB82C-C451-41EA-ADC1-A658A48A99C2}" type="slidenum">
              <a:rPr lang="en-US" sz="1600" smtClean="0">
                <a:solidFill>
                  <a:schemeClr val="tx1">
                    <a:lumMod val="75000"/>
                    <a:lumOff val="25000"/>
                  </a:schemeClr>
                </a:solidFill>
              </a:rPr>
              <a:pPr>
                <a:defRPr/>
              </a:pPr>
              <a:t>28</a:t>
            </a:fld>
            <a:endParaRPr lang="en-US" sz="1600" dirty="0">
              <a:solidFill>
                <a:schemeClr val="tx1">
                  <a:lumMod val="75000"/>
                  <a:lumOff val="25000"/>
                </a:schemeClr>
              </a:solidFill>
            </a:endParaRPr>
          </a:p>
        </p:txBody>
      </p:sp>
      <p:graphicFrame>
        <p:nvGraphicFramePr>
          <p:cNvPr id="18" name="Group 80"/>
          <p:cNvGraphicFramePr>
            <a:graphicFrameLocks/>
          </p:cNvGraphicFramePr>
          <p:nvPr>
            <p:extLst>
              <p:ext uri="{D42A27DB-BD31-4B8C-83A1-F6EECF244321}">
                <p14:modId xmlns:p14="http://schemas.microsoft.com/office/powerpoint/2010/main" val="4982425"/>
              </p:ext>
            </p:extLst>
          </p:nvPr>
        </p:nvGraphicFramePr>
        <p:xfrm>
          <a:off x="381000" y="2209800"/>
          <a:ext cx="8534400" cy="2613027"/>
        </p:xfrm>
        <a:graphic>
          <a:graphicData uri="http://schemas.openxmlformats.org/drawingml/2006/table">
            <a:tbl>
              <a:tblPr/>
              <a:tblGrid>
                <a:gridCol w="1066800"/>
                <a:gridCol w="1447800"/>
                <a:gridCol w="1600200"/>
                <a:gridCol w="1447800"/>
                <a:gridCol w="1447800"/>
                <a:gridCol w="1524000"/>
              </a:tblGrid>
              <a:tr h="268288">
                <a:tc gridSpan="6">
                  <a:txBody>
                    <a:bodyPr/>
                    <a:lstStyle/>
                    <a:p>
                      <a:pPr marL="0" marR="0" lvl="0" indent="0" algn="l"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1" i="0" u="none" strike="noStrike" cap="none" normalizeH="0" baseline="0" dirty="0" smtClean="0">
                          <a:ln>
                            <a:noFill/>
                          </a:ln>
                          <a:solidFill>
                            <a:schemeClr val="accent3"/>
                          </a:solidFill>
                          <a:effectLst/>
                          <a:latin typeface="Arial" pitchFamily="34" charset="0"/>
                          <a:cs typeface="Arial" pitchFamily="34" charset="0"/>
                        </a:rPr>
                        <a:t>LOW CAB FORWARD / REFUSE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endParaRPr kumimoji="0" lang="en-US" sz="1500" b="1"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endParaRPr kumimoji="0" lang="en-US" sz="1500" b="1"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endParaRPr kumimoji="0" lang="en-US" sz="1500" b="1"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endParaRPr kumimoji="0" lang="en-US" sz="1500" b="1"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endParaRPr kumimoji="0" lang="en-US" sz="1500" b="1"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2688">
                <a:tc>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1" i="0" u="none" strike="noStrike" cap="none" normalizeH="0" baseline="0" dirty="0" smtClean="0">
                          <a:ln>
                            <a:noFill/>
                          </a:ln>
                          <a:solidFill>
                            <a:schemeClr val="tx1">
                              <a:lumMod val="75000"/>
                              <a:lumOff val="25000"/>
                            </a:schemeClr>
                          </a:solidFill>
                          <a:effectLst/>
                          <a:latin typeface="Arial" pitchFamily="34" charset="0"/>
                          <a:cs typeface="Arial" pitchFamily="34" charset="0"/>
                        </a:rPr>
                        <a:t>OEM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500" b="1" i="0" u="none" strike="noStrike" cap="none" normalizeH="0" baseline="0" dirty="0" err="1" smtClean="0">
                          <a:ln>
                            <a:noFill/>
                          </a:ln>
                          <a:solidFill>
                            <a:schemeClr val="tx1">
                              <a:lumMod val="75000"/>
                              <a:lumOff val="25000"/>
                            </a:schemeClr>
                          </a:solidFill>
                          <a:effectLst/>
                          <a:latin typeface="Arial" pitchFamily="34" charset="0"/>
                          <a:cs typeface="Arial" pitchFamily="34" charset="0"/>
                        </a:rPr>
                        <a:t>AutoCar</a:t>
                      </a:r>
                      <a:endParaRPr kumimoji="0" lang="en-US" sz="1500" b="1"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500" b="1" i="0" u="none" strike="noStrike" cap="none" normalizeH="0" baseline="0" dirty="0" smtClean="0">
                          <a:ln>
                            <a:noFill/>
                          </a:ln>
                          <a:solidFill>
                            <a:schemeClr val="tx1">
                              <a:lumMod val="75000"/>
                              <a:lumOff val="25000"/>
                            </a:schemeClr>
                          </a:solidFill>
                          <a:effectLst/>
                          <a:latin typeface="Arial" pitchFamily="34" charset="0"/>
                          <a:cs typeface="Arial" pitchFamily="34" charset="0"/>
                        </a:rPr>
                        <a:t>Mack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500" b="1" i="0" u="none" strike="noStrike" cap="none" normalizeH="0" baseline="0" dirty="0" smtClean="0">
                          <a:ln>
                            <a:noFill/>
                          </a:ln>
                          <a:solidFill>
                            <a:schemeClr val="tx1">
                              <a:lumMod val="75000"/>
                              <a:lumOff val="25000"/>
                            </a:schemeClr>
                          </a:solidFill>
                          <a:effectLst/>
                          <a:latin typeface="Arial" pitchFamily="34" charset="0"/>
                          <a:cs typeface="Arial" pitchFamily="34" charset="0"/>
                        </a:rPr>
                        <a:t>Peterbilt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500" b="1" i="0" u="none" strike="noStrike" cap="none" normalizeH="0" baseline="0" dirty="0" smtClean="0">
                          <a:ln>
                            <a:noFill/>
                          </a:ln>
                          <a:solidFill>
                            <a:schemeClr val="tx1">
                              <a:lumMod val="75000"/>
                              <a:lumOff val="25000"/>
                            </a:schemeClr>
                          </a:solidFill>
                          <a:effectLst/>
                          <a:latin typeface="Arial" pitchFamily="34" charset="0"/>
                          <a:cs typeface="Arial" pitchFamily="34" charset="0"/>
                        </a:rPr>
                        <a:t>ALF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500" b="1" i="0" u="none" strike="noStrike" cap="none" normalizeH="0" baseline="0" dirty="0" smtClean="0">
                          <a:ln>
                            <a:noFill/>
                          </a:ln>
                          <a:solidFill>
                            <a:schemeClr val="tx1">
                              <a:lumMod val="75000"/>
                              <a:lumOff val="25000"/>
                            </a:schemeClr>
                          </a:solidFill>
                          <a:effectLst/>
                          <a:latin typeface="Arial" pitchFamily="34" charset="0"/>
                          <a:cs typeface="Arial" pitchFamily="34" charset="0"/>
                        </a:rPr>
                        <a:t>Crane Carrier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smtClean="0">
                          <a:ln>
                            <a:noFill/>
                          </a:ln>
                          <a:solidFill>
                            <a:schemeClr val="tx1">
                              <a:lumMod val="75000"/>
                              <a:lumOff val="25000"/>
                            </a:schemeClr>
                          </a:solidFill>
                          <a:effectLst/>
                          <a:latin typeface="Arial" pitchFamily="34" charset="0"/>
                          <a:cs typeface="Arial" pitchFamily="34" charset="0"/>
                        </a:rPr>
                        <a:t>Model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smtClean="0">
                          <a:ln>
                            <a:noFill/>
                          </a:ln>
                          <a:solidFill>
                            <a:schemeClr val="tx1">
                              <a:lumMod val="75000"/>
                              <a:lumOff val="25000"/>
                            </a:schemeClr>
                          </a:solidFill>
                          <a:effectLst/>
                          <a:latin typeface="Arial" pitchFamily="34" charset="0"/>
                          <a:cs typeface="Arial" pitchFamily="34" charset="0"/>
                        </a:rPr>
                        <a:t>Xpeditor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smtClean="0">
                          <a:ln>
                            <a:noFill/>
                          </a:ln>
                          <a:solidFill>
                            <a:schemeClr val="tx1">
                              <a:lumMod val="75000"/>
                              <a:lumOff val="25000"/>
                            </a:schemeClr>
                          </a:solidFill>
                          <a:effectLst/>
                          <a:latin typeface="Arial" pitchFamily="34" charset="0"/>
                          <a:cs typeface="Arial" pitchFamily="34" charset="0"/>
                        </a:rPr>
                        <a:t>TerraPro LE</a:t>
                      </a:r>
                    </a:p>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smtClean="0">
                          <a:ln>
                            <a:noFill/>
                          </a:ln>
                          <a:solidFill>
                            <a:schemeClr val="tx1">
                              <a:lumMod val="75000"/>
                              <a:lumOff val="25000"/>
                            </a:schemeClr>
                          </a:solidFill>
                          <a:effectLst/>
                          <a:latin typeface="Arial" pitchFamily="34" charset="0"/>
                          <a:cs typeface="Arial" pitchFamily="34" charset="0"/>
                        </a:rPr>
                        <a:t>Terra Pro CO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smtClean="0">
                          <a:ln>
                            <a:noFill/>
                          </a:ln>
                          <a:solidFill>
                            <a:schemeClr val="tx1">
                              <a:lumMod val="75000"/>
                              <a:lumOff val="25000"/>
                            </a:schemeClr>
                          </a:solidFill>
                          <a:effectLst/>
                          <a:latin typeface="Arial" pitchFamily="34" charset="0"/>
                          <a:cs typeface="Arial" pitchFamily="34" charset="0"/>
                        </a:rPr>
                        <a:t>320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smtClean="0">
                          <a:ln>
                            <a:noFill/>
                          </a:ln>
                          <a:solidFill>
                            <a:schemeClr val="tx1">
                              <a:lumMod val="75000"/>
                              <a:lumOff val="25000"/>
                            </a:schemeClr>
                          </a:solidFill>
                          <a:effectLst/>
                          <a:latin typeface="Arial" pitchFamily="34" charset="0"/>
                          <a:cs typeface="Arial" pitchFamily="34" charset="0"/>
                        </a:rPr>
                        <a:t>Condor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smtClean="0">
                          <a:ln>
                            <a:noFill/>
                          </a:ln>
                          <a:solidFill>
                            <a:schemeClr val="tx1">
                              <a:lumMod val="75000"/>
                              <a:lumOff val="25000"/>
                            </a:schemeClr>
                          </a:solidFill>
                          <a:effectLst/>
                          <a:latin typeface="Arial" pitchFamily="34" charset="0"/>
                          <a:cs typeface="Arial" pitchFamily="34" charset="0"/>
                        </a:rPr>
                        <a:t>LET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938">
                <a:tc>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Engine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ISLG 300/320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ISLG 320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ISL G 320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ISL G 320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ISLG 320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9" name="Picture 48" descr="MackTrucks TerraPro LNG 06 09_image (Small)"/>
          <p:cNvPicPr>
            <a:picLocks noChangeAspect="1" noChangeArrowheads="1"/>
          </p:cNvPicPr>
          <p:nvPr/>
        </p:nvPicPr>
        <p:blipFill>
          <a:blip r:embed="rId3" cstate="email"/>
          <a:srcRect/>
          <a:stretch>
            <a:fillRect/>
          </a:stretch>
        </p:blipFill>
        <p:spPr bwMode="auto">
          <a:xfrm>
            <a:off x="3200400" y="2820028"/>
            <a:ext cx="1078277" cy="720991"/>
          </a:xfrm>
          <a:prstGeom prst="rect">
            <a:avLst/>
          </a:prstGeom>
          <a:noFill/>
          <a:ln w="9525">
            <a:noFill/>
            <a:miter lim="800000"/>
            <a:headEnd/>
            <a:tailEnd/>
          </a:ln>
        </p:spPr>
      </p:pic>
      <p:pic>
        <p:nvPicPr>
          <p:cNvPr id="20" name="Picture 51" descr="Autocar refuse (Small)"/>
          <p:cNvPicPr>
            <a:picLocks noChangeAspect="1" noChangeArrowheads="1"/>
          </p:cNvPicPr>
          <p:nvPr/>
        </p:nvPicPr>
        <p:blipFill>
          <a:blip r:embed="rId4" cstate="email"/>
          <a:srcRect/>
          <a:stretch>
            <a:fillRect/>
          </a:stretch>
        </p:blipFill>
        <p:spPr bwMode="auto">
          <a:xfrm>
            <a:off x="1676400" y="2785797"/>
            <a:ext cx="944562" cy="755222"/>
          </a:xfrm>
          <a:prstGeom prst="rect">
            <a:avLst/>
          </a:prstGeom>
          <a:noFill/>
          <a:ln w="9525">
            <a:noFill/>
            <a:miter lim="800000"/>
            <a:headEnd/>
            <a:tailEnd/>
          </a:ln>
        </p:spPr>
      </p:pic>
      <p:pic>
        <p:nvPicPr>
          <p:cNvPr id="21" name="Picture 52" descr="peterbilt320hydraulichybrid (Small)"/>
          <p:cNvPicPr>
            <a:picLocks noChangeAspect="1" noChangeArrowheads="1"/>
          </p:cNvPicPr>
          <p:nvPr/>
        </p:nvPicPr>
        <p:blipFill>
          <a:blip r:embed="rId5" cstate="email"/>
          <a:srcRect/>
          <a:stretch>
            <a:fillRect/>
          </a:stretch>
        </p:blipFill>
        <p:spPr bwMode="auto">
          <a:xfrm>
            <a:off x="4776788" y="2853096"/>
            <a:ext cx="924238" cy="694248"/>
          </a:xfrm>
          <a:prstGeom prst="rect">
            <a:avLst/>
          </a:prstGeom>
          <a:noFill/>
          <a:ln w="9525">
            <a:noFill/>
            <a:miter lim="800000"/>
            <a:headEnd/>
            <a:tailEnd/>
          </a:ln>
        </p:spPr>
      </p:pic>
      <p:pic>
        <p:nvPicPr>
          <p:cNvPr id="22" name="Picture 53" descr="Crane Carrier refuse (Small)"/>
          <p:cNvPicPr>
            <a:picLocks noChangeAspect="1" noChangeArrowheads="1"/>
          </p:cNvPicPr>
          <p:nvPr/>
        </p:nvPicPr>
        <p:blipFill>
          <a:blip r:embed="rId6" cstate="email"/>
          <a:srcRect/>
          <a:stretch>
            <a:fillRect/>
          </a:stretch>
        </p:blipFill>
        <p:spPr bwMode="auto">
          <a:xfrm>
            <a:off x="7659101" y="2823745"/>
            <a:ext cx="1026931" cy="770198"/>
          </a:xfrm>
          <a:prstGeom prst="rect">
            <a:avLst/>
          </a:prstGeom>
          <a:noFill/>
          <a:ln w="9525">
            <a:noFill/>
            <a:miter lim="800000"/>
            <a:headEnd/>
            <a:tailEnd/>
          </a:ln>
        </p:spPr>
      </p:pic>
      <p:pic>
        <p:nvPicPr>
          <p:cNvPr id="23" name="Picture 79" descr="Condor no-markings (Small)"/>
          <p:cNvPicPr>
            <a:picLocks noChangeAspect="1" noChangeArrowheads="1"/>
          </p:cNvPicPr>
          <p:nvPr/>
        </p:nvPicPr>
        <p:blipFill>
          <a:blip r:embed="rId7" cstate="email"/>
          <a:srcRect/>
          <a:stretch>
            <a:fillRect/>
          </a:stretch>
        </p:blipFill>
        <p:spPr bwMode="auto">
          <a:xfrm>
            <a:off x="6199137" y="2864509"/>
            <a:ext cx="899384" cy="676510"/>
          </a:xfrm>
          <a:prstGeom prst="rect">
            <a:avLst/>
          </a:prstGeom>
          <a:noFill/>
          <a:ln w="9525">
            <a:noFill/>
            <a:miter lim="800000"/>
            <a:headEnd/>
            <a:tailEnd/>
          </a:ln>
        </p:spPr>
      </p:pic>
      <p:sp>
        <p:nvSpPr>
          <p:cNvPr id="17" name="Footer Placeholder 16"/>
          <p:cNvSpPr>
            <a:spLocks noGrp="1"/>
          </p:cNvSpPr>
          <p:nvPr>
            <p:ph type="ftr" sz="quarter" idx="11"/>
          </p:nvPr>
        </p:nvSpPr>
        <p:spPr/>
        <p:txBody>
          <a:bodyPr/>
          <a:lstStyle/>
          <a:p>
            <a:pPr>
              <a:defRPr/>
            </a:pPr>
            <a:r>
              <a:rPr lang="en-US" smtClean="0"/>
              <a:t>Go with Natural Gas - Cummins Westport Jan 2015</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90" name="Group 46"/>
          <p:cNvGraphicFramePr>
            <a:graphicFrameLocks noGrp="1"/>
          </p:cNvGraphicFramePr>
          <p:nvPr>
            <p:ph type="tbl" idx="1"/>
          </p:nvPr>
        </p:nvGraphicFramePr>
        <p:xfrm>
          <a:off x="533400" y="1066800"/>
          <a:ext cx="7848601" cy="4044965"/>
        </p:xfrm>
        <a:graphic>
          <a:graphicData uri="http://schemas.openxmlformats.org/drawingml/2006/table">
            <a:tbl>
              <a:tblPr/>
              <a:tblGrid>
                <a:gridCol w="914401"/>
                <a:gridCol w="1371600"/>
                <a:gridCol w="1447800"/>
                <a:gridCol w="1371600"/>
                <a:gridCol w="1371600"/>
                <a:gridCol w="1371600"/>
              </a:tblGrid>
              <a:tr h="1457213">
                <a:tc>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1" i="0" u="none" strike="noStrike" cap="none" normalizeH="0" baseline="0" dirty="0" smtClean="0">
                          <a:ln>
                            <a:noFill/>
                          </a:ln>
                          <a:solidFill>
                            <a:schemeClr val="tx1">
                              <a:lumMod val="75000"/>
                              <a:lumOff val="25000"/>
                            </a:schemeClr>
                          </a:solidFill>
                          <a:effectLst/>
                          <a:latin typeface="Arial" charset="0"/>
                          <a:cs typeface="Arial" charset="0"/>
                        </a:rPr>
                        <a:t>OEM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500" b="1" i="0" u="none" strike="noStrike" cap="none" normalizeH="0" baseline="0" dirty="0" smtClean="0">
                          <a:ln>
                            <a:noFill/>
                          </a:ln>
                          <a:solidFill>
                            <a:schemeClr val="tx1">
                              <a:lumMod val="75000"/>
                              <a:lumOff val="25000"/>
                            </a:schemeClr>
                          </a:solidFill>
                          <a:effectLst/>
                          <a:latin typeface="Arial" charset="0"/>
                          <a:cs typeface="Arial" charset="0"/>
                        </a:rPr>
                        <a:t>Freightliner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500" b="1" i="0" u="none" strike="noStrike" cap="none" normalizeH="0" baseline="0" dirty="0" smtClean="0">
                          <a:ln>
                            <a:noFill/>
                          </a:ln>
                          <a:solidFill>
                            <a:schemeClr val="tx1">
                              <a:lumMod val="75000"/>
                              <a:lumOff val="25000"/>
                            </a:schemeClr>
                          </a:solidFill>
                          <a:effectLst/>
                          <a:latin typeface="Arial" charset="0"/>
                          <a:cs typeface="Arial" charset="0"/>
                        </a:rPr>
                        <a:t>Peterbilt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500" b="1" i="0" u="none" strike="noStrike" cap="none" normalizeH="0" baseline="0" dirty="0" smtClean="0">
                          <a:ln>
                            <a:noFill/>
                          </a:ln>
                          <a:solidFill>
                            <a:schemeClr val="tx1">
                              <a:lumMod val="75000"/>
                              <a:lumOff val="25000"/>
                            </a:schemeClr>
                          </a:solidFill>
                          <a:effectLst/>
                          <a:latin typeface="Arial" charset="0"/>
                          <a:cs typeface="Arial" charset="0"/>
                        </a:rPr>
                        <a:t>Kenworth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500" b="1" i="0" u="none" strike="noStrike" cap="none" normalizeH="0" baseline="0" dirty="0" smtClean="0">
                          <a:ln>
                            <a:noFill/>
                          </a:ln>
                          <a:solidFill>
                            <a:schemeClr val="tx1">
                              <a:lumMod val="75000"/>
                              <a:lumOff val="25000"/>
                            </a:schemeClr>
                          </a:solidFill>
                          <a:effectLst/>
                          <a:latin typeface="Arial" charset="0"/>
                          <a:cs typeface="Arial" charset="0"/>
                        </a:rPr>
                        <a:t>Volvo</a:t>
                      </a:r>
                    </a:p>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endParaRPr kumimoji="0" lang="en-US" sz="1500" b="1" i="0" u="none" strike="noStrike" cap="none" normalizeH="0" baseline="0" dirty="0" smtClean="0">
                        <a:ln>
                          <a:noFill/>
                        </a:ln>
                        <a:solidFill>
                          <a:schemeClr val="tx1">
                            <a:lumMod val="75000"/>
                            <a:lumOff val="25000"/>
                          </a:schemeClr>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500" b="1" i="0" u="none" strike="noStrike" cap="none" normalizeH="0" baseline="0" dirty="0" smtClean="0">
                          <a:ln>
                            <a:noFill/>
                          </a:ln>
                          <a:solidFill>
                            <a:schemeClr val="tx1">
                              <a:lumMod val="75000"/>
                              <a:lumOff val="25000"/>
                            </a:schemeClr>
                          </a:solidFill>
                          <a:effectLst/>
                          <a:latin typeface="Arial" charset="0"/>
                          <a:cs typeface="Arial" charset="0"/>
                        </a:rPr>
                        <a:t>Navistar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7597">
                <a:tc>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dirty="0" smtClean="0">
                          <a:ln>
                            <a:noFill/>
                          </a:ln>
                          <a:solidFill>
                            <a:schemeClr val="tx1">
                              <a:lumMod val="75000"/>
                              <a:lumOff val="25000"/>
                            </a:schemeClr>
                          </a:solidFill>
                          <a:effectLst/>
                          <a:latin typeface="Arial" charset="0"/>
                          <a:cs typeface="Arial" charset="0"/>
                        </a:rPr>
                        <a:t>Model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dirty="0" smtClean="0">
                          <a:ln>
                            <a:noFill/>
                          </a:ln>
                          <a:solidFill>
                            <a:schemeClr val="tx1">
                              <a:lumMod val="75000"/>
                              <a:lumOff val="25000"/>
                            </a:schemeClr>
                          </a:solidFill>
                          <a:effectLst/>
                          <a:latin typeface="Arial" charset="0"/>
                          <a:cs typeface="Arial" charset="0"/>
                        </a:rPr>
                        <a:t>M2 – 112</a:t>
                      </a:r>
                    </a:p>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dirty="0" smtClean="0">
                          <a:ln>
                            <a:noFill/>
                          </a:ln>
                          <a:solidFill>
                            <a:schemeClr val="tx1">
                              <a:lumMod val="75000"/>
                              <a:lumOff val="25000"/>
                            </a:schemeClr>
                          </a:solidFill>
                          <a:effectLst/>
                          <a:latin typeface="Arial" charset="0"/>
                          <a:cs typeface="Arial" charset="0"/>
                        </a:rPr>
                        <a:t>SD - 114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dirty="0" smtClean="0">
                          <a:ln>
                            <a:noFill/>
                          </a:ln>
                          <a:solidFill>
                            <a:schemeClr val="tx1">
                              <a:lumMod val="75000"/>
                              <a:lumOff val="25000"/>
                            </a:schemeClr>
                          </a:solidFill>
                          <a:effectLst/>
                          <a:latin typeface="Arial" charset="0"/>
                          <a:cs typeface="Arial" charset="0"/>
                        </a:rPr>
                        <a:t>320</a:t>
                      </a:r>
                    </a:p>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dirty="0" smtClean="0">
                          <a:ln>
                            <a:noFill/>
                          </a:ln>
                          <a:solidFill>
                            <a:schemeClr val="tx1">
                              <a:lumMod val="75000"/>
                              <a:lumOff val="25000"/>
                            </a:schemeClr>
                          </a:solidFill>
                          <a:effectLst/>
                          <a:latin typeface="Arial" charset="0"/>
                          <a:cs typeface="Arial" charset="0"/>
                        </a:rPr>
                        <a:t>384</a:t>
                      </a:r>
                    </a:p>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dirty="0" smtClean="0">
                          <a:ln>
                            <a:noFill/>
                          </a:ln>
                          <a:solidFill>
                            <a:schemeClr val="tx1">
                              <a:lumMod val="75000"/>
                              <a:lumOff val="25000"/>
                            </a:schemeClr>
                          </a:solidFill>
                          <a:effectLst/>
                          <a:latin typeface="Arial" charset="0"/>
                          <a:cs typeface="Arial" charset="0"/>
                        </a:rPr>
                        <a:t>365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dirty="0" smtClean="0">
                          <a:ln>
                            <a:noFill/>
                          </a:ln>
                          <a:solidFill>
                            <a:schemeClr val="tx1">
                              <a:lumMod val="75000"/>
                              <a:lumOff val="25000"/>
                            </a:schemeClr>
                          </a:solidFill>
                          <a:effectLst/>
                          <a:latin typeface="Arial" charset="0"/>
                          <a:cs typeface="Arial" charset="0"/>
                        </a:rPr>
                        <a:t>T800SH</a:t>
                      </a:r>
                    </a:p>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dirty="0" smtClean="0">
                          <a:ln>
                            <a:noFill/>
                          </a:ln>
                          <a:solidFill>
                            <a:schemeClr val="tx1">
                              <a:lumMod val="75000"/>
                              <a:lumOff val="25000"/>
                            </a:schemeClr>
                          </a:solidFill>
                          <a:effectLst/>
                          <a:latin typeface="Arial" charset="0"/>
                          <a:cs typeface="Arial" charset="0"/>
                        </a:rPr>
                        <a:t>W900S</a:t>
                      </a:r>
                    </a:p>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dirty="0" smtClean="0">
                          <a:ln>
                            <a:noFill/>
                          </a:ln>
                          <a:solidFill>
                            <a:schemeClr val="tx1">
                              <a:lumMod val="75000"/>
                              <a:lumOff val="25000"/>
                            </a:schemeClr>
                          </a:solidFill>
                          <a:effectLst/>
                          <a:latin typeface="Arial" charset="0"/>
                          <a:cs typeface="Arial" charset="0"/>
                        </a:rPr>
                        <a:t>T440</a:t>
                      </a:r>
                    </a:p>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dirty="0" smtClean="0">
                          <a:ln>
                            <a:noFill/>
                          </a:ln>
                          <a:solidFill>
                            <a:schemeClr val="tx1">
                              <a:lumMod val="75000"/>
                              <a:lumOff val="25000"/>
                            </a:schemeClr>
                          </a:solidFill>
                          <a:effectLst/>
                          <a:latin typeface="Arial" charset="0"/>
                          <a:cs typeface="Arial" charset="0"/>
                        </a:rPr>
                        <a:t>T470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dirty="0" smtClean="0">
                          <a:ln>
                            <a:noFill/>
                          </a:ln>
                          <a:solidFill>
                            <a:schemeClr val="tx1">
                              <a:lumMod val="75000"/>
                              <a:lumOff val="25000"/>
                            </a:schemeClr>
                          </a:solidFill>
                          <a:effectLst/>
                          <a:latin typeface="Arial" charset="0"/>
                          <a:cs typeface="Arial" charset="0"/>
                        </a:rPr>
                        <a:t>VNM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dirty="0" err="1" smtClean="0">
                          <a:ln>
                            <a:noFill/>
                          </a:ln>
                          <a:solidFill>
                            <a:schemeClr val="tx1">
                              <a:lumMod val="75000"/>
                              <a:lumOff val="25000"/>
                            </a:schemeClr>
                          </a:solidFill>
                          <a:effectLst/>
                          <a:latin typeface="Arial" charset="0"/>
                          <a:cs typeface="Arial" charset="0"/>
                        </a:rPr>
                        <a:t>TranStar</a:t>
                      </a:r>
                      <a:endParaRPr kumimoji="0" lang="en-US" sz="1100" b="0" i="0" u="none" strike="noStrike" cap="none" normalizeH="0" baseline="0" dirty="0" smtClean="0">
                        <a:ln>
                          <a:noFill/>
                        </a:ln>
                        <a:solidFill>
                          <a:schemeClr val="tx1">
                            <a:lumMod val="75000"/>
                            <a:lumOff val="25000"/>
                          </a:schemeClr>
                        </a:solidFill>
                        <a:effectLst/>
                        <a:latin typeface="Arial" charset="0"/>
                        <a:cs typeface="Arial" charset="0"/>
                      </a:endParaRPr>
                    </a:p>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dirty="0" smtClean="0">
                          <a:ln>
                            <a:noFill/>
                          </a:ln>
                          <a:solidFill>
                            <a:schemeClr val="tx1">
                              <a:lumMod val="75000"/>
                              <a:lumOff val="25000"/>
                            </a:schemeClr>
                          </a:solidFill>
                          <a:effectLst/>
                          <a:latin typeface="Arial" charset="0"/>
                          <a:cs typeface="Arial" charset="0"/>
                        </a:rPr>
                        <a:t>2012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9301">
                <a:tc>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smtClean="0">
                          <a:ln>
                            <a:noFill/>
                          </a:ln>
                          <a:solidFill>
                            <a:schemeClr val="tx1">
                              <a:lumMod val="75000"/>
                              <a:lumOff val="25000"/>
                            </a:schemeClr>
                          </a:solidFill>
                          <a:effectLst/>
                          <a:latin typeface="Arial" charset="0"/>
                          <a:cs typeface="Arial" charset="0"/>
                        </a:rPr>
                        <a:t>Engine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smtClean="0">
                          <a:ln>
                            <a:noFill/>
                          </a:ln>
                          <a:solidFill>
                            <a:schemeClr val="tx1">
                              <a:lumMod val="75000"/>
                              <a:lumOff val="25000"/>
                            </a:schemeClr>
                          </a:solidFill>
                          <a:effectLst/>
                          <a:latin typeface="Arial" charset="0"/>
                          <a:cs typeface="Arial" charset="0"/>
                        </a:rPr>
                        <a:t>ISLG 320</a:t>
                      </a:r>
                    </a:p>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smtClean="0">
                          <a:ln>
                            <a:noFill/>
                          </a:ln>
                          <a:solidFill>
                            <a:schemeClr val="tx1">
                              <a:lumMod val="75000"/>
                              <a:lumOff val="25000"/>
                            </a:schemeClr>
                          </a:solidFill>
                          <a:effectLst/>
                          <a:latin typeface="Arial" charset="0"/>
                          <a:cs typeface="Arial" charset="0"/>
                        </a:rPr>
                        <a:t>ISL G 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smtClean="0">
                          <a:ln>
                            <a:noFill/>
                          </a:ln>
                          <a:solidFill>
                            <a:schemeClr val="tx1">
                              <a:lumMod val="75000"/>
                              <a:lumOff val="25000"/>
                            </a:schemeClr>
                          </a:solidFill>
                          <a:effectLst/>
                          <a:latin typeface="Arial" charset="0"/>
                          <a:cs typeface="Arial" charset="0"/>
                        </a:rPr>
                        <a:t>ISL G 320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dirty="0" smtClean="0">
                          <a:ln>
                            <a:noFill/>
                          </a:ln>
                          <a:solidFill>
                            <a:schemeClr val="tx1">
                              <a:lumMod val="75000"/>
                              <a:lumOff val="25000"/>
                            </a:schemeClr>
                          </a:solidFill>
                          <a:effectLst/>
                          <a:latin typeface="Arial" charset="0"/>
                          <a:cs typeface="Arial" charset="0"/>
                        </a:rPr>
                        <a:t>ISLG 320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dirty="0" smtClean="0">
                          <a:ln>
                            <a:noFill/>
                          </a:ln>
                          <a:solidFill>
                            <a:schemeClr val="tx1">
                              <a:lumMod val="75000"/>
                              <a:lumOff val="25000"/>
                            </a:schemeClr>
                          </a:solidFill>
                          <a:effectLst/>
                          <a:latin typeface="Arial" charset="0"/>
                          <a:cs typeface="Arial" charset="0"/>
                        </a:rPr>
                        <a:t>ISL G 320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dirty="0" smtClean="0">
                          <a:ln>
                            <a:noFill/>
                          </a:ln>
                          <a:solidFill>
                            <a:schemeClr val="tx1">
                              <a:lumMod val="75000"/>
                              <a:lumOff val="25000"/>
                            </a:schemeClr>
                          </a:solidFill>
                          <a:effectLst/>
                          <a:latin typeface="Arial" charset="0"/>
                          <a:cs typeface="Arial" charset="0"/>
                        </a:rPr>
                        <a:t>ISL G 320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1282">
                <a:tc>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smtClean="0">
                          <a:ln>
                            <a:noFill/>
                          </a:ln>
                          <a:solidFill>
                            <a:schemeClr val="tx1">
                              <a:lumMod val="75000"/>
                              <a:lumOff val="25000"/>
                            </a:schemeClr>
                          </a:solidFill>
                          <a:effectLst/>
                          <a:latin typeface="Arial" charset="0"/>
                          <a:cs typeface="Arial" charset="0"/>
                        </a:rPr>
                        <a:t>Application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dirty="0" smtClean="0">
                          <a:ln>
                            <a:noFill/>
                          </a:ln>
                          <a:solidFill>
                            <a:schemeClr val="tx1">
                              <a:lumMod val="75000"/>
                              <a:lumOff val="25000"/>
                            </a:schemeClr>
                          </a:solidFill>
                          <a:effectLst/>
                          <a:latin typeface="Arial" charset="0"/>
                          <a:cs typeface="Arial" charset="0"/>
                        </a:rPr>
                        <a:t>6x4 Tractor </a:t>
                      </a:r>
                    </a:p>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dirty="0" smtClean="0">
                          <a:ln>
                            <a:noFill/>
                          </a:ln>
                          <a:solidFill>
                            <a:schemeClr val="tx1">
                              <a:lumMod val="75000"/>
                              <a:lumOff val="25000"/>
                            </a:schemeClr>
                          </a:solidFill>
                          <a:effectLst/>
                          <a:latin typeface="Arial" charset="0"/>
                          <a:cs typeface="Arial" charset="0"/>
                        </a:rPr>
                        <a:t>4x2 Tractor</a:t>
                      </a:r>
                    </a:p>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dirty="0" smtClean="0">
                          <a:ln>
                            <a:noFill/>
                          </a:ln>
                          <a:solidFill>
                            <a:schemeClr val="tx1">
                              <a:lumMod val="75000"/>
                              <a:lumOff val="25000"/>
                            </a:schemeClr>
                          </a:solidFill>
                          <a:effectLst/>
                          <a:latin typeface="Arial" charset="0"/>
                          <a:cs typeface="Arial" charset="0"/>
                        </a:rPr>
                        <a:t>4x2 Truck</a:t>
                      </a:r>
                    </a:p>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dirty="0" smtClean="0">
                          <a:ln>
                            <a:noFill/>
                          </a:ln>
                          <a:solidFill>
                            <a:schemeClr val="tx1">
                              <a:lumMod val="75000"/>
                              <a:lumOff val="25000"/>
                            </a:schemeClr>
                          </a:solidFill>
                          <a:effectLst/>
                          <a:latin typeface="Arial" charset="0"/>
                          <a:cs typeface="Arial" charset="0"/>
                        </a:rPr>
                        <a:t>6x2 Truck</a:t>
                      </a:r>
                    </a:p>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dirty="0" smtClean="0">
                          <a:ln>
                            <a:noFill/>
                          </a:ln>
                          <a:solidFill>
                            <a:schemeClr val="tx1">
                              <a:lumMod val="75000"/>
                              <a:lumOff val="25000"/>
                            </a:schemeClr>
                          </a:solidFill>
                          <a:effectLst/>
                          <a:latin typeface="Arial" charset="0"/>
                          <a:cs typeface="Arial" charset="0"/>
                        </a:rPr>
                        <a:t>Vocational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dirty="0" smtClean="0">
                          <a:ln>
                            <a:noFill/>
                          </a:ln>
                          <a:solidFill>
                            <a:schemeClr val="tx1">
                              <a:lumMod val="75000"/>
                              <a:lumOff val="25000"/>
                            </a:schemeClr>
                          </a:solidFill>
                          <a:effectLst/>
                          <a:latin typeface="Arial" charset="0"/>
                          <a:cs typeface="Arial" charset="0"/>
                        </a:rPr>
                        <a:t>Tractor</a:t>
                      </a:r>
                    </a:p>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dirty="0" smtClean="0">
                          <a:ln>
                            <a:noFill/>
                          </a:ln>
                          <a:solidFill>
                            <a:schemeClr val="tx1">
                              <a:lumMod val="75000"/>
                              <a:lumOff val="25000"/>
                            </a:schemeClr>
                          </a:solidFill>
                          <a:effectLst/>
                          <a:latin typeface="Arial" charset="0"/>
                          <a:cs typeface="Arial" charset="0"/>
                        </a:rPr>
                        <a:t>Vocational</a:t>
                      </a:r>
                    </a:p>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dirty="0" smtClean="0">
                          <a:ln>
                            <a:noFill/>
                          </a:ln>
                          <a:solidFill>
                            <a:schemeClr val="tx1">
                              <a:lumMod val="75000"/>
                              <a:lumOff val="25000"/>
                            </a:schemeClr>
                          </a:solidFill>
                          <a:effectLst/>
                          <a:latin typeface="Arial" charset="0"/>
                          <a:cs typeface="Arial" charset="0"/>
                        </a:rPr>
                        <a:t>Mixer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dirty="0" smtClean="0">
                          <a:ln>
                            <a:noFill/>
                          </a:ln>
                          <a:solidFill>
                            <a:schemeClr val="tx1">
                              <a:lumMod val="75000"/>
                              <a:lumOff val="25000"/>
                            </a:schemeClr>
                          </a:solidFill>
                          <a:effectLst/>
                          <a:latin typeface="Arial" charset="0"/>
                          <a:cs typeface="Arial" charset="0"/>
                        </a:rPr>
                        <a:t>Tractor</a:t>
                      </a:r>
                    </a:p>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dirty="0" smtClean="0">
                          <a:ln>
                            <a:noFill/>
                          </a:ln>
                          <a:solidFill>
                            <a:schemeClr val="tx1">
                              <a:lumMod val="75000"/>
                              <a:lumOff val="25000"/>
                            </a:schemeClr>
                          </a:solidFill>
                          <a:effectLst/>
                          <a:latin typeface="Arial" charset="0"/>
                          <a:cs typeface="Arial" charset="0"/>
                        </a:rPr>
                        <a:t>Vocational</a:t>
                      </a:r>
                    </a:p>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defRPr/>
                      </a:pPr>
                      <a:r>
                        <a:rPr kumimoji="0" lang="en-US" sz="1100" b="0" i="0" u="none" strike="noStrike" cap="none" normalizeH="0" baseline="0" dirty="0" smtClean="0">
                          <a:ln>
                            <a:noFill/>
                          </a:ln>
                          <a:solidFill>
                            <a:schemeClr val="tx1">
                              <a:lumMod val="75000"/>
                              <a:lumOff val="25000"/>
                            </a:schemeClr>
                          </a:solidFill>
                          <a:effectLst/>
                          <a:latin typeface="Arial" charset="0"/>
                          <a:cs typeface="Arial" charset="0"/>
                        </a:rPr>
                        <a:t>Mixer</a:t>
                      </a:r>
                    </a:p>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endParaRPr kumimoji="0" lang="en-US" sz="1100" b="0" i="0" u="none" strike="noStrike" cap="none" normalizeH="0" baseline="0" dirty="0" smtClean="0">
                        <a:ln>
                          <a:noFill/>
                        </a:ln>
                        <a:solidFill>
                          <a:schemeClr val="tx1">
                            <a:lumMod val="75000"/>
                            <a:lumOff val="25000"/>
                          </a:schemeClr>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dirty="0" smtClean="0">
                          <a:ln>
                            <a:noFill/>
                          </a:ln>
                          <a:solidFill>
                            <a:schemeClr val="tx1">
                              <a:lumMod val="75000"/>
                              <a:lumOff val="25000"/>
                            </a:schemeClr>
                          </a:solidFill>
                          <a:effectLst/>
                          <a:latin typeface="Arial" charset="0"/>
                          <a:cs typeface="Arial" charset="0"/>
                        </a:rPr>
                        <a:t>Tractor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dirty="0" smtClean="0">
                          <a:ln>
                            <a:noFill/>
                          </a:ln>
                          <a:solidFill>
                            <a:schemeClr val="tx1">
                              <a:lumMod val="75000"/>
                              <a:lumOff val="25000"/>
                            </a:schemeClr>
                          </a:solidFill>
                          <a:effectLst/>
                          <a:latin typeface="Arial" charset="0"/>
                          <a:cs typeface="Arial" charset="0"/>
                        </a:rPr>
                        <a:t>Tractor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242" name="Slide Number Placeholder 5"/>
          <p:cNvSpPr>
            <a:spLocks noGrp="1"/>
          </p:cNvSpPr>
          <p:nvPr>
            <p:ph type="sldNum" sz="quarter" idx="4294967295"/>
          </p:nvPr>
        </p:nvSpPr>
        <p:spPr>
          <a:xfrm>
            <a:off x="8793163" y="6280150"/>
            <a:ext cx="350837" cy="476250"/>
          </a:xfrm>
          <a:prstGeom prst="rect">
            <a:avLst/>
          </a:prstGeom>
          <a:noFill/>
        </p:spPr>
        <p:txBody>
          <a:bodyPr/>
          <a:lstStyle/>
          <a:p>
            <a:fld id="{DC5EC331-E4FC-44D0-9608-DA3FE474FE30}" type="slidenum">
              <a:rPr lang="en-US" smtClean="0">
                <a:latin typeface="Arial" charset="0"/>
                <a:cs typeface="Arial" charset="0"/>
              </a:rPr>
              <a:pPr/>
              <a:t>29</a:t>
            </a:fld>
            <a:endParaRPr lang="en-US" smtClean="0">
              <a:latin typeface="Arial" charset="0"/>
              <a:cs typeface="Arial" charset="0"/>
            </a:endParaRPr>
          </a:p>
        </p:txBody>
      </p:sp>
      <p:pic>
        <p:nvPicPr>
          <p:cNvPr id="10276" name="Picture 8" descr="M2 112 -first 5 to Long Beach (Small).jpg"/>
          <p:cNvPicPr>
            <a:picLocks noChangeAspect="1"/>
          </p:cNvPicPr>
          <p:nvPr/>
        </p:nvPicPr>
        <p:blipFill>
          <a:blip r:embed="rId3" cstate="email"/>
          <a:srcRect/>
          <a:stretch>
            <a:fillRect/>
          </a:stretch>
        </p:blipFill>
        <p:spPr bwMode="auto">
          <a:xfrm>
            <a:off x="1524000" y="1524000"/>
            <a:ext cx="1371600" cy="916032"/>
          </a:xfrm>
          <a:prstGeom prst="rect">
            <a:avLst/>
          </a:prstGeom>
          <a:noFill/>
          <a:ln w="9525">
            <a:noFill/>
            <a:miter lim="800000"/>
            <a:headEnd/>
            <a:tailEnd/>
          </a:ln>
        </p:spPr>
      </p:pic>
      <p:pic>
        <p:nvPicPr>
          <p:cNvPr id="10278" name="Picture 12" descr="Volvo VNM.bmp"/>
          <p:cNvPicPr>
            <a:picLocks noChangeAspect="1"/>
          </p:cNvPicPr>
          <p:nvPr/>
        </p:nvPicPr>
        <p:blipFill>
          <a:blip r:embed="rId4" cstate="email"/>
          <a:srcRect/>
          <a:stretch>
            <a:fillRect/>
          </a:stretch>
        </p:blipFill>
        <p:spPr bwMode="auto">
          <a:xfrm>
            <a:off x="5693228" y="1524000"/>
            <a:ext cx="1295400" cy="990599"/>
          </a:xfrm>
          <a:prstGeom prst="rect">
            <a:avLst/>
          </a:prstGeom>
          <a:noFill/>
          <a:ln w="9525">
            <a:noFill/>
            <a:miter lim="800000"/>
            <a:headEnd/>
            <a:tailEnd/>
          </a:ln>
        </p:spPr>
      </p:pic>
      <p:pic>
        <p:nvPicPr>
          <p:cNvPr id="10279" name="Picture 9" descr="384LNGRGB-96dpi-Full (Small).jpg"/>
          <p:cNvPicPr>
            <a:picLocks noChangeAspect="1"/>
          </p:cNvPicPr>
          <p:nvPr/>
        </p:nvPicPr>
        <p:blipFill>
          <a:blip r:embed="rId5" cstate="email"/>
          <a:srcRect/>
          <a:stretch>
            <a:fillRect/>
          </a:stretch>
        </p:blipFill>
        <p:spPr bwMode="auto">
          <a:xfrm>
            <a:off x="2810494" y="1524000"/>
            <a:ext cx="1413164" cy="914400"/>
          </a:xfrm>
          <a:prstGeom prst="rect">
            <a:avLst/>
          </a:prstGeom>
          <a:noFill/>
          <a:ln w="9525">
            <a:noFill/>
            <a:miter lim="800000"/>
            <a:headEnd/>
            <a:tailEnd/>
          </a:ln>
        </p:spPr>
      </p:pic>
      <p:pic>
        <p:nvPicPr>
          <p:cNvPr id="10280" name="Picture 16" descr="Coca Cola Natural Gas Truck 05 11.JPG"/>
          <p:cNvPicPr>
            <a:picLocks noChangeAspect="1"/>
          </p:cNvPicPr>
          <p:nvPr/>
        </p:nvPicPr>
        <p:blipFill>
          <a:blip r:embed="rId6" cstate="email"/>
          <a:srcRect/>
          <a:stretch>
            <a:fillRect/>
          </a:stretch>
        </p:blipFill>
        <p:spPr bwMode="auto">
          <a:xfrm>
            <a:off x="4330700" y="1524000"/>
            <a:ext cx="1231900" cy="923925"/>
          </a:xfrm>
          <a:prstGeom prst="rect">
            <a:avLst/>
          </a:prstGeom>
          <a:noFill/>
          <a:ln w="9525">
            <a:noFill/>
            <a:miter lim="800000"/>
            <a:headEnd/>
            <a:tailEnd/>
          </a:ln>
        </p:spPr>
      </p:pic>
      <p:pic>
        <p:nvPicPr>
          <p:cNvPr id="15" name="Picture 2"/>
          <p:cNvPicPr>
            <a:picLocks noChangeAspect="1" noChangeArrowheads="1"/>
          </p:cNvPicPr>
          <p:nvPr/>
        </p:nvPicPr>
        <p:blipFill>
          <a:blip r:embed="rId7" cstate="email"/>
          <a:srcRect/>
          <a:stretch>
            <a:fillRect/>
          </a:stretch>
        </p:blipFill>
        <p:spPr bwMode="auto">
          <a:xfrm>
            <a:off x="7075714" y="1524000"/>
            <a:ext cx="1295400" cy="863600"/>
          </a:xfrm>
          <a:prstGeom prst="rect">
            <a:avLst/>
          </a:prstGeom>
          <a:noFill/>
          <a:ln w="9525">
            <a:noFill/>
            <a:miter lim="800000"/>
            <a:headEnd/>
            <a:tailEnd/>
          </a:ln>
        </p:spPr>
      </p:pic>
      <p:sp>
        <p:nvSpPr>
          <p:cNvPr id="21" name="Rectangle 2"/>
          <p:cNvSpPr txBox="1">
            <a:spLocks noChangeArrowheads="1"/>
          </p:cNvSpPr>
          <p:nvPr/>
        </p:nvSpPr>
        <p:spPr bwMode="auto">
          <a:xfrm>
            <a:off x="685800" y="381000"/>
            <a:ext cx="8113713" cy="89058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0" fontAlgn="base" latinLnBrk="0" hangingPunct="0">
              <a:lnSpc>
                <a:spcPct val="95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2"/>
                </a:solidFill>
                <a:effectLst/>
                <a:uLnTx/>
                <a:uFillTx/>
                <a:latin typeface="+mj-lt"/>
                <a:ea typeface="+mj-ea"/>
                <a:cs typeface="+mj-cs"/>
              </a:rPr>
              <a:t>ISL G Availability – Conventional Trucks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38200" y="609600"/>
            <a:ext cx="7772400" cy="381000"/>
          </a:xfrm>
        </p:spPr>
        <p:txBody>
          <a:bodyPr/>
          <a:lstStyle/>
          <a:p>
            <a:pPr algn="ctr" eaLnBrk="1" hangingPunct="1"/>
            <a:r>
              <a:rPr lang="en-US" sz="2800" b="1" dirty="0" smtClean="0"/>
              <a:t>Cummins Westport Inc. (CWI)</a:t>
            </a:r>
            <a:r>
              <a:rPr lang="en-US" sz="2800" dirty="0" smtClean="0"/>
              <a:t> </a:t>
            </a:r>
            <a:r>
              <a:rPr lang="en-US" dirty="0" smtClean="0"/>
              <a:t/>
            </a:r>
            <a:br>
              <a:rPr lang="en-US" dirty="0" smtClean="0"/>
            </a:br>
            <a:r>
              <a:rPr lang="en-US" dirty="0" smtClean="0"/>
              <a:t>A </a:t>
            </a:r>
            <a:r>
              <a:rPr lang="en-US" sz="2800" dirty="0" smtClean="0"/>
              <a:t>Joint Venture of Westport &amp; Cummins</a:t>
            </a:r>
          </a:p>
        </p:txBody>
      </p:sp>
      <p:sp>
        <p:nvSpPr>
          <p:cNvPr id="16387" name="Slide Number Placeholder 4"/>
          <p:cNvSpPr>
            <a:spLocks noGrp="1"/>
          </p:cNvSpPr>
          <p:nvPr>
            <p:ph type="sldNum" sz="quarter" idx="12"/>
          </p:nvPr>
        </p:nvSpPr>
        <p:spPr>
          <a:noFill/>
        </p:spPr>
        <p:txBody>
          <a:bodyPr/>
          <a:lstStyle/>
          <a:p>
            <a:fld id="{098E3A01-6F6E-43B6-A78E-514293D25771}" type="slidenum">
              <a:rPr lang="en-US" smtClean="0"/>
              <a:pPr/>
              <a:t>3</a:t>
            </a:fld>
            <a:endParaRPr lang="en-US" smtClean="0"/>
          </a:p>
        </p:txBody>
      </p:sp>
      <p:sp>
        <p:nvSpPr>
          <p:cNvPr id="16388" name="Text Box 3"/>
          <p:cNvSpPr txBox="1">
            <a:spLocks noChangeArrowheads="1"/>
          </p:cNvSpPr>
          <p:nvPr/>
        </p:nvSpPr>
        <p:spPr bwMode="auto">
          <a:xfrm>
            <a:off x="1219200" y="2133600"/>
            <a:ext cx="3181350" cy="641350"/>
          </a:xfrm>
          <a:prstGeom prst="rect">
            <a:avLst/>
          </a:prstGeom>
          <a:noFill/>
          <a:ln w="9525">
            <a:noFill/>
            <a:miter lim="800000"/>
            <a:headEnd/>
            <a:tailEnd/>
          </a:ln>
        </p:spPr>
        <p:txBody>
          <a:bodyPr wrap="none">
            <a:spAutoFit/>
          </a:bodyPr>
          <a:lstStyle/>
          <a:p>
            <a:r>
              <a:rPr lang="en-US" sz="3600" b="1"/>
              <a:t>Cummins Inc.</a:t>
            </a:r>
          </a:p>
        </p:txBody>
      </p:sp>
      <p:sp>
        <p:nvSpPr>
          <p:cNvPr id="7172" name="AutoShape 4"/>
          <p:cNvSpPr>
            <a:spLocks noChangeArrowheads="1"/>
          </p:cNvSpPr>
          <p:nvPr/>
        </p:nvSpPr>
        <p:spPr bwMode="auto">
          <a:xfrm>
            <a:off x="2514600" y="4114800"/>
            <a:ext cx="4579938" cy="1219200"/>
          </a:xfrm>
          <a:prstGeom prst="roundRect">
            <a:avLst>
              <a:gd name="adj" fmla="val 16667"/>
            </a:avLst>
          </a:prstGeom>
          <a:ln>
            <a:headEnd/>
            <a:tailEnd/>
          </a:ln>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28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“CWI”</a:t>
            </a:r>
          </a:p>
          <a:p>
            <a:pPr algn="ctr">
              <a:defRPr/>
            </a:pPr>
            <a:r>
              <a:rPr lang="en-US" sz="28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Cummins Westport Inc.</a:t>
            </a:r>
          </a:p>
        </p:txBody>
      </p:sp>
      <p:sp>
        <p:nvSpPr>
          <p:cNvPr id="16390" name="Line 5"/>
          <p:cNvSpPr>
            <a:spLocks noChangeShapeType="1"/>
          </p:cNvSpPr>
          <p:nvPr/>
        </p:nvSpPr>
        <p:spPr bwMode="auto">
          <a:xfrm>
            <a:off x="2795588" y="3154363"/>
            <a:ext cx="0" cy="533400"/>
          </a:xfrm>
          <a:prstGeom prst="line">
            <a:avLst/>
          </a:prstGeom>
          <a:noFill/>
          <a:ln w="66675">
            <a:solidFill>
              <a:schemeClr val="tx1"/>
            </a:solidFill>
            <a:round/>
            <a:headEnd/>
            <a:tailEnd/>
          </a:ln>
        </p:spPr>
        <p:txBody>
          <a:bodyPr/>
          <a:lstStyle/>
          <a:p>
            <a:endParaRPr lang="en-US"/>
          </a:p>
        </p:txBody>
      </p:sp>
      <p:sp>
        <p:nvSpPr>
          <p:cNvPr id="16391" name="Line 6"/>
          <p:cNvSpPr>
            <a:spLocks noChangeShapeType="1"/>
          </p:cNvSpPr>
          <p:nvPr/>
        </p:nvSpPr>
        <p:spPr bwMode="auto">
          <a:xfrm flipH="1">
            <a:off x="4800600" y="3657600"/>
            <a:ext cx="0" cy="457200"/>
          </a:xfrm>
          <a:prstGeom prst="line">
            <a:avLst/>
          </a:prstGeom>
          <a:noFill/>
          <a:ln w="66675">
            <a:solidFill>
              <a:schemeClr val="tx1"/>
            </a:solidFill>
            <a:round/>
            <a:headEnd/>
            <a:tailEnd type="arrow" w="med" len="med"/>
          </a:ln>
        </p:spPr>
        <p:txBody>
          <a:bodyPr/>
          <a:lstStyle/>
          <a:p>
            <a:endParaRPr lang="en-US"/>
          </a:p>
        </p:txBody>
      </p:sp>
      <p:sp>
        <p:nvSpPr>
          <p:cNvPr id="16392" name="Text Box 7"/>
          <p:cNvSpPr txBox="1">
            <a:spLocks noChangeArrowheads="1"/>
          </p:cNvSpPr>
          <p:nvPr/>
        </p:nvSpPr>
        <p:spPr bwMode="auto">
          <a:xfrm>
            <a:off x="2779577" y="3200400"/>
            <a:ext cx="801823" cy="461665"/>
          </a:xfrm>
          <a:prstGeom prst="rect">
            <a:avLst/>
          </a:prstGeom>
          <a:noFill/>
          <a:ln w="9525">
            <a:noFill/>
            <a:miter lim="800000"/>
            <a:headEnd/>
            <a:tailEnd/>
          </a:ln>
        </p:spPr>
        <p:txBody>
          <a:bodyPr wrap="none">
            <a:spAutoFit/>
          </a:bodyPr>
          <a:lstStyle/>
          <a:p>
            <a:r>
              <a:rPr lang="en-US" sz="2400" b="1" dirty="0" smtClean="0"/>
              <a:t>50%</a:t>
            </a:r>
            <a:endParaRPr lang="en-US" sz="2400" b="1" dirty="0"/>
          </a:p>
        </p:txBody>
      </p:sp>
      <p:sp>
        <p:nvSpPr>
          <p:cNvPr id="16393" name="Line 8"/>
          <p:cNvSpPr>
            <a:spLocks noChangeShapeType="1"/>
          </p:cNvSpPr>
          <p:nvPr/>
        </p:nvSpPr>
        <p:spPr bwMode="auto">
          <a:xfrm>
            <a:off x="6853238" y="3119438"/>
            <a:ext cx="0" cy="571500"/>
          </a:xfrm>
          <a:prstGeom prst="line">
            <a:avLst/>
          </a:prstGeom>
          <a:noFill/>
          <a:ln w="66675">
            <a:solidFill>
              <a:schemeClr val="tx1"/>
            </a:solidFill>
            <a:round/>
            <a:headEnd/>
            <a:tailEnd/>
          </a:ln>
        </p:spPr>
        <p:txBody>
          <a:bodyPr/>
          <a:lstStyle/>
          <a:p>
            <a:endParaRPr lang="en-US"/>
          </a:p>
        </p:txBody>
      </p:sp>
      <p:sp>
        <p:nvSpPr>
          <p:cNvPr id="16394" name="Line 9"/>
          <p:cNvSpPr>
            <a:spLocks noChangeShapeType="1"/>
          </p:cNvSpPr>
          <p:nvPr/>
        </p:nvSpPr>
        <p:spPr bwMode="auto">
          <a:xfrm>
            <a:off x="2819400" y="3657600"/>
            <a:ext cx="4038600" cy="0"/>
          </a:xfrm>
          <a:prstGeom prst="line">
            <a:avLst/>
          </a:prstGeom>
          <a:noFill/>
          <a:ln w="66675">
            <a:solidFill>
              <a:schemeClr val="tx1"/>
            </a:solidFill>
            <a:round/>
            <a:headEnd/>
            <a:tailEnd/>
          </a:ln>
        </p:spPr>
        <p:txBody>
          <a:bodyPr/>
          <a:lstStyle/>
          <a:p>
            <a:endParaRPr lang="en-US"/>
          </a:p>
        </p:txBody>
      </p:sp>
      <p:sp>
        <p:nvSpPr>
          <p:cNvPr id="7178" name="AutoShape 10"/>
          <p:cNvSpPr>
            <a:spLocks noChangeArrowheads="1"/>
          </p:cNvSpPr>
          <p:nvPr/>
        </p:nvSpPr>
        <p:spPr bwMode="auto">
          <a:xfrm>
            <a:off x="1143000" y="2057400"/>
            <a:ext cx="3429000" cy="1066800"/>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en-US" sz="2800" b="1"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Cummins Inc</a:t>
            </a:r>
            <a:r>
              <a:rPr lang="en-US" sz="2800" b="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a:t>
            </a:r>
          </a:p>
          <a:p>
            <a:pPr algn="ctr">
              <a:defRPr/>
            </a:pPr>
            <a:endParaRPr lang="en-US" sz="1100" dirty="0" smtClean="0">
              <a:ln w="12700">
                <a:solidFill>
                  <a:schemeClr val="tx2">
                    <a:satMod val="155000"/>
                  </a:schemeClr>
                </a:solidFill>
                <a:prstDash val="solid"/>
              </a:ln>
              <a:solidFill>
                <a:schemeClr val="accent1"/>
              </a:solidFill>
            </a:endParaRPr>
          </a:p>
        </p:txBody>
      </p:sp>
      <p:sp>
        <p:nvSpPr>
          <p:cNvPr id="7179" name="AutoShape 11"/>
          <p:cNvSpPr>
            <a:spLocks noChangeArrowheads="1"/>
          </p:cNvSpPr>
          <p:nvPr/>
        </p:nvSpPr>
        <p:spPr bwMode="auto">
          <a:xfrm>
            <a:off x="5105400" y="1981200"/>
            <a:ext cx="3429000" cy="114300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800" b="1" dirty="0">
                <a:ln w="18000">
                  <a:solidFill>
                    <a:schemeClr val="accent2">
                      <a:satMod val="140000"/>
                    </a:schemeClr>
                  </a:solidFill>
                  <a:prstDash val="solid"/>
                  <a:miter lim="800000"/>
                </a:ln>
                <a:solidFill>
                  <a:schemeClr val="accent2"/>
                </a:solidFill>
                <a:effectLst>
                  <a:outerShdw blurRad="25500" dist="23000" dir="7020000" algn="tl">
                    <a:srgbClr val="000000">
                      <a:alpha val="50000"/>
                    </a:srgbClr>
                  </a:outerShdw>
                </a:effectLst>
              </a:rPr>
              <a:t>Westport Innovations Inc</a:t>
            </a:r>
            <a:r>
              <a:rPr lang="en-US" sz="2800" b="1" dirty="0" smtClean="0">
                <a:ln w="18000">
                  <a:solidFill>
                    <a:schemeClr val="accent2">
                      <a:satMod val="140000"/>
                    </a:schemeClr>
                  </a:solidFill>
                  <a:prstDash val="solid"/>
                  <a:miter lim="800000"/>
                </a:ln>
                <a:solidFill>
                  <a:schemeClr val="accent2"/>
                </a:solidFill>
                <a:effectLst>
                  <a:outerShdw blurRad="25500" dist="23000" dir="7020000" algn="tl">
                    <a:srgbClr val="000000">
                      <a:alpha val="50000"/>
                    </a:srgbClr>
                  </a:outerShdw>
                </a:effectLst>
              </a:rPr>
              <a:t>.</a:t>
            </a:r>
          </a:p>
        </p:txBody>
      </p:sp>
      <p:sp>
        <p:nvSpPr>
          <p:cNvPr id="16397" name="Text Box 12"/>
          <p:cNvSpPr txBox="1">
            <a:spLocks noChangeArrowheads="1"/>
          </p:cNvSpPr>
          <p:nvPr/>
        </p:nvSpPr>
        <p:spPr bwMode="auto">
          <a:xfrm>
            <a:off x="1905000" y="5334000"/>
            <a:ext cx="5715000" cy="1477328"/>
          </a:xfrm>
          <a:prstGeom prst="rect">
            <a:avLst/>
          </a:prstGeom>
          <a:noFill/>
          <a:ln w="9525" algn="ctr">
            <a:noFill/>
            <a:miter lim="800000"/>
            <a:headEnd/>
            <a:tailEnd/>
          </a:ln>
        </p:spPr>
        <p:txBody>
          <a:bodyPr wrap="square">
            <a:spAutoFit/>
          </a:bodyPr>
          <a:lstStyle/>
          <a:p>
            <a:pPr algn="ctr"/>
            <a:r>
              <a:rPr lang="en-US" sz="1800" dirty="0" smtClean="0">
                <a:solidFill>
                  <a:schemeClr val="tx1">
                    <a:lumMod val="75000"/>
                    <a:lumOff val="25000"/>
                  </a:schemeClr>
                </a:solidFill>
              </a:rPr>
              <a:t>Established in 2001</a:t>
            </a:r>
          </a:p>
          <a:p>
            <a:pPr algn="ctr"/>
            <a:r>
              <a:rPr lang="en-US" sz="1800" dirty="0" smtClean="0">
                <a:solidFill>
                  <a:schemeClr val="tx1">
                    <a:lumMod val="75000"/>
                    <a:lumOff val="25000"/>
                  </a:schemeClr>
                </a:solidFill>
              </a:rPr>
              <a:t>6-12 litre on highway natural gas engines</a:t>
            </a:r>
          </a:p>
          <a:p>
            <a:pPr algn="ctr"/>
            <a:r>
              <a:rPr lang="en-US" sz="1800" dirty="0" smtClean="0">
                <a:solidFill>
                  <a:schemeClr val="tx1">
                    <a:lumMod val="75000"/>
                    <a:lumOff val="25000"/>
                  </a:schemeClr>
                </a:solidFill>
              </a:rPr>
              <a:t>Over 50,000 engines delivered.</a:t>
            </a:r>
          </a:p>
          <a:p>
            <a:pPr algn="ctr"/>
            <a:r>
              <a:rPr lang="en-US" sz="1800" dirty="0" smtClean="0">
                <a:solidFill>
                  <a:schemeClr val="tx1">
                    <a:lumMod val="75000"/>
                    <a:lumOff val="25000"/>
                  </a:schemeClr>
                </a:solidFill>
              </a:rPr>
              <a:t>New 10 year Agreement 2012</a:t>
            </a:r>
          </a:p>
          <a:p>
            <a:pPr algn="ctr"/>
            <a:endParaRPr lang="en-US" sz="1800" dirty="0">
              <a:solidFill>
                <a:schemeClr val="tx1">
                  <a:lumMod val="75000"/>
                  <a:lumOff val="25000"/>
                </a:schemeClr>
              </a:solidFill>
            </a:endParaRPr>
          </a:p>
        </p:txBody>
      </p:sp>
      <p:sp>
        <p:nvSpPr>
          <p:cNvPr id="14" name="Text Box 7"/>
          <p:cNvSpPr txBox="1">
            <a:spLocks noChangeArrowheads="1"/>
          </p:cNvSpPr>
          <p:nvPr/>
        </p:nvSpPr>
        <p:spPr bwMode="auto">
          <a:xfrm>
            <a:off x="6056177" y="3195935"/>
            <a:ext cx="801823" cy="461665"/>
          </a:xfrm>
          <a:prstGeom prst="rect">
            <a:avLst/>
          </a:prstGeom>
          <a:noFill/>
          <a:ln w="9525">
            <a:noFill/>
            <a:miter lim="800000"/>
            <a:headEnd/>
            <a:tailEnd/>
          </a:ln>
        </p:spPr>
        <p:txBody>
          <a:bodyPr wrap="none">
            <a:spAutoFit/>
          </a:bodyPr>
          <a:lstStyle/>
          <a:p>
            <a:r>
              <a:rPr lang="en-US" sz="2400" b="1" dirty="0" smtClean="0"/>
              <a:t>50%</a:t>
            </a:r>
            <a:endParaRPr lang="en-US" sz="2400" b="1" dirty="0"/>
          </a:p>
        </p:txBody>
      </p:sp>
    </p:spTree>
    <p:extLst>
      <p:ext uri="{BB962C8B-B14F-4D97-AF65-F5344CB8AC3E}">
        <p14:creationId xmlns:p14="http://schemas.microsoft.com/office/powerpoint/2010/main" val="12028074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90" name="Group 46"/>
          <p:cNvGraphicFramePr>
            <a:graphicFrameLocks noGrp="1"/>
          </p:cNvGraphicFramePr>
          <p:nvPr>
            <p:ph type="tbl" idx="1"/>
          </p:nvPr>
        </p:nvGraphicFramePr>
        <p:xfrm>
          <a:off x="323799" y="1052736"/>
          <a:ext cx="8712696" cy="5063414"/>
        </p:xfrm>
        <a:graphic>
          <a:graphicData uri="http://schemas.openxmlformats.org/drawingml/2006/table">
            <a:tbl>
              <a:tblPr/>
              <a:tblGrid>
                <a:gridCol w="884322"/>
                <a:gridCol w="1275852"/>
                <a:gridCol w="1368110"/>
                <a:gridCol w="1296103"/>
                <a:gridCol w="1296103"/>
                <a:gridCol w="1296103"/>
                <a:gridCol w="1296103"/>
              </a:tblGrid>
              <a:tr h="1457213">
                <a:tc>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1" i="0" u="none" strike="noStrike" cap="none" normalizeH="0" baseline="0" dirty="0" smtClean="0">
                          <a:ln>
                            <a:noFill/>
                          </a:ln>
                          <a:solidFill>
                            <a:schemeClr val="tx1">
                              <a:lumMod val="75000"/>
                              <a:lumOff val="25000"/>
                            </a:schemeClr>
                          </a:solidFill>
                          <a:effectLst/>
                          <a:latin typeface="Arial" charset="0"/>
                          <a:cs typeface="Arial" charset="0"/>
                        </a:rPr>
                        <a:t>OEM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500" b="1" i="0" u="none" strike="noStrike" cap="none" normalizeH="0" baseline="0" dirty="0" smtClean="0">
                          <a:ln>
                            <a:noFill/>
                          </a:ln>
                          <a:solidFill>
                            <a:schemeClr val="tx1">
                              <a:lumMod val="75000"/>
                              <a:lumOff val="25000"/>
                            </a:schemeClr>
                          </a:solidFill>
                          <a:effectLst/>
                          <a:latin typeface="Arial" charset="0"/>
                          <a:cs typeface="Arial" charset="0"/>
                        </a:rPr>
                        <a:t>Freightliner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500" b="1" i="0" u="none" strike="noStrike" cap="none" normalizeH="0" baseline="0" dirty="0" smtClean="0">
                          <a:ln>
                            <a:noFill/>
                          </a:ln>
                          <a:solidFill>
                            <a:schemeClr val="tx1">
                              <a:lumMod val="75000"/>
                              <a:lumOff val="25000"/>
                            </a:schemeClr>
                          </a:solidFill>
                          <a:effectLst/>
                          <a:latin typeface="Arial" charset="0"/>
                          <a:cs typeface="Arial" charset="0"/>
                        </a:rPr>
                        <a:t>Peterbilt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500" b="1" i="0" u="none" strike="noStrike" cap="none" normalizeH="0" baseline="0" dirty="0" smtClean="0">
                          <a:ln>
                            <a:noFill/>
                          </a:ln>
                          <a:solidFill>
                            <a:schemeClr val="tx1">
                              <a:lumMod val="75000"/>
                              <a:lumOff val="25000"/>
                            </a:schemeClr>
                          </a:solidFill>
                          <a:effectLst/>
                          <a:latin typeface="Arial" charset="0"/>
                          <a:cs typeface="Arial" charset="0"/>
                        </a:rPr>
                        <a:t>Kenworth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500" b="1" i="0" u="none" strike="noStrike" cap="none" normalizeH="0" baseline="0" dirty="0" smtClean="0">
                          <a:ln>
                            <a:noFill/>
                          </a:ln>
                          <a:solidFill>
                            <a:schemeClr val="tx1">
                              <a:lumMod val="75000"/>
                              <a:lumOff val="25000"/>
                            </a:schemeClr>
                          </a:solidFill>
                          <a:effectLst/>
                          <a:latin typeface="Arial" charset="0"/>
                          <a:cs typeface="Arial" charset="0"/>
                        </a:rPr>
                        <a:t>Volvo</a:t>
                      </a:r>
                    </a:p>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endParaRPr kumimoji="0" lang="en-US" sz="1500" b="1" i="0" u="none" strike="noStrike" cap="none" normalizeH="0" baseline="0" dirty="0" smtClean="0">
                        <a:ln>
                          <a:noFill/>
                        </a:ln>
                        <a:solidFill>
                          <a:schemeClr val="tx1">
                            <a:lumMod val="75000"/>
                            <a:lumOff val="25000"/>
                          </a:schemeClr>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500" b="1" i="0" u="none" strike="noStrike" cap="none" normalizeH="0" baseline="0" dirty="0" smtClean="0">
                          <a:ln>
                            <a:noFill/>
                          </a:ln>
                          <a:solidFill>
                            <a:schemeClr val="tx1">
                              <a:lumMod val="75000"/>
                              <a:lumOff val="25000"/>
                            </a:schemeClr>
                          </a:solidFill>
                          <a:effectLst/>
                          <a:latin typeface="Arial" charset="0"/>
                          <a:cs typeface="Arial" charset="0"/>
                        </a:rPr>
                        <a:t>Mack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500" b="1" i="0" u="none" strike="noStrike" cap="none" normalizeH="0" baseline="0" dirty="0" smtClean="0">
                          <a:ln>
                            <a:noFill/>
                          </a:ln>
                          <a:solidFill>
                            <a:schemeClr val="tx1">
                              <a:lumMod val="75000"/>
                              <a:lumOff val="25000"/>
                            </a:schemeClr>
                          </a:solidFill>
                          <a:effectLst/>
                          <a:latin typeface="Arial" charset="0"/>
                          <a:cs typeface="Arial" charset="0"/>
                        </a:rPr>
                        <a:t>Autocar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7597">
                <a:tc>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000" b="1" i="0" u="none" strike="noStrike" cap="none" normalizeH="0" baseline="0" dirty="0" smtClean="0">
                          <a:ln>
                            <a:noFill/>
                          </a:ln>
                          <a:solidFill>
                            <a:schemeClr val="tx1">
                              <a:lumMod val="75000"/>
                              <a:lumOff val="25000"/>
                            </a:schemeClr>
                          </a:solidFill>
                          <a:effectLst/>
                          <a:latin typeface="Arial" charset="0"/>
                          <a:cs typeface="Arial" charset="0"/>
                        </a:rPr>
                        <a:t>Model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dirty="0" smtClean="0">
                          <a:ln>
                            <a:noFill/>
                          </a:ln>
                          <a:solidFill>
                            <a:schemeClr val="tx1">
                              <a:lumMod val="75000"/>
                              <a:lumOff val="25000"/>
                            </a:schemeClr>
                          </a:solidFill>
                          <a:effectLst/>
                          <a:latin typeface="Arial" charset="0"/>
                          <a:cs typeface="Arial" charset="0"/>
                        </a:rPr>
                        <a:t>Cascadia</a:t>
                      </a:r>
                    </a:p>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dirty="0" smtClean="0">
                          <a:ln>
                            <a:noFill/>
                          </a:ln>
                          <a:solidFill>
                            <a:schemeClr val="tx1">
                              <a:lumMod val="75000"/>
                              <a:lumOff val="25000"/>
                            </a:schemeClr>
                          </a:solidFill>
                          <a:effectLst/>
                          <a:latin typeface="Arial" charset="0"/>
                          <a:cs typeface="Arial" charset="0"/>
                        </a:rPr>
                        <a:t>Day Cab, </a:t>
                      </a:r>
                      <a:r>
                        <a:rPr kumimoji="0" lang="en-US" sz="1100" b="1" i="0" u="none" strike="noStrike" cap="none" normalizeH="0" baseline="0" dirty="0" smtClean="0">
                          <a:ln>
                            <a:noFill/>
                          </a:ln>
                          <a:solidFill>
                            <a:schemeClr val="tx1">
                              <a:lumMod val="75000"/>
                              <a:lumOff val="25000"/>
                            </a:schemeClr>
                          </a:solidFill>
                          <a:effectLst/>
                          <a:latin typeface="Arial" charset="0"/>
                          <a:cs typeface="Arial" charset="0"/>
                        </a:rPr>
                        <a:t>Sleeper * </a:t>
                      </a:r>
                    </a:p>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1" i="0" u="none" strike="noStrike" cap="none" normalizeH="0" baseline="0" dirty="0" smtClean="0">
                          <a:ln>
                            <a:noFill/>
                          </a:ln>
                          <a:solidFill>
                            <a:schemeClr val="tx1">
                              <a:lumMod val="75000"/>
                              <a:lumOff val="25000"/>
                            </a:schemeClr>
                          </a:solidFill>
                          <a:effectLst/>
                          <a:latin typeface="Arial" charset="0"/>
                          <a:cs typeface="Arial" charset="0"/>
                        </a:rPr>
                        <a:t>114SD**</a:t>
                      </a:r>
                      <a:endParaRPr kumimoji="0" lang="en-US" sz="1100" b="0" i="0" u="none" strike="noStrike" cap="none" normalizeH="0" baseline="0" dirty="0" smtClean="0">
                        <a:ln>
                          <a:noFill/>
                        </a:ln>
                        <a:solidFill>
                          <a:schemeClr val="tx1">
                            <a:lumMod val="75000"/>
                            <a:lumOff val="25000"/>
                          </a:schemeClr>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dirty="0" smtClean="0">
                          <a:ln>
                            <a:noFill/>
                          </a:ln>
                          <a:solidFill>
                            <a:schemeClr val="tx1">
                              <a:lumMod val="75000"/>
                              <a:lumOff val="25000"/>
                            </a:schemeClr>
                          </a:solidFill>
                          <a:effectLst/>
                          <a:latin typeface="Arial" charset="0"/>
                          <a:cs typeface="Arial" charset="0"/>
                        </a:rPr>
                        <a:t>320</a:t>
                      </a:r>
                    </a:p>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dirty="0" smtClean="0">
                          <a:ln>
                            <a:noFill/>
                          </a:ln>
                          <a:solidFill>
                            <a:schemeClr val="tx1">
                              <a:lumMod val="75000"/>
                              <a:lumOff val="25000"/>
                            </a:schemeClr>
                          </a:solidFill>
                          <a:effectLst/>
                          <a:latin typeface="Arial" charset="0"/>
                          <a:cs typeface="Arial" charset="0"/>
                        </a:rPr>
                        <a:t>384</a:t>
                      </a:r>
                    </a:p>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dirty="0" smtClean="0">
                          <a:ln>
                            <a:noFill/>
                          </a:ln>
                          <a:solidFill>
                            <a:schemeClr val="tx1">
                              <a:lumMod val="75000"/>
                              <a:lumOff val="25000"/>
                            </a:schemeClr>
                          </a:solidFill>
                          <a:effectLst/>
                          <a:latin typeface="Arial" charset="0"/>
                          <a:cs typeface="Arial" charset="0"/>
                        </a:rPr>
                        <a:t>365</a:t>
                      </a:r>
                    </a:p>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1" i="0" u="none" strike="noStrike" cap="none" normalizeH="0" baseline="0" dirty="0" smtClean="0">
                          <a:ln>
                            <a:noFill/>
                          </a:ln>
                          <a:solidFill>
                            <a:schemeClr val="tx1">
                              <a:lumMod val="75000"/>
                              <a:lumOff val="25000"/>
                            </a:schemeClr>
                          </a:solidFill>
                          <a:effectLst/>
                          <a:latin typeface="Arial" charset="0"/>
                          <a:cs typeface="Arial" charset="0"/>
                        </a:rPr>
                        <a:t>579 *</a:t>
                      </a:r>
                    </a:p>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1" i="0" u="none" strike="noStrike" cap="none" normalizeH="0" baseline="0" dirty="0" smtClean="0">
                          <a:ln>
                            <a:noFill/>
                          </a:ln>
                          <a:solidFill>
                            <a:schemeClr val="tx1">
                              <a:lumMod val="75000"/>
                              <a:lumOff val="25000"/>
                            </a:schemeClr>
                          </a:solidFill>
                          <a:effectLst/>
                          <a:latin typeface="Arial" charset="0"/>
                          <a:cs typeface="Arial" charset="0"/>
                        </a:rPr>
                        <a:t>567*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dirty="0" smtClean="0">
                          <a:ln>
                            <a:noFill/>
                          </a:ln>
                          <a:solidFill>
                            <a:schemeClr val="tx1">
                              <a:lumMod val="75000"/>
                              <a:lumOff val="25000"/>
                            </a:schemeClr>
                          </a:solidFill>
                          <a:effectLst/>
                          <a:latin typeface="Arial" charset="0"/>
                          <a:cs typeface="Arial" charset="0"/>
                        </a:rPr>
                        <a:t>W900S</a:t>
                      </a:r>
                    </a:p>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dirty="0" smtClean="0">
                          <a:ln>
                            <a:noFill/>
                          </a:ln>
                          <a:solidFill>
                            <a:schemeClr val="tx1">
                              <a:lumMod val="75000"/>
                              <a:lumOff val="25000"/>
                            </a:schemeClr>
                          </a:solidFill>
                          <a:effectLst/>
                          <a:latin typeface="Arial" charset="0"/>
                          <a:cs typeface="Arial" charset="0"/>
                        </a:rPr>
                        <a:t>T660</a:t>
                      </a:r>
                    </a:p>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dirty="0" smtClean="0">
                          <a:ln>
                            <a:noFill/>
                          </a:ln>
                          <a:solidFill>
                            <a:schemeClr val="tx1">
                              <a:lumMod val="75000"/>
                              <a:lumOff val="25000"/>
                            </a:schemeClr>
                          </a:solidFill>
                          <a:effectLst/>
                          <a:latin typeface="Arial" charset="0"/>
                          <a:cs typeface="Arial" charset="0"/>
                        </a:rPr>
                        <a:t>T800 SH</a:t>
                      </a:r>
                    </a:p>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1" i="0" u="none" strike="noStrike" cap="none" normalizeH="0" baseline="0" dirty="0" smtClean="0">
                          <a:ln>
                            <a:noFill/>
                          </a:ln>
                          <a:solidFill>
                            <a:schemeClr val="tx1">
                              <a:lumMod val="75000"/>
                              <a:lumOff val="25000"/>
                            </a:schemeClr>
                          </a:solidFill>
                          <a:effectLst/>
                          <a:latin typeface="Arial" charset="0"/>
                          <a:cs typeface="Arial" charset="0"/>
                        </a:rPr>
                        <a:t>T680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dirty="0" smtClean="0">
                          <a:ln>
                            <a:noFill/>
                          </a:ln>
                          <a:solidFill>
                            <a:schemeClr val="tx1">
                              <a:lumMod val="75000"/>
                              <a:lumOff val="25000"/>
                            </a:schemeClr>
                          </a:solidFill>
                          <a:effectLst/>
                          <a:latin typeface="Arial" charset="0"/>
                          <a:cs typeface="Arial" charset="0"/>
                        </a:rPr>
                        <a:t>VNL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dirty="0" smtClean="0">
                          <a:ln>
                            <a:noFill/>
                          </a:ln>
                          <a:solidFill>
                            <a:schemeClr val="tx1">
                              <a:lumMod val="75000"/>
                              <a:lumOff val="25000"/>
                            </a:schemeClr>
                          </a:solidFill>
                          <a:effectLst/>
                          <a:latin typeface="Arial" charset="0"/>
                          <a:cs typeface="Arial" charset="0"/>
                        </a:rPr>
                        <a:t>Pinnacle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dirty="0" err="1" smtClean="0">
                          <a:ln>
                            <a:noFill/>
                          </a:ln>
                          <a:solidFill>
                            <a:schemeClr val="tx1">
                              <a:lumMod val="75000"/>
                              <a:lumOff val="25000"/>
                            </a:schemeClr>
                          </a:solidFill>
                          <a:effectLst/>
                          <a:latin typeface="Arial" charset="0"/>
                          <a:cs typeface="Arial" charset="0"/>
                        </a:rPr>
                        <a:t>Xpeditor</a:t>
                      </a:r>
                      <a:endParaRPr kumimoji="0" lang="en-US" sz="1100" b="0" i="0" u="none" strike="noStrike" cap="none" normalizeH="0" baseline="0" dirty="0" smtClean="0">
                        <a:ln>
                          <a:noFill/>
                        </a:ln>
                        <a:solidFill>
                          <a:schemeClr val="tx1">
                            <a:lumMod val="75000"/>
                            <a:lumOff val="25000"/>
                          </a:schemeClr>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9301">
                <a:tc>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000" b="1" i="0" u="none" strike="noStrike" cap="none" normalizeH="0" baseline="0" dirty="0" smtClean="0">
                          <a:ln>
                            <a:noFill/>
                          </a:ln>
                          <a:solidFill>
                            <a:schemeClr val="tx1">
                              <a:lumMod val="75000"/>
                              <a:lumOff val="25000"/>
                            </a:schemeClr>
                          </a:solidFill>
                          <a:effectLst/>
                          <a:latin typeface="Arial" charset="0"/>
                          <a:cs typeface="Arial" charset="0"/>
                        </a:rPr>
                        <a:t>Engine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dirty="0" smtClean="0">
                          <a:ln>
                            <a:noFill/>
                          </a:ln>
                          <a:solidFill>
                            <a:schemeClr val="tx1">
                              <a:lumMod val="75000"/>
                              <a:lumOff val="25000"/>
                            </a:schemeClr>
                          </a:solidFill>
                          <a:effectLst/>
                          <a:latin typeface="Arial" charset="0"/>
                          <a:cs typeface="Arial" charset="0"/>
                        </a:rPr>
                        <a:t>ISX12 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dirty="0" smtClean="0">
                          <a:ln>
                            <a:noFill/>
                          </a:ln>
                          <a:solidFill>
                            <a:schemeClr val="tx1">
                              <a:lumMod val="75000"/>
                              <a:lumOff val="25000"/>
                            </a:schemeClr>
                          </a:solidFill>
                          <a:effectLst/>
                          <a:latin typeface="Arial" charset="0"/>
                          <a:cs typeface="Arial" charset="0"/>
                        </a:rPr>
                        <a:t>ISX12 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dirty="0" smtClean="0">
                          <a:ln>
                            <a:noFill/>
                          </a:ln>
                          <a:solidFill>
                            <a:schemeClr val="tx1">
                              <a:lumMod val="75000"/>
                              <a:lumOff val="25000"/>
                            </a:schemeClr>
                          </a:solidFill>
                          <a:effectLst/>
                          <a:latin typeface="Arial" charset="0"/>
                          <a:cs typeface="Arial" charset="0"/>
                        </a:rPr>
                        <a:t>ISX12 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dirty="0" smtClean="0">
                          <a:ln>
                            <a:noFill/>
                          </a:ln>
                          <a:solidFill>
                            <a:schemeClr val="tx1">
                              <a:lumMod val="75000"/>
                              <a:lumOff val="25000"/>
                            </a:schemeClr>
                          </a:solidFill>
                          <a:effectLst/>
                          <a:latin typeface="Arial" charset="0"/>
                          <a:cs typeface="Arial" charset="0"/>
                        </a:rPr>
                        <a:t>ISX12 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dirty="0" smtClean="0">
                          <a:ln>
                            <a:noFill/>
                          </a:ln>
                          <a:solidFill>
                            <a:schemeClr val="tx1">
                              <a:lumMod val="75000"/>
                              <a:lumOff val="25000"/>
                            </a:schemeClr>
                          </a:solidFill>
                          <a:effectLst/>
                          <a:latin typeface="Arial" charset="0"/>
                          <a:cs typeface="Arial" charset="0"/>
                        </a:rPr>
                        <a:t>ISX12 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dirty="0" smtClean="0">
                          <a:ln>
                            <a:noFill/>
                          </a:ln>
                          <a:solidFill>
                            <a:schemeClr val="tx1">
                              <a:lumMod val="75000"/>
                              <a:lumOff val="25000"/>
                            </a:schemeClr>
                          </a:solidFill>
                          <a:effectLst/>
                          <a:latin typeface="Arial" charset="0"/>
                          <a:cs typeface="Arial" charset="0"/>
                        </a:rPr>
                        <a:t>ISX12 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1282">
                <a:tc>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000" b="1" i="0" u="none" strike="noStrike" cap="none" normalizeH="0" baseline="0" dirty="0" smtClean="0">
                          <a:ln>
                            <a:noFill/>
                          </a:ln>
                          <a:solidFill>
                            <a:schemeClr val="tx1">
                              <a:lumMod val="75000"/>
                              <a:lumOff val="25000"/>
                            </a:schemeClr>
                          </a:solidFill>
                          <a:effectLst/>
                          <a:latin typeface="Arial" charset="0"/>
                          <a:cs typeface="Arial" charset="0"/>
                        </a:rPr>
                        <a:t>Application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dirty="0" smtClean="0">
                          <a:ln>
                            <a:noFill/>
                          </a:ln>
                          <a:solidFill>
                            <a:schemeClr val="tx1">
                              <a:lumMod val="75000"/>
                              <a:lumOff val="25000"/>
                            </a:schemeClr>
                          </a:solidFill>
                          <a:effectLst/>
                          <a:latin typeface="Arial" charset="0"/>
                          <a:cs typeface="Arial" charset="0"/>
                        </a:rPr>
                        <a:t>Tractor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dirty="0" smtClean="0">
                          <a:ln>
                            <a:noFill/>
                          </a:ln>
                          <a:solidFill>
                            <a:schemeClr val="tx1">
                              <a:lumMod val="75000"/>
                              <a:lumOff val="25000"/>
                            </a:schemeClr>
                          </a:solidFill>
                          <a:effectLst/>
                          <a:latin typeface="Arial" charset="0"/>
                          <a:cs typeface="Arial" charset="0"/>
                        </a:rPr>
                        <a:t>Refuse</a:t>
                      </a:r>
                    </a:p>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dirty="0" smtClean="0">
                          <a:ln>
                            <a:noFill/>
                          </a:ln>
                          <a:solidFill>
                            <a:schemeClr val="tx1">
                              <a:lumMod val="75000"/>
                              <a:lumOff val="25000"/>
                            </a:schemeClr>
                          </a:solidFill>
                          <a:effectLst/>
                          <a:latin typeface="Arial" charset="0"/>
                          <a:cs typeface="Arial" charset="0"/>
                        </a:rPr>
                        <a:t>Tractor</a:t>
                      </a:r>
                    </a:p>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dirty="0" smtClean="0">
                          <a:ln>
                            <a:noFill/>
                          </a:ln>
                          <a:solidFill>
                            <a:schemeClr val="tx1">
                              <a:lumMod val="75000"/>
                              <a:lumOff val="25000"/>
                            </a:schemeClr>
                          </a:solidFill>
                          <a:effectLst/>
                          <a:latin typeface="Arial" charset="0"/>
                          <a:cs typeface="Arial" charset="0"/>
                        </a:rPr>
                        <a:t>Vocational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dirty="0" smtClean="0">
                          <a:ln>
                            <a:noFill/>
                          </a:ln>
                          <a:solidFill>
                            <a:schemeClr val="tx1">
                              <a:lumMod val="75000"/>
                              <a:lumOff val="25000"/>
                            </a:schemeClr>
                          </a:solidFill>
                          <a:effectLst/>
                          <a:latin typeface="Arial" charset="0"/>
                          <a:cs typeface="Arial" charset="0"/>
                        </a:rPr>
                        <a:t>Tractor</a:t>
                      </a:r>
                    </a:p>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dirty="0" smtClean="0">
                          <a:ln>
                            <a:noFill/>
                          </a:ln>
                          <a:solidFill>
                            <a:schemeClr val="tx1">
                              <a:lumMod val="75000"/>
                              <a:lumOff val="25000"/>
                            </a:schemeClr>
                          </a:solidFill>
                          <a:effectLst/>
                          <a:latin typeface="Arial" charset="0"/>
                          <a:cs typeface="Arial" charset="0"/>
                        </a:rPr>
                        <a:t>Vocational</a:t>
                      </a:r>
                    </a:p>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endParaRPr kumimoji="0" lang="en-US" sz="1100" b="0" i="0" u="none" strike="noStrike" cap="none" normalizeH="0" baseline="0" dirty="0" smtClean="0">
                        <a:ln>
                          <a:noFill/>
                        </a:ln>
                        <a:solidFill>
                          <a:schemeClr val="tx1">
                            <a:lumMod val="75000"/>
                            <a:lumOff val="25000"/>
                          </a:schemeClr>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dirty="0" smtClean="0">
                          <a:ln>
                            <a:noFill/>
                          </a:ln>
                          <a:solidFill>
                            <a:schemeClr val="tx1">
                              <a:lumMod val="75000"/>
                              <a:lumOff val="25000"/>
                            </a:schemeClr>
                          </a:solidFill>
                          <a:effectLst/>
                          <a:latin typeface="Arial" charset="0"/>
                          <a:cs typeface="Arial" charset="0"/>
                        </a:rPr>
                        <a:t>Tractor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dirty="0" smtClean="0">
                          <a:ln>
                            <a:noFill/>
                          </a:ln>
                          <a:solidFill>
                            <a:schemeClr val="tx1">
                              <a:lumMod val="75000"/>
                              <a:lumOff val="25000"/>
                            </a:schemeClr>
                          </a:solidFill>
                          <a:effectLst/>
                          <a:latin typeface="Arial" charset="0"/>
                          <a:cs typeface="Arial" charset="0"/>
                        </a:rPr>
                        <a:t>Tractor</a:t>
                      </a:r>
                    </a:p>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dirty="0" smtClean="0">
                          <a:ln>
                            <a:noFill/>
                          </a:ln>
                          <a:solidFill>
                            <a:schemeClr val="tx1">
                              <a:lumMod val="75000"/>
                              <a:lumOff val="25000"/>
                            </a:schemeClr>
                          </a:solidFill>
                          <a:effectLst/>
                          <a:latin typeface="Arial" charset="0"/>
                          <a:cs typeface="Arial" charset="0"/>
                        </a:rPr>
                        <a:t>Vocational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r>
                        <a:rPr kumimoji="0" lang="en-US" sz="1100" b="0" i="0" u="none" strike="noStrike" cap="none" normalizeH="0" baseline="0" dirty="0" smtClean="0">
                          <a:ln>
                            <a:noFill/>
                          </a:ln>
                          <a:solidFill>
                            <a:schemeClr val="tx1">
                              <a:lumMod val="75000"/>
                              <a:lumOff val="25000"/>
                            </a:schemeClr>
                          </a:solidFill>
                          <a:effectLst/>
                          <a:latin typeface="Arial" charset="0"/>
                          <a:cs typeface="Arial" charset="0"/>
                        </a:rPr>
                        <a:t>Refuse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1282">
                <a:tc gridSpan="7">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endParaRPr kumimoji="0" lang="en-US" sz="1400" b="1" i="0" u="none" strike="noStrike" cap="none" normalizeH="0" baseline="0" dirty="0" smtClean="0">
                        <a:ln>
                          <a:noFill/>
                        </a:ln>
                        <a:solidFill>
                          <a:schemeClr val="tx1">
                            <a:lumMod val="75000"/>
                            <a:lumOff val="25000"/>
                          </a:schemeClr>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endParaRPr kumimoji="0" lang="en-US" sz="1100" b="0" i="0" u="none" strike="noStrike" cap="none" normalizeH="0" baseline="0" dirty="0" smtClean="0">
                        <a:ln>
                          <a:noFill/>
                        </a:ln>
                        <a:solidFill>
                          <a:schemeClr val="tx1">
                            <a:lumMod val="75000"/>
                            <a:lumOff val="25000"/>
                          </a:schemeClr>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endParaRPr kumimoji="0" lang="en-US" sz="1100" b="0" i="0" u="none" strike="noStrike" cap="none" normalizeH="0" baseline="0" dirty="0" smtClean="0">
                        <a:ln>
                          <a:noFill/>
                        </a:ln>
                        <a:solidFill>
                          <a:schemeClr val="tx1">
                            <a:lumMod val="75000"/>
                            <a:lumOff val="25000"/>
                          </a:schemeClr>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endParaRPr kumimoji="0" lang="en-US" sz="1100" b="0" i="0" u="none" strike="noStrike" cap="none" normalizeH="0" baseline="0" dirty="0" smtClean="0">
                        <a:ln>
                          <a:noFill/>
                        </a:ln>
                        <a:solidFill>
                          <a:schemeClr val="tx1">
                            <a:lumMod val="75000"/>
                            <a:lumOff val="25000"/>
                          </a:schemeClr>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endParaRPr kumimoji="0" lang="en-US" sz="1100" b="0" i="0" u="none" strike="noStrike" cap="none" normalizeH="0" baseline="0" dirty="0" smtClean="0">
                        <a:ln>
                          <a:noFill/>
                        </a:ln>
                        <a:solidFill>
                          <a:schemeClr val="tx1">
                            <a:lumMod val="75000"/>
                            <a:lumOff val="25000"/>
                          </a:schemeClr>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endParaRPr kumimoji="0" lang="en-US" sz="1100" b="0" i="0" u="none" strike="noStrike" cap="none" normalizeH="0" baseline="0" dirty="0" smtClean="0">
                        <a:ln>
                          <a:noFill/>
                        </a:ln>
                        <a:solidFill>
                          <a:schemeClr val="tx1">
                            <a:lumMod val="75000"/>
                            <a:lumOff val="25000"/>
                          </a:schemeClr>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35000"/>
                        </a:spcBef>
                        <a:spcAft>
                          <a:spcPct val="0"/>
                        </a:spcAft>
                        <a:buClr>
                          <a:srgbClr val="EE2E24"/>
                        </a:buClr>
                        <a:buSzTx/>
                        <a:buFont typeface="Wingdings" pitchFamily="2" charset="2"/>
                        <a:buNone/>
                        <a:tabLst/>
                      </a:pPr>
                      <a:endParaRPr kumimoji="0" lang="en-US" sz="1100" b="0" i="0" u="none" strike="noStrike" cap="none" normalizeH="0" baseline="0" dirty="0" smtClean="0">
                        <a:ln>
                          <a:noFill/>
                        </a:ln>
                        <a:solidFill>
                          <a:schemeClr val="tx1">
                            <a:lumMod val="75000"/>
                            <a:lumOff val="25000"/>
                          </a:schemeClr>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 name="Rectangle 2"/>
          <p:cNvSpPr txBox="1">
            <a:spLocks noChangeArrowheads="1"/>
          </p:cNvSpPr>
          <p:nvPr/>
        </p:nvSpPr>
        <p:spPr bwMode="auto">
          <a:xfrm>
            <a:off x="685800" y="116632"/>
            <a:ext cx="8113713" cy="89058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0" fontAlgn="base" latinLnBrk="0" hangingPunct="0">
              <a:lnSpc>
                <a:spcPct val="95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2"/>
                </a:solidFill>
                <a:effectLst/>
                <a:uLnTx/>
                <a:uFillTx/>
                <a:latin typeface="+mj-lt"/>
                <a:ea typeface="+mj-ea"/>
                <a:cs typeface="+mj-cs"/>
              </a:rPr>
              <a:t>ISX12</a:t>
            </a:r>
            <a:r>
              <a:rPr kumimoji="0" lang="en-US" sz="3200" b="0" i="0" u="none" strike="noStrike" kern="0" cap="none" spc="0" normalizeH="0" noProof="0" dirty="0" smtClean="0">
                <a:ln>
                  <a:noFill/>
                </a:ln>
                <a:solidFill>
                  <a:schemeClr val="tx2"/>
                </a:solidFill>
                <a:effectLst/>
                <a:uLnTx/>
                <a:uFillTx/>
                <a:latin typeface="+mj-lt"/>
                <a:ea typeface="+mj-ea"/>
                <a:cs typeface="+mj-cs"/>
              </a:rPr>
              <a:t> G</a:t>
            </a:r>
            <a:r>
              <a:rPr kumimoji="0" lang="en-US" sz="3200" b="0" i="0" u="none" strike="noStrike" kern="0" cap="none" spc="0" normalizeH="0" baseline="0" noProof="0" dirty="0" smtClean="0">
                <a:ln>
                  <a:noFill/>
                </a:ln>
                <a:solidFill>
                  <a:schemeClr val="tx2"/>
                </a:solidFill>
                <a:effectLst/>
                <a:uLnTx/>
                <a:uFillTx/>
                <a:latin typeface="+mj-lt"/>
                <a:ea typeface="+mj-ea"/>
                <a:cs typeface="+mj-cs"/>
              </a:rPr>
              <a:t> Availability </a:t>
            </a:r>
          </a:p>
        </p:txBody>
      </p:sp>
      <p:pic>
        <p:nvPicPr>
          <p:cNvPr id="17" name="Picture 16" descr="Cascadia 2012.jpg"/>
          <p:cNvPicPr>
            <a:picLocks noChangeAspect="1"/>
          </p:cNvPicPr>
          <p:nvPr/>
        </p:nvPicPr>
        <p:blipFill>
          <a:blip r:embed="rId2" cstate="email"/>
          <a:srcRect/>
          <a:stretch>
            <a:fillRect/>
          </a:stretch>
        </p:blipFill>
        <p:spPr>
          <a:xfrm>
            <a:off x="1229629" y="1484784"/>
            <a:ext cx="1326147" cy="936104"/>
          </a:xfrm>
          <a:prstGeom prst="rect">
            <a:avLst/>
          </a:prstGeom>
        </p:spPr>
      </p:pic>
      <p:pic>
        <p:nvPicPr>
          <p:cNvPr id="23" name="Picture 22" descr="T660.jpg"/>
          <p:cNvPicPr>
            <a:picLocks noChangeAspect="1"/>
          </p:cNvPicPr>
          <p:nvPr/>
        </p:nvPicPr>
        <p:blipFill>
          <a:blip r:embed="rId3" cstate="email"/>
          <a:srcRect/>
          <a:stretch>
            <a:fillRect/>
          </a:stretch>
        </p:blipFill>
        <p:spPr>
          <a:xfrm>
            <a:off x="3873692" y="1484784"/>
            <a:ext cx="1368152" cy="936104"/>
          </a:xfrm>
          <a:prstGeom prst="rect">
            <a:avLst/>
          </a:prstGeom>
        </p:spPr>
      </p:pic>
      <p:pic>
        <p:nvPicPr>
          <p:cNvPr id="24" name="Picture 23" descr="Volvo_VNL_natural_gas-powered_daycab[1].jpg"/>
          <p:cNvPicPr>
            <a:picLocks noChangeAspect="1"/>
          </p:cNvPicPr>
          <p:nvPr/>
        </p:nvPicPr>
        <p:blipFill>
          <a:blip r:embed="rId4" cstate="email"/>
          <a:srcRect/>
          <a:stretch>
            <a:fillRect/>
          </a:stretch>
        </p:blipFill>
        <p:spPr>
          <a:xfrm>
            <a:off x="5226382" y="1340768"/>
            <a:ext cx="1145818" cy="1078992"/>
          </a:xfrm>
          <a:prstGeom prst="rect">
            <a:avLst/>
          </a:prstGeom>
        </p:spPr>
      </p:pic>
      <p:pic>
        <p:nvPicPr>
          <p:cNvPr id="26" name="Picture 25" descr="Pinnacle.jpg"/>
          <p:cNvPicPr>
            <a:picLocks noChangeAspect="1"/>
          </p:cNvPicPr>
          <p:nvPr/>
        </p:nvPicPr>
        <p:blipFill>
          <a:blip r:embed="rId5" cstate="email"/>
          <a:srcRect/>
          <a:stretch>
            <a:fillRect/>
          </a:stretch>
        </p:blipFill>
        <p:spPr>
          <a:xfrm>
            <a:off x="6588224" y="1340768"/>
            <a:ext cx="1008112" cy="1145241"/>
          </a:xfrm>
          <a:prstGeom prst="rect">
            <a:avLst/>
          </a:prstGeom>
        </p:spPr>
      </p:pic>
      <p:pic>
        <p:nvPicPr>
          <p:cNvPr id="27" name="Picture 26" descr="Autocar Palm Springs disposal (Small).jpg"/>
          <p:cNvPicPr>
            <a:picLocks noChangeAspect="1"/>
          </p:cNvPicPr>
          <p:nvPr/>
        </p:nvPicPr>
        <p:blipFill>
          <a:blip r:embed="rId6" cstate="email"/>
          <a:srcRect/>
          <a:stretch>
            <a:fillRect/>
          </a:stretch>
        </p:blipFill>
        <p:spPr>
          <a:xfrm>
            <a:off x="7783896" y="1460973"/>
            <a:ext cx="1196151" cy="887907"/>
          </a:xfrm>
          <a:prstGeom prst="rect">
            <a:avLst/>
          </a:prstGeom>
        </p:spPr>
      </p:pic>
      <p:grpSp>
        <p:nvGrpSpPr>
          <p:cNvPr id="2" name="Group 8"/>
          <p:cNvGrpSpPr/>
          <p:nvPr/>
        </p:nvGrpSpPr>
        <p:grpSpPr>
          <a:xfrm>
            <a:off x="3707904" y="5373216"/>
            <a:ext cx="1800200" cy="648072"/>
            <a:chOff x="1371600" y="5562600"/>
            <a:chExt cx="2438400" cy="838200"/>
          </a:xfrm>
        </p:grpSpPr>
        <p:pic>
          <p:nvPicPr>
            <p:cNvPr id="29" name="Picture 28" descr="CNG-CMYK.jpg"/>
            <p:cNvPicPr>
              <a:picLocks noChangeAspect="1"/>
            </p:cNvPicPr>
            <p:nvPr/>
          </p:nvPicPr>
          <p:blipFill>
            <a:blip r:embed="rId7" cstate="email"/>
            <a:stretch>
              <a:fillRect/>
            </a:stretch>
          </p:blipFill>
          <p:spPr>
            <a:xfrm>
              <a:off x="1371600" y="5562600"/>
              <a:ext cx="1219200" cy="838200"/>
            </a:xfrm>
            <a:prstGeom prst="rect">
              <a:avLst/>
            </a:prstGeom>
          </p:spPr>
        </p:pic>
        <p:pic>
          <p:nvPicPr>
            <p:cNvPr id="30" name="Picture 29" descr="LNG-CMYK.jpg"/>
            <p:cNvPicPr>
              <a:picLocks noChangeAspect="1"/>
            </p:cNvPicPr>
            <p:nvPr/>
          </p:nvPicPr>
          <p:blipFill>
            <a:blip r:embed="rId8" cstate="email"/>
            <a:stretch>
              <a:fillRect/>
            </a:stretch>
          </p:blipFill>
          <p:spPr>
            <a:xfrm>
              <a:off x="2590800" y="5562600"/>
              <a:ext cx="1219200" cy="838200"/>
            </a:xfrm>
            <a:prstGeom prst="rect">
              <a:avLst/>
            </a:prstGeom>
          </p:spPr>
        </p:pic>
      </p:grpSp>
      <p:pic>
        <p:nvPicPr>
          <p:cNvPr id="13" name="Picture 3" descr="D:\A Jeff\OEM\Peterbilt\Photos\Peterbilt579CNG-2014.jpg"/>
          <p:cNvPicPr>
            <a:picLocks noChangeAspect="1" noChangeArrowheads="1"/>
          </p:cNvPicPr>
          <p:nvPr/>
        </p:nvPicPr>
        <p:blipFill>
          <a:blip r:embed="rId9" cstate="email"/>
          <a:srcRect/>
          <a:stretch>
            <a:fillRect/>
          </a:stretch>
        </p:blipFill>
        <p:spPr bwMode="auto">
          <a:xfrm>
            <a:off x="2483767" y="1484784"/>
            <a:ext cx="1404917" cy="936104"/>
          </a:xfrm>
          <a:prstGeom prst="rect">
            <a:avLst/>
          </a:prstGeom>
          <a:noFill/>
        </p:spPr>
      </p:pic>
      <p:sp>
        <p:nvSpPr>
          <p:cNvPr id="14" name="TextBox 13"/>
          <p:cNvSpPr txBox="1"/>
          <p:nvPr/>
        </p:nvSpPr>
        <p:spPr>
          <a:xfrm>
            <a:off x="990600" y="6096000"/>
            <a:ext cx="2363147" cy="584775"/>
          </a:xfrm>
          <a:prstGeom prst="rect">
            <a:avLst/>
          </a:prstGeom>
          <a:noFill/>
        </p:spPr>
        <p:txBody>
          <a:bodyPr wrap="none" rtlCol="0">
            <a:spAutoFit/>
          </a:bodyPr>
          <a:lstStyle/>
          <a:p>
            <a:r>
              <a:rPr lang="en-US" sz="1600" dirty="0" smtClean="0">
                <a:solidFill>
                  <a:schemeClr val="tx1">
                    <a:lumMod val="75000"/>
                    <a:lumOff val="25000"/>
                  </a:schemeClr>
                </a:solidFill>
              </a:rPr>
              <a:t>*New chassis for 2014</a:t>
            </a:r>
          </a:p>
          <a:p>
            <a:r>
              <a:rPr lang="en-US" sz="1600" dirty="0" smtClean="0">
                <a:solidFill>
                  <a:schemeClr val="tx1">
                    <a:lumMod val="75000"/>
                    <a:lumOff val="25000"/>
                  </a:schemeClr>
                </a:solidFill>
              </a:rPr>
              <a:t>** New chassis for 2015</a:t>
            </a:r>
          </a:p>
        </p:txBody>
      </p:sp>
    </p:spTree>
    <p:extLst>
      <p:ext uri="{BB962C8B-B14F-4D97-AF65-F5344CB8AC3E}">
        <p14:creationId xmlns:p14="http://schemas.microsoft.com/office/powerpoint/2010/main" val="1501806730"/>
      </p:ext>
    </p:extLst>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3200"/>
            <a:ext cx="7772400" cy="381000"/>
          </a:xfrm>
        </p:spPr>
        <p:txBody>
          <a:bodyPr/>
          <a:lstStyle/>
          <a:p>
            <a:r>
              <a:rPr lang="en-US" dirty="0" smtClean="0"/>
              <a:t>Fuel Systems, Fuel Economy and Gearing</a:t>
            </a:r>
            <a:endParaRPr lang="en-US" dirty="0"/>
          </a:p>
        </p:txBody>
      </p:sp>
      <p:sp>
        <p:nvSpPr>
          <p:cNvPr id="4" name="Footer Placeholder 3"/>
          <p:cNvSpPr>
            <a:spLocks noGrp="1"/>
          </p:cNvSpPr>
          <p:nvPr>
            <p:ph type="ftr" sz="quarter" idx="11"/>
          </p:nvPr>
        </p:nvSpPr>
        <p:spPr/>
        <p:txBody>
          <a:bodyPr/>
          <a:lstStyle/>
          <a:p>
            <a:pPr>
              <a:defRPr/>
            </a:pPr>
            <a:r>
              <a:rPr lang="en-US" smtClean="0"/>
              <a:t>Go with Natural Gas - Cummins Westport Jan 2015</a:t>
            </a:r>
            <a:endParaRPr lang="en-US" dirty="0"/>
          </a:p>
        </p:txBody>
      </p:sp>
      <p:sp>
        <p:nvSpPr>
          <p:cNvPr id="5" name="Slide Number Placeholder 4"/>
          <p:cNvSpPr>
            <a:spLocks noGrp="1"/>
          </p:cNvSpPr>
          <p:nvPr>
            <p:ph type="sldNum" sz="quarter" idx="12"/>
          </p:nvPr>
        </p:nvSpPr>
        <p:spPr/>
        <p:txBody>
          <a:bodyPr/>
          <a:lstStyle/>
          <a:p>
            <a:pPr>
              <a:defRPr/>
            </a:pPr>
            <a:fld id="{7AE1F532-CE46-4796-AB01-3003C411CACB}"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Fuel and Fuel Systems</a:t>
            </a:r>
            <a:endParaRPr lang="en-US" dirty="0"/>
          </a:p>
        </p:txBody>
      </p:sp>
      <p:sp>
        <p:nvSpPr>
          <p:cNvPr id="3" name="Content Placeholder 2"/>
          <p:cNvSpPr>
            <a:spLocks noGrp="1"/>
          </p:cNvSpPr>
          <p:nvPr>
            <p:ph idx="1"/>
          </p:nvPr>
        </p:nvSpPr>
        <p:spPr/>
        <p:txBody>
          <a:bodyPr/>
          <a:lstStyle/>
          <a:p>
            <a:r>
              <a:rPr lang="en-US" dirty="0" smtClean="0"/>
              <a:t>Cummins Westport natural gas engines fuel requirements enable the use of both CNG or LNG.</a:t>
            </a:r>
          </a:p>
          <a:p>
            <a:r>
              <a:rPr lang="en-US" dirty="0" smtClean="0"/>
              <a:t>Customers may choose CNG or LNG depending on duty cycle, application, and/or fuel availability. </a:t>
            </a:r>
          </a:p>
          <a:p>
            <a:r>
              <a:rPr lang="en-US" dirty="0" smtClean="0"/>
              <a:t>Natural gas fuel (CNG or LNG) must meet fuel quality requirements per AEB 79.05 (CES14624)</a:t>
            </a:r>
          </a:p>
          <a:p>
            <a:r>
              <a:rPr lang="en-US" dirty="0" smtClean="0"/>
              <a:t>Regardless of how the fuel is stored on the vehicle, the at engine fuel inlet pressure at rated conditions requirement is the same</a:t>
            </a:r>
          </a:p>
          <a:p>
            <a:pPr lvl="1"/>
            <a:r>
              <a:rPr lang="en-US" dirty="0" smtClean="0"/>
              <a:t>ISL G - minimum 70 psi, maximum 150 psi</a:t>
            </a:r>
          </a:p>
          <a:p>
            <a:pPr lvl="1"/>
            <a:r>
              <a:rPr lang="en-US" dirty="0" smtClean="0"/>
              <a:t>ISX12 G – minimum 60 psi, maximum 150 psi </a:t>
            </a:r>
          </a:p>
        </p:txBody>
      </p:sp>
      <p:sp>
        <p:nvSpPr>
          <p:cNvPr id="4" name="Footer Placeholder 3"/>
          <p:cNvSpPr>
            <a:spLocks noGrp="1"/>
          </p:cNvSpPr>
          <p:nvPr>
            <p:ph type="ftr" sz="quarter" idx="11"/>
          </p:nvPr>
        </p:nvSpPr>
        <p:spPr/>
        <p:txBody>
          <a:bodyPr/>
          <a:lstStyle/>
          <a:p>
            <a:pPr>
              <a:defRPr/>
            </a:pPr>
            <a:r>
              <a:rPr lang="en-US" smtClean="0"/>
              <a:t>Go with Natural Gas - Cummins Westport Jan 2015</a:t>
            </a:r>
            <a:endParaRPr lang="en-US" dirty="0"/>
          </a:p>
        </p:txBody>
      </p:sp>
      <p:sp>
        <p:nvSpPr>
          <p:cNvPr id="5" name="Slide Number Placeholder 4"/>
          <p:cNvSpPr>
            <a:spLocks noGrp="1"/>
          </p:cNvSpPr>
          <p:nvPr>
            <p:ph type="sldNum" sz="quarter" idx="12"/>
          </p:nvPr>
        </p:nvSpPr>
        <p:spPr/>
        <p:txBody>
          <a:bodyPr/>
          <a:lstStyle/>
          <a:p>
            <a:pPr>
              <a:defRPr/>
            </a:pPr>
            <a:fld id="{7AE1F532-CE46-4796-AB01-3003C411CACB}"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1224" y="378173"/>
            <a:ext cx="8232775" cy="890587"/>
          </a:xfrm>
        </p:spPr>
        <p:txBody>
          <a:bodyPr/>
          <a:lstStyle/>
          <a:p>
            <a:r>
              <a:rPr lang="en-US" dirty="0" smtClean="0"/>
              <a:t>		   2014 Gearing Recommendations</a:t>
            </a:r>
            <a:endParaRPr lang="en-US" dirty="0"/>
          </a:p>
        </p:txBody>
      </p:sp>
      <p:pic>
        <p:nvPicPr>
          <p:cNvPr id="17" name="Picture 1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2000" y="404664"/>
            <a:ext cx="2133600" cy="334087"/>
          </a:xfrm>
          <a:prstGeom prst="rect">
            <a:avLst/>
          </a:prstGeom>
        </p:spPr>
      </p:pic>
      <p:graphicFrame>
        <p:nvGraphicFramePr>
          <p:cNvPr id="11" name="Table 10"/>
          <p:cNvGraphicFramePr>
            <a:graphicFrameLocks noGrp="1"/>
          </p:cNvGraphicFramePr>
          <p:nvPr>
            <p:extLst/>
          </p:nvPr>
        </p:nvGraphicFramePr>
        <p:xfrm>
          <a:off x="1066800" y="914401"/>
          <a:ext cx="1524000" cy="381000"/>
        </p:xfrm>
        <a:graphic>
          <a:graphicData uri="http://schemas.openxmlformats.org/drawingml/2006/table">
            <a:tbl>
              <a:tblPr>
                <a:tableStyleId>{F5AB1C69-6EDB-4FF4-983F-18BD219EF322}</a:tableStyleId>
              </a:tblPr>
              <a:tblGrid>
                <a:gridCol w="1524000"/>
              </a:tblGrid>
              <a:tr h="381000">
                <a:tc>
                  <a:txBody>
                    <a:bodyPr/>
                    <a:lstStyle/>
                    <a:p>
                      <a:pPr algn="l" fontAlgn="b"/>
                      <a:r>
                        <a:rPr lang="en-US" sz="2000" u="none" strike="noStrike" dirty="0" smtClean="0">
                          <a:effectLst/>
                        </a:rPr>
                        <a:t>250-320 </a:t>
                      </a:r>
                      <a:r>
                        <a:rPr lang="en-US" sz="2000" u="none" strike="noStrike" dirty="0">
                          <a:effectLst/>
                        </a:rPr>
                        <a:t>HP</a:t>
                      </a:r>
                      <a:endParaRPr lang="en-US" sz="2000" b="0" i="0" u="none" strike="noStrike" dirty="0">
                        <a:solidFill>
                          <a:srgbClr val="000000"/>
                        </a:solidFill>
                        <a:effectLst/>
                        <a:latin typeface="Arial"/>
                      </a:endParaRPr>
                    </a:p>
                  </a:txBody>
                  <a:tcPr marL="9525" marR="9525" marT="9525" marB="0" anchor="b"/>
                </a:tc>
              </a:tr>
            </a:tbl>
          </a:graphicData>
        </a:graphic>
      </p:graphicFrame>
      <p:pic>
        <p:nvPicPr>
          <p:cNvPr id="6149" name="Picture 5"/>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848792" y="1466976"/>
            <a:ext cx="5562178" cy="42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546714" y="2305447"/>
            <a:ext cx="1140056" cy="509178"/>
          </a:xfrm>
          <a:prstGeom prst="rect">
            <a:avLst/>
          </a:prstGeom>
          <a:noFill/>
        </p:spPr>
        <p:txBody>
          <a:bodyPr wrap="none" rtlCol="0">
            <a:spAutoFit/>
          </a:bodyPr>
          <a:lstStyle/>
          <a:p>
            <a:pPr>
              <a:lnSpc>
                <a:spcPts val="4000"/>
              </a:lnSpc>
            </a:pPr>
            <a:r>
              <a:rPr lang="en-US" sz="1100" dirty="0" smtClean="0">
                <a:solidFill>
                  <a:schemeClr val="tx1">
                    <a:lumMod val="75000"/>
                    <a:lumOff val="25000"/>
                  </a:schemeClr>
                </a:solidFill>
              </a:rPr>
              <a:t>1700-1800 rpm</a:t>
            </a:r>
          </a:p>
        </p:txBody>
      </p:sp>
      <p:sp>
        <p:nvSpPr>
          <p:cNvPr id="7" name="TextBox 6"/>
          <p:cNvSpPr txBox="1"/>
          <p:nvPr/>
        </p:nvSpPr>
        <p:spPr>
          <a:xfrm>
            <a:off x="4134619" y="1882924"/>
            <a:ext cx="1140056" cy="509178"/>
          </a:xfrm>
          <a:prstGeom prst="rect">
            <a:avLst/>
          </a:prstGeom>
          <a:noFill/>
        </p:spPr>
        <p:txBody>
          <a:bodyPr wrap="none" rtlCol="0">
            <a:spAutoFit/>
          </a:bodyPr>
          <a:lstStyle/>
          <a:p>
            <a:pPr>
              <a:lnSpc>
                <a:spcPts val="4000"/>
              </a:lnSpc>
            </a:pPr>
            <a:r>
              <a:rPr lang="en-US" sz="1100" dirty="0" smtClean="0">
                <a:solidFill>
                  <a:schemeClr val="tx1">
                    <a:lumMod val="75000"/>
                    <a:lumOff val="25000"/>
                  </a:schemeClr>
                </a:solidFill>
              </a:rPr>
              <a:t>1800-2000 rpm</a:t>
            </a:r>
          </a:p>
        </p:txBody>
      </p:sp>
      <p:sp>
        <p:nvSpPr>
          <p:cNvPr id="8" name="TextBox 7"/>
          <p:cNvSpPr txBox="1"/>
          <p:nvPr/>
        </p:nvSpPr>
        <p:spPr>
          <a:xfrm>
            <a:off x="2882099" y="4021063"/>
            <a:ext cx="1140056" cy="509178"/>
          </a:xfrm>
          <a:prstGeom prst="rect">
            <a:avLst/>
          </a:prstGeom>
          <a:noFill/>
        </p:spPr>
        <p:txBody>
          <a:bodyPr wrap="none" rtlCol="0">
            <a:spAutoFit/>
          </a:bodyPr>
          <a:lstStyle/>
          <a:p>
            <a:pPr>
              <a:lnSpc>
                <a:spcPts val="4000"/>
              </a:lnSpc>
            </a:pPr>
            <a:r>
              <a:rPr lang="en-US" sz="1100" dirty="0" smtClean="0">
                <a:solidFill>
                  <a:schemeClr val="tx1">
                    <a:lumMod val="75000"/>
                    <a:lumOff val="25000"/>
                  </a:schemeClr>
                </a:solidFill>
              </a:rPr>
              <a:t>1750-1900 rpm</a:t>
            </a:r>
          </a:p>
        </p:txBody>
      </p:sp>
      <p:sp>
        <p:nvSpPr>
          <p:cNvPr id="9" name="TextBox 8"/>
          <p:cNvSpPr txBox="1"/>
          <p:nvPr/>
        </p:nvSpPr>
        <p:spPr>
          <a:xfrm>
            <a:off x="4148899" y="3582541"/>
            <a:ext cx="1140056" cy="509178"/>
          </a:xfrm>
          <a:prstGeom prst="rect">
            <a:avLst/>
          </a:prstGeom>
          <a:noFill/>
        </p:spPr>
        <p:txBody>
          <a:bodyPr wrap="none" rtlCol="0">
            <a:spAutoFit/>
          </a:bodyPr>
          <a:lstStyle/>
          <a:p>
            <a:pPr>
              <a:lnSpc>
                <a:spcPts val="4000"/>
              </a:lnSpc>
            </a:pPr>
            <a:r>
              <a:rPr lang="en-US" sz="1050" dirty="0" smtClean="0">
                <a:solidFill>
                  <a:schemeClr val="tx1">
                    <a:lumMod val="75000"/>
                    <a:lumOff val="25000"/>
                  </a:schemeClr>
                </a:solidFill>
              </a:rPr>
              <a:t>1800-2000 rpm</a:t>
            </a:r>
          </a:p>
        </p:txBody>
      </p:sp>
      <p:graphicFrame>
        <p:nvGraphicFramePr>
          <p:cNvPr id="10" name="Table 9"/>
          <p:cNvGraphicFramePr>
            <a:graphicFrameLocks noGrp="1"/>
          </p:cNvGraphicFramePr>
          <p:nvPr>
            <p:extLst/>
          </p:nvPr>
        </p:nvGraphicFramePr>
        <p:xfrm>
          <a:off x="1066800" y="914401"/>
          <a:ext cx="3793232" cy="381000"/>
        </p:xfrm>
        <a:graphic>
          <a:graphicData uri="http://schemas.openxmlformats.org/drawingml/2006/table">
            <a:tbl>
              <a:tblPr>
                <a:tableStyleId>{F5AB1C69-6EDB-4FF4-983F-18BD219EF322}</a:tableStyleId>
              </a:tblPr>
              <a:tblGrid>
                <a:gridCol w="3793232"/>
              </a:tblGrid>
              <a:tr h="381000">
                <a:tc>
                  <a:txBody>
                    <a:bodyPr/>
                    <a:lstStyle/>
                    <a:p>
                      <a:pPr algn="l" fontAlgn="b"/>
                      <a:r>
                        <a:rPr lang="en-US" sz="2000" u="none" strike="noStrike" dirty="0" smtClean="0">
                          <a:effectLst/>
                        </a:rPr>
                        <a:t>RPM at desired cruise speed</a:t>
                      </a:r>
                      <a:endParaRPr lang="en-US" sz="2000" b="0" i="0" u="none" strike="noStrike" dirty="0">
                        <a:solidFill>
                          <a:srgbClr val="000000"/>
                        </a:solidFill>
                        <a:effectLst/>
                        <a:latin typeface="Arial"/>
                      </a:endParaRPr>
                    </a:p>
                  </a:txBody>
                  <a:tcPr marL="9525" marR="9525" marT="9525" marB="0" anchor="b"/>
                </a:tc>
              </a:tr>
            </a:tbl>
          </a:graphicData>
        </a:graphic>
      </p:graphicFrame>
      <p:sp>
        <p:nvSpPr>
          <p:cNvPr id="14" name="Slide Number Placeholder 13"/>
          <p:cNvSpPr>
            <a:spLocks noGrp="1"/>
          </p:cNvSpPr>
          <p:nvPr>
            <p:ph type="sldNum" sz="quarter" idx="12"/>
          </p:nvPr>
        </p:nvSpPr>
        <p:spPr/>
        <p:txBody>
          <a:bodyPr/>
          <a:lstStyle/>
          <a:p>
            <a:pPr>
              <a:defRPr/>
            </a:pPr>
            <a:fld id="{7AE1F532-CE46-4796-AB01-3003C411CACB}" type="slidenum">
              <a:rPr lang="en-US" smtClean="0"/>
              <a:pPr>
                <a:defRPr/>
              </a:pPr>
              <a:t>33</a:t>
            </a:fld>
            <a:endParaRPr lang="en-US"/>
          </a:p>
        </p:txBody>
      </p:sp>
      <p:sp>
        <p:nvSpPr>
          <p:cNvPr id="15" name="Footer Placeholder 14"/>
          <p:cNvSpPr>
            <a:spLocks noGrp="1"/>
          </p:cNvSpPr>
          <p:nvPr>
            <p:ph type="ftr" sz="quarter" idx="11"/>
          </p:nvPr>
        </p:nvSpPr>
        <p:spPr/>
        <p:txBody>
          <a:bodyPr/>
          <a:lstStyle/>
          <a:p>
            <a:pPr>
              <a:defRPr/>
            </a:pPr>
            <a:r>
              <a:rPr lang="en-US" smtClean="0"/>
              <a:t>Go with Natural Gas - Cummins Westport Jan 2015</a:t>
            </a:r>
            <a:endParaRPr lang="en-US" dirty="0"/>
          </a:p>
        </p:txBody>
      </p:sp>
      <p:pic>
        <p:nvPicPr>
          <p:cNvPr id="16" name="Picture 2"/>
          <p:cNvPicPr>
            <a:picLocks noChangeAspect="1" noChangeArrowheads="1"/>
          </p:cNvPicPr>
          <p:nvPr/>
        </p:nvPicPr>
        <p:blipFill>
          <a:blip r:embed="rId5" cstate="print"/>
          <a:srcRect l="23333" t="18519" r="23333" b="21481"/>
          <a:stretch>
            <a:fillRect/>
          </a:stretch>
        </p:blipFill>
        <p:spPr bwMode="auto">
          <a:xfrm>
            <a:off x="6477000" y="1733551"/>
            <a:ext cx="2438400" cy="1543050"/>
          </a:xfrm>
          <a:prstGeom prst="rect">
            <a:avLst/>
          </a:prstGeom>
          <a:ln>
            <a:noFill/>
          </a:ln>
          <a:effectLst>
            <a:outerShdw blurRad="190500" algn="tl" rotWithShape="0">
              <a:srgbClr val="000000">
                <a:alpha val="70000"/>
              </a:srgbClr>
            </a:outerShdw>
          </a:effectLst>
        </p:spPr>
      </p:pic>
      <p:sp>
        <p:nvSpPr>
          <p:cNvPr id="18" name="Rectangle 17"/>
          <p:cNvSpPr/>
          <p:nvPr/>
        </p:nvSpPr>
        <p:spPr>
          <a:xfrm>
            <a:off x="6660445" y="3311604"/>
            <a:ext cx="2254955" cy="1200329"/>
          </a:xfrm>
          <a:prstGeom prst="rect">
            <a:avLst/>
          </a:prstGeom>
        </p:spPr>
        <p:txBody>
          <a:bodyPr wrap="square">
            <a:spAutoFit/>
          </a:bodyPr>
          <a:lstStyle/>
          <a:p>
            <a:pPr algn="ctr"/>
            <a:r>
              <a:rPr lang="en-US" sz="1200" dirty="0"/>
              <a:t>For gearing recommendations use Free Cummins PowerSpec tool with ISL G and  ISX12 G  (version 5.4.1) available at Powerspec.cummins.com</a:t>
            </a:r>
          </a:p>
        </p:txBody>
      </p:sp>
    </p:spTree>
    <p:extLst>
      <p:ext uri="{BB962C8B-B14F-4D97-AF65-F5344CB8AC3E}">
        <p14:creationId xmlns:p14="http://schemas.microsoft.com/office/powerpoint/2010/main" val="111030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1224" y="378173"/>
            <a:ext cx="8232775" cy="890587"/>
          </a:xfrm>
        </p:spPr>
        <p:txBody>
          <a:bodyPr/>
          <a:lstStyle/>
          <a:p>
            <a:r>
              <a:rPr lang="en-US" dirty="0" smtClean="0"/>
              <a:t>		   2014 Gearing Recommendations</a:t>
            </a:r>
            <a:endParaRPr lang="en-US" dirty="0"/>
          </a:p>
        </p:txBody>
      </p:sp>
      <p:pic>
        <p:nvPicPr>
          <p:cNvPr id="17" name="Picture 1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3568" y="453625"/>
            <a:ext cx="2133600" cy="311079"/>
          </a:xfrm>
          <a:prstGeom prst="rect">
            <a:avLst/>
          </a:prstGeom>
        </p:spPr>
      </p:pic>
      <p:graphicFrame>
        <p:nvGraphicFramePr>
          <p:cNvPr id="11" name="Table 10"/>
          <p:cNvGraphicFramePr>
            <a:graphicFrameLocks noGrp="1"/>
          </p:cNvGraphicFramePr>
          <p:nvPr>
            <p:extLst/>
          </p:nvPr>
        </p:nvGraphicFramePr>
        <p:xfrm>
          <a:off x="1066800" y="914401"/>
          <a:ext cx="3505200" cy="381000"/>
        </p:xfrm>
        <a:graphic>
          <a:graphicData uri="http://schemas.openxmlformats.org/drawingml/2006/table">
            <a:tbl>
              <a:tblPr>
                <a:tableStyleId>{F5AB1C69-6EDB-4FF4-983F-18BD219EF322}</a:tableStyleId>
              </a:tblPr>
              <a:tblGrid>
                <a:gridCol w="3505200"/>
              </a:tblGrid>
              <a:tr h="381000">
                <a:tc>
                  <a:txBody>
                    <a:bodyPr/>
                    <a:lstStyle/>
                    <a:p>
                      <a:pPr algn="l" fontAlgn="b"/>
                      <a:r>
                        <a:rPr lang="en-US" sz="2000" u="none" strike="noStrike" dirty="0" smtClean="0">
                          <a:effectLst/>
                        </a:rPr>
                        <a:t>RPM at desired cruise speed</a:t>
                      </a:r>
                      <a:endParaRPr lang="en-US" sz="2000" b="0" i="0" u="none" strike="noStrike" dirty="0">
                        <a:solidFill>
                          <a:srgbClr val="000000"/>
                        </a:solidFill>
                        <a:effectLst/>
                        <a:latin typeface="Arial"/>
                      </a:endParaRPr>
                    </a:p>
                  </a:txBody>
                  <a:tcPr marL="9525" marR="9525" marT="9525" marB="0" anchor="b"/>
                </a:tc>
              </a:tr>
            </a:tbl>
          </a:graphicData>
        </a:graphic>
      </p:graphicFrame>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849100" y="1478294"/>
            <a:ext cx="5543826" cy="4267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563928" y="2305447"/>
            <a:ext cx="1140056" cy="509178"/>
          </a:xfrm>
          <a:prstGeom prst="rect">
            <a:avLst/>
          </a:prstGeom>
          <a:noFill/>
        </p:spPr>
        <p:txBody>
          <a:bodyPr wrap="none" rtlCol="0">
            <a:spAutoFit/>
          </a:bodyPr>
          <a:lstStyle/>
          <a:p>
            <a:pPr>
              <a:lnSpc>
                <a:spcPts val="4000"/>
              </a:lnSpc>
            </a:pPr>
            <a:r>
              <a:rPr lang="en-US" sz="1100" dirty="0" smtClean="0">
                <a:solidFill>
                  <a:schemeClr val="tx1">
                    <a:lumMod val="75000"/>
                    <a:lumOff val="25000"/>
                  </a:schemeClr>
                </a:solidFill>
              </a:rPr>
              <a:t>1400-1500 rpm</a:t>
            </a:r>
          </a:p>
        </p:txBody>
      </p:sp>
      <p:sp>
        <p:nvSpPr>
          <p:cNvPr id="7" name="TextBox 6"/>
          <p:cNvSpPr txBox="1"/>
          <p:nvPr/>
        </p:nvSpPr>
        <p:spPr>
          <a:xfrm>
            <a:off x="2890292" y="1887602"/>
            <a:ext cx="1140056" cy="509178"/>
          </a:xfrm>
          <a:prstGeom prst="rect">
            <a:avLst/>
          </a:prstGeom>
          <a:noFill/>
        </p:spPr>
        <p:txBody>
          <a:bodyPr wrap="none" rtlCol="0">
            <a:spAutoFit/>
          </a:bodyPr>
          <a:lstStyle/>
          <a:p>
            <a:pPr>
              <a:lnSpc>
                <a:spcPts val="4000"/>
              </a:lnSpc>
            </a:pPr>
            <a:r>
              <a:rPr lang="en-US" sz="1050" dirty="0" smtClean="0">
                <a:solidFill>
                  <a:schemeClr val="tx1">
                    <a:lumMod val="75000"/>
                    <a:lumOff val="25000"/>
                  </a:schemeClr>
                </a:solidFill>
              </a:rPr>
              <a:t>1450-1600 rpm</a:t>
            </a:r>
          </a:p>
        </p:txBody>
      </p:sp>
      <p:sp>
        <p:nvSpPr>
          <p:cNvPr id="8" name="TextBox 7"/>
          <p:cNvSpPr txBox="1"/>
          <p:nvPr/>
        </p:nvSpPr>
        <p:spPr>
          <a:xfrm>
            <a:off x="2871433" y="4016745"/>
            <a:ext cx="1140056" cy="509178"/>
          </a:xfrm>
          <a:prstGeom prst="rect">
            <a:avLst/>
          </a:prstGeom>
          <a:noFill/>
        </p:spPr>
        <p:txBody>
          <a:bodyPr wrap="none" rtlCol="0">
            <a:spAutoFit/>
          </a:bodyPr>
          <a:lstStyle/>
          <a:p>
            <a:pPr>
              <a:lnSpc>
                <a:spcPts val="4000"/>
              </a:lnSpc>
            </a:pPr>
            <a:r>
              <a:rPr lang="en-US" sz="1100" dirty="0" smtClean="0">
                <a:solidFill>
                  <a:schemeClr val="tx1">
                    <a:lumMod val="75000"/>
                    <a:lumOff val="25000"/>
                  </a:schemeClr>
                </a:solidFill>
              </a:rPr>
              <a:t>1450-1600 rpm</a:t>
            </a:r>
          </a:p>
        </p:txBody>
      </p:sp>
      <p:sp>
        <p:nvSpPr>
          <p:cNvPr id="9" name="TextBox 8"/>
          <p:cNvSpPr txBox="1"/>
          <p:nvPr/>
        </p:nvSpPr>
        <p:spPr>
          <a:xfrm>
            <a:off x="4589909" y="3596744"/>
            <a:ext cx="1140056" cy="509178"/>
          </a:xfrm>
          <a:prstGeom prst="rect">
            <a:avLst/>
          </a:prstGeom>
          <a:noFill/>
        </p:spPr>
        <p:txBody>
          <a:bodyPr wrap="none" rtlCol="0">
            <a:spAutoFit/>
          </a:bodyPr>
          <a:lstStyle/>
          <a:p>
            <a:pPr>
              <a:lnSpc>
                <a:spcPts val="4000"/>
              </a:lnSpc>
            </a:pPr>
            <a:r>
              <a:rPr lang="en-US" sz="1100" dirty="0" smtClean="0">
                <a:solidFill>
                  <a:schemeClr val="tx1">
                    <a:lumMod val="75000"/>
                    <a:lumOff val="25000"/>
                  </a:schemeClr>
                </a:solidFill>
              </a:rPr>
              <a:t>1550-1700 rpm</a:t>
            </a:r>
          </a:p>
        </p:txBody>
      </p:sp>
      <p:sp>
        <p:nvSpPr>
          <p:cNvPr id="13" name="Slide Number Placeholder 12"/>
          <p:cNvSpPr>
            <a:spLocks noGrp="1"/>
          </p:cNvSpPr>
          <p:nvPr>
            <p:ph type="sldNum" sz="quarter" idx="12"/>
          </p:nvPr>
        </p:nvSpPr>
        <p:spPr/>
        <p:txBody>
          <a:bodyPr/>
          <a:lstStyle/>
          <a:p>
            <a:pPr>
              <a:defRPr/>
            </a:pPr>
            <a:fld id="{7AE1F532-CE46-4796-AB01-3003C411CACB}" type="slidenum">
              <a:rPr lang="en-US" smtClean="0"/>
              <a:pPr>
                <a:defRPr/>
              </a:pPr>
              <a:t>34</a:t>
            </a:fld>
            <a:endParaRPr lang="en-US"/>
          </a:p>
        </p:txBody>
      </p:sp>
      <p:sp>
        <p:nvSpPr>
          <p:cNvPr id="14" name="Footer Placeholder 13"/>
          <p:cNvSpPr>
            <a:spLocks noGrp="1"/>
          </p:cNvSpPr>
          <p:nvPr>
            <p:ph type="ftr" sz="quarter" idx="11"/>
          </p:nvPr>
        </p:nvSpPr>
        <p:spPr/>
        <p:txBody>
          <a:bodyPr/>
          <a:lstStyle/>
          <a:p>
            <a:pPr>
              <a:defRPr/>
            </a:pPr>
            <a:r>
              <a:rPr lang="en-US" smtClean="0"/>
              <a:t>Go with Natural Gas - Cummins Westport Jan 2015</a:t>
            </a:r>
            <a:endParaRPr lang="en-US" dirty="0"/>
          </a:p>
        </p:txBody>
      </p:sp>
      <p:pic>
        <p:nvPicPr>
          <p:cNvPr id="15" name="Picture 2"/>
          <p:cNvPicPr>
            <a:picLocks noChangeAspect="1" noChangeArrowheads="1"/>
          </p:cNvPicPr>
          <p:nvPr/>
        </p:nvPicPr>
        <p:blipFill>
          <a:blip r:embed="rId5" cstate="print"/>
          <a:srcRect l="23333" t="18519" r="23333" b="21481"/>
          <a:stretch>
            <a:fillRect/>
          </a:stretch>
        </p:blipFill>
        <p:spPr bwMode="auto">
          <a:xfrm>
            <a:off x="6477000" y="1733551"/>
            <a:ext cx="2438400" cy="1543050"/>
          </a:xfrm>
          <a:prstGeom prst="rect">
            <a:avLst/>
          </a:prstGeom>
          <a:ln>
            <a:noFill/>
          </a:ln>
          <a:effectLst>
            <a:outerShdw blurRad="190500" algn="tl" rotWithShape="0">
              <a:srgbClr val="000000">
                <a:alpha val="70000"/>
              </a:srgbClr>
            </a:outerShdw>
          </a:effectLst>
        </p:spPr>
      </p:pic>
      <p:sp>
        <p:nvSpPr>
          <p:cNvPr id="2" name="Rectangle 1"/>
          <p:cNvSpPr/>
          <p:nvPr/>
        </p:nvSpPr>
        <p:spPr>
          <a:xfrm>
            <a:off x="6660445" y="3311604"/>
            <a:ext cx="2254955" cy="1200329"/>
          </a:xfrm>
          <a:prstGeom prst="rect">
            <a:avLst/>
          </a:prstGeom>
        </p:spPr>
        <p:txBody>
          <a:bodyPr wrap="square">
            <a:spAutoFit/>
          </a:bodyPr>
          <a:lstStyle/>
          <a:p>
            <a:pPr algn="ctr"/>
            <a:r>
              <a:rPr lang="en-US" sz="1200" dirty="0"/>
              <a:t>For gearing recommendations use Free Cummins PowerSpec tool with ISL G and  ISX12 G  (version 5.4.1) available at Powerspec.cummins.com</a:t>
            </a:r>
          </a:p>
        </p:txBody>
      </p:sp>
    </p:spTree>
    <p:extLst>
      <p:ext uri="{BB962C8B-B14F-4D97-AF65-F5344CB8AC3E}">
        <p14:creationId xmlns:p14="http://schemas.microsoft.com/office/powerpoint/2010/main" val="20720604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Powerspec</a:t>
            </a:r>
            <a:r>
              <a:rPr lang="en-US" dirty="0" smtClean="0"/>
              <a:t> 5.4</a:t>
            </a:r>
            <a:endParaRPr lang="en-US" dirty="0"/>
          </a:p>
        </p:txBody>
      </p:sp>
      <p:sp>
        <p:nvSpPr>
          <p:cNvPr id="4" name="Content Placeholder 3"/>
          <p:cNvSpPr>
            <a:spLocks noGrp="1"/>
          </p:cNvSpPr>
          <p:nvPr>
            <p:ph sz="half" idx="1"/>
          </p:nvPr>
        </p:nvSpPr>
        <p:spPr>
          <a:xfrm>
            <a:off x="914400" y="1143000"/>
            <a:ext cx="5181600" cy="4294187"/>
          </a:xfrm>
        </p:spPr>
        <p:txBody>
          <a:bodyPr/>
          <a:lstStyle/>
          <a:p>
            <a:r>
              <a:rPr lang="en-US" sz="2400" dirty="0" smtClean="0"/>
              <a:t>Software Application</a:t>
            </a:r>
          </a:p>
          <a:p>
            <a:pPr lvl="1"/>
            <a:r>
              <a:rPr lang="en-US" sz="2000" dirty="0" smtClean="0"/>
              <a:t>Gearing calculator</a:t>
            </a:r>
          </a:p>
          <a:p>
            <a:pPr lvl="1"/>
            <a:r>
              <a:rPr lang="en-US" sz="2000" dirty="0" smtClean="0"/>
              <a:t>Electronic features- settings and descriptions</a:t>
            </a:r>
          </a:p>
          <a:p>
            <a:pPr lvl="1"/>
            <a:r>
              <a:rPr lang="en-US" sz="2000" dirty="0" smtClean="0"/>
              <a:t>Customized engine ‘specs’</a:t>
            </a:r>
          </a:p>
          <a:p>
            <a:pPr lvl="1"/>
            <a:r>
              <a:rPr lang="en-US" sz="2000" dirty="0" smtClean="0"/>
              <a:t>“Easy Spec” available for fleets</a:t>
            </a:r>
          </a:p>
          <a:p>
            <a:pPr lvl="1"/>
            <a:r>
              <a:rPr lang="en-US" sz="2000" dirty="0" smtClean="0"/>
              <a:t>Collects valuable trip information</a:t>
            </a:r>
          </a:p>
          <a:p>
            <a:pPr lvl="1"/>
            <a:r>
              <a:rPr lang="en-US" sz="2000" dirty="0" smtClean="0"/>
              <a:t>Reporting feature </a:t>
            </a:r>
          </a:p>
          <a:p>
            <a:pPr lvl="1"/>
            <a:endParaRPr lang="en-US" sz="2000" dirty="0" smtClean="0"/>
          </a:p>
          <a:p>
            <a:pPr lvl="1"/>
            <a:endParaRPr lang="en-US" sz="2000" dirty="0" smtClean="0"/>
          </a:p>
        </p:txBody>
      </p:sp>
      <p:pic>
        <p:nvPicPr>
          <p:cNvPr id="8" name="Picture 2" descr="D:\Users\ke730\Pictures\PowerSpec Images\PowerSpec 5.2 Computer Image - clean.png"/>
          <p:cNvPicPr>
            <a:picLocks noChangeAspect="1" noChangeArrowheads="1"/>
          </p:cNvPicPr>
          <p:nvPr/>
        </p:nvPicPr>
        <p:blipFill>
          <a:blip r:embed="rId3" cstate="email">
            <a:clrChange>
              <a:clrFrom>
                <a:srgbClr val="22B14C"/>
              </a:clrFrom>
              <a:clrTo>
                <a:srgbClr val="22B14C">
                  <a:alpha val="0"/>
                </a:srgbClr>
              </a:clrTo>
            </a:clrChange>
            <a:extLst>
              <a:ext uri="{28A0092B-C50C-407E-A947-70E740481C1C}">
                <a14:useLocalDpi xmlns:a14="http://schemas.microsoft.com/office/drawing/2010/main" val="0"/>
              </a:ext>
            </a:extLst>
          </a:blip>
          <a:srcRect/>
          <a:stretch>
            <a:fillRect/>
          </a:stretch>
        </p:blipFill>
        <p:spPr bwMode="auto">
          <a:xfrm>
            <a:off x="5867400" y="914400"/>
            <a:ext cx="3145055" cy="2438400"/>
          </a:xfrm>
          <a:prstGeom prst="rect">
            <a:avLst/>
          </a:prstGeom>
          <a:noFill/>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227909" y="5181600"/>
            <a:ext cx="6087291" cy="960263"/>
          </a:xfrm>
          <a:prstGeom prst="rect">
            <a:avLst/>
          </a:prstGeom>
          <a:solidFill>
            <a:schemeClr val="accent1"/>
          </a:solidFill>
          <a:ln>
            <a:solidFill>
              <a:schemeClr val="tx1"/>
            </a:solidFill>
          </a:ln>
          <a:effectLst>
            <a:outerShdw blurRad="50800" dist="38100" dir="18900000" algn="bl" rotWithShape="0">
              <a:prstClr val="black">
                <a:alpha val="40000"/>
              </a:prstClr>
            </a:outerShdw>
          </a:effectLst>
        </p:spPr>
        <p:txBody>
          <a:bodyPr wrap="square" rtlCol="0">
            <a:spAutoFit/>
          </a:bodyPr>
          <a:lstStyle/>
          <a:p>
            <a:pPr fontAlgn="base">
              <a:spcBef>
                <a:spcPct val="35000"/>
              </a:spcBef>
              <a:spcAft>
                <a:spcPct val="0"/>
              </a:spcAft>
              <a:buClr>
                <a:srgbClr val="FF140A"/>
              </a:buClr>
              <a:buFont typeface="Wingdings" pitchFamily="-65" charset="2"/>
              <a:buNone/>
            </a:pPr>
            <a:r>
              <a:rPr lang="en-US" sz="2400" dirty="0" smtClean="0">
                <a:solidFill>
                  <a:srgbClr val="000000"/>
                </a:solidFill>
              </a:rPr>
              <a:t>Download </a:t>
            </a:r>
            <a:r>
              <a:rPr lang="en-US" sz="2400" dirty="0" err="1" smtClean="0">
                <a:solidFill>
                  <a:srgbClr val="000000"/>
                </a:solidFill>
              </a:rPr>
              <a:t>PowerSpec</a:t>
            </a:r>
            <a:r>
              <a:rPr lang="en-US" sz="2400" dirty="0" smtClean="0">
                <a:solidFill>
                  <a:srgbClr val="000000"/>
                </a:solidFill>
              </a:rPr>
              <a:t> 5.4:</a:t>
            </a:r>
            <a:endParaRPr lang="en-US" sz="2400" dirty="0">
              <a:solidFill>
                <a:srgbClr val="000000"/>
              </a:solidFill>
            </a:endParaRPr>
          </a:p>
          <a:p>
            <a:pPr algn="r" fontAlgn="base">
              <a:spcBef>
                <a:spcPct val="35000"/>
              </a:spcBef>
              <a:spcAft>
                <a:spcPct val="0"/>
              </a:spcAft>
              <a:buClr>
                <a:srgbClr val="FF140A"/>
              </a:buClr>
              <a:buFont typeface="Wingdings" pitchFamily="-65" charset="2"/>
              <a:buNone/>
            </a:pPr>
            <a:r>
              <a:rPr lang="en-US" sz="2400" b="1" dirty="0">
                <a:solidFill>
                  <a:srgbClr val="FFFFFF"/>
                </a:solidFill>
              </a:rPr>
              <a:t>http://www.powerspec.cummins.com</a:t>
            </a:r>
            <a:endParaRPr lang="en-US" sz="2400" dirty="0">
              <a:solidFill>
                <a:srgbClr val="FFFFFF"/>
              </a:solidFill>
            </a:endParaRPr>
          </a:p>
        </p:txBody>
      </p:sp>
      <p:sp>
        <p:nvSpPr>
          <p:cNvPr id="10" name="Subtitle 3"/>
          <p:cNvSpPr txBox="1">
            <a:spLocks/>
          </p:cNvSpPr>
          <p:nvPr/>
        </p:nvSpPr>
        <p:spPr bwMode="auto">
          <a:xfrm>
            <a:off x="762000" y="4547937"/>
            <a:ext cx="8048625" cy="4812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31775" indent="-231775" algn="l" rtl="0" eaLnBrk="1" fontAlgn="base" hangingPunct="1">
              <a:spcBef>
                <a:spcPct val="35000"/>
              </a:spcBef>
              <a:spcAft>
                <a:spcPct val="0"/>
              </a:spcAft>
              <a:buClr>
                <a:srgbClr val="EE2E24"/>
              </a:buClr>
              <a:buFont typeface="Wingdings" pitchFamily="-65" charset="2"/>
              <a:buChar char="§"/>
              <a:defRPr sz="2600">
                <a:solidFill>
                  <a:schemeClr val="tx1"/>
                </a:solidFill>
                <a:latin typeface="+mn-lt"/>
                <a:ea typeface="+mn-ea"/>
                <a:cs typeface="+mn-cs"/>
              </a:defRPr>
            </a:lvl1pPr>
            <a:lvl2pPr marL="579438" indent="-233363" algn="l" rtl="0" eaLnBrk="1" fontAlgn="base" hangingPunct="1">
              <a:spcBef>
                <a:spcPct val="35000"/>
              </a:spcBef>
              <a:spcAft>
                <a:spcPct val="0"/>
              </a:spcAft>
              <a:buClr>
                <a:srgbClr val="EE2E24"/>
              </a:buClr>
              <a:buFont typeface="Arial" charset="0"/>
              <a:buChar char="–"/>
              <a:defRPr sz="2200">
                <a:solidFill>
                  <a:schemeClr val="tx1"/>
                </a:solidFill>
                <a:latin typeface="+mn-lt"/>
                <a:cs typeface="+mn-cs"/>
              </a:defRPr>
            </a:lvl2pPr>
            <a:lvl3pPr marL="863600" indent="-169863" algn="l" rtl="0" eaLnBrk="1" fontAlgn="base" hangingPunct="1">
              <a:spcBef>
                <a:spcPct val="35000"/>
              </a:spcBef>
              <a:spcAft>
                <a:spcPct val="0"/>
              </a:spcAft>
              <a:buClr>
                <a:srgbClr val="EE2E24"/>
              </a:buClr>
              <a:buChar char="•"/>
              <a:defRPr sz="2000">
                <a:solidFill>
                  <a:schemeClr val="tx1"/>
                </a:solidFill>
                <a:latin typeface="+mn-lt"/>
                <a:cs typeface="+mn-cs"/>
              </a:defRPr>
            </a:lvl3pPr>
            <a:lvl4pPr marL="1146175" indent="-168275" algn="l" rtl="0" eaLnBrk="1" fontAlgn="base" hangingPunct="1">
              <a:spcBef>
                <a:spcPct val="35000"/>
              </a:spcBef>
              <a:spcAft>
                <a:spcPct val="0"/>
              </a:spcAft>
              <a:buChar char="–"/>
              <a:defRPr>
                <a:solidFill>
                  <a:schemeClr val="tx1"/>
                </a:solidFill>
                <a:latin typeface="+mn-lt"/>
                <a:cs typeface="+mn-cs"/>
              </a:defRPr>
            </a:lvl4pPr>
            <a:lvl5pPr marL="1441450" indent="-180975" algn="l" rtl="0" eaLnBrk="1" fontAlgn="base" hangingPunct="1">
              <a:spcBef>
                <a:spcPct val="35000"/>
              </a:spcBef>
              <a:spcAft>
                <a:spcPct val="0"/>
              </a:spcAft>
              <a:buChar char="»"/>
              <a:defRPr i="1">
                <a:solidFill>
                  <a:schemeClr val="tx1"/>
                </a:solidFill>
                <a:latin typeface="+mn-lt"/>
                <a:cs typeface="+mn-cs"/>
              </a:defRPr>
            </a:lvl5pPr>
            <a:lvl6pPr marL="1898650" indent="-180975" algn="l" rtl="0" eaLnBrk="1" fontAlgn="base" hangingPunct="1">
              <a:spcBef>
                <a:spcPct val="35000"/>
              </a:spcBef>
              <a:spcAft>
                <a:spcPct val="0"/>
              </a:spcAft>
              <a:buChar char="»"/>
              <a:defRPr i="1">
                <a:solidFill>
                  <a:schemeClr val="tx1"/>
                </a:solidFill>
                <a:latin typeface="+mn-lt"/>
                <a:cs typeface="+mn-cs"/>
              </a:defRPr>
            </a:lvl6pPr>
            <a:lvl7pPr marL="2355850" indent="-180975" algn="l" rtl="0" eaLnBrk="1" fontAlgn="base" hangingPunct="1">
              <a:spcBef>
                <a:spcPct val="35000"/>
              </a:spcBef>
              <a:spcAft>
                <a:spcPct val="0"/>
              </a:spcAft>
              <a:buChar char="»"/>
              <a:defRPr i="1">
                <a:solidFill>
                  <a:schemeClr val="tx1"/>
                </a:solidFill>
                <a:latin typeface="+mn-lt"/>
                <a:cs typeface="+mn-cs"/>
              </a:defRPr>
            </a:lvl7pPr>
            <a:lvl8pPr marL="2813050" indent="-180975" algn="l" rtl="0" eaLnBrk="1" fontAlgn="base" hangingPunct="1">
              <a:spcBef>
                <a:spcPct val="35000"/>
              </a:spcBef>
              <a:spcAft>
                <a:spcPct val="0"/>
              </a:spcAft>
              <a:buChar char="»"/>
              <a:defRPr i="1">
                <a:solidFill>
                  <a:schemeClr val="tx1"/>
                </a:solidFill>
                <a:latin typeface="+mn-lt"/>
                <a:cs typeface="+mn-cs"/>
              </a:defRPr>
            </a:lvl8pPr>
            <a:lvl9pPr marL="3270250" indent="-180975" algn="l" rtl="0" eaLnBrk="1" fontAlgn="base" hangingPunct="1">
              <a:spcBef>
                <a:spcPct val="35000"/>
              </a:spcBef>
              <a:spcAft>
                <a:spcPct val="0"/>
              </a:spcAft>
              <a:buChar char="»"/>
              <a:defRPr i="1">
                <a:solidFill>
                  <a:schemeClr val="tx1"/>
                </a:solidFill>
                <a:latin typeface="+mn-lt"/>
                <a:cs typeface="+mn-cs"/>
              </a:defRPr>
            </a:lvl9pPr>
          </a:lstStyle>
          <a:p>
            <a:pPr marL="0" indent="0" algn="ctr">
              <a:buFont typeface="Wingdings" pitchFamily="-65" charset="2"/>
              <a:buNone/>
            </a:pPr>
            <a:r>
              <a:rPr lang="en-US" sz="2400" kern="0" dirty="0" smtClean="0"/>
              <a:t>For more information or to download </a:t>
            </a:r>
            <a:r>
              <a:rPr lang="en-US" sz="2400" kern="0" dirty="0" err="1" smtClean="0"/>
              <a:t>PowerSpec</a:t>
            </a:r>
            <a:r>
              <a:rPr lang="en-US" sz="2400" kern="0" dirty="0" smtClean="0"/>
              <a:t>, visit:</a:t>
            </a:r>
            <a:endParaRPr lang="en-US" sz="2400" kern="0" dirty="0"/>
          </a:p>
        </p:txBody>
      </p:sp>
      <p:sp>
        <p:nvSpPr>
          <p:cNvPr id="7" name="Slide Number Placeholder 6"/>
          <p:cNvSpPr>
            <a:spLocks noGrp="1"/>
          </p:cNvSpPr>
          <p:nvPr>
            <p:ph type="sldNum" sz="quarter" idx="12"/>
          </p:nvPr>
        </p:nvSpPr>
        <p:spPr/>
        <p:txBody>
          <a:bodyPr/>
          <a:lstStyle/>
          <a:p>
            <a:pPr>
              <a:defRPr/>
            </a:pPr>
            <a:fld id="{C5E8A9C0-2621-4652-9613-740F4A52F167}" type="slidenum">
              <a:rPr lang="en-US" smtClean="0"/>
              <a:pPr>
                <a:defRPr/>
              </a:pPr>
              <a:t>35</a:t>
            </a:fld>
            <a:endParaRPr lang="en-US"/>
          </a:p>
        </p:txBody>
      </p:sp>
      <p:sp>
        <p:nvSpPr>
          <p:cNvPr id="11" name="Footer Placeholder 10"/>
          <p:cNvSpPr>
            <a:spLocks noGrp="1"/>
          </p:cNvSpPr>
          <p:nvPr>
            <p:ph type="ftr" sz="quarter" idx="11"/>
          </p:nvPr>
        </p:nvSpPr>
        <p:spPr/>
        <p:txBody>
          <a:bodyPr/>
          <a:lstStyle/>
          <a:p>
            <a:pPr>
              <a:defRPr/>
            </a:pPr>
            <a:r>
              <a:rPr lang="en-US" dirty="0" smtClean="0"/>
              <a:t>Go with Natural Gas - Cummins Westport Jan 2015</a:t>
            </a:r>
            <a:endParaRPr lang="en-US" dirty="0"/>
          </a:p>
        </p:txBody>
      </p:sp>
    </p:spTree>
    <p:extLst>
      <p:ext uri="{BB962C8B-B14F-4D97-AF65-F5344CB8AC3E}">
        <p14:creationId xmlns:p14="http://schemas.microsoft.com/office/powerpoint/2010/main" val="39180180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58825" y="481013"/>
            <a:ext cx="8113713" cy="890587"/>
          </a:xfrm>
        </p:spPr>
        <p:txBody>
          <a:bodyPr/>
          <a:lstStyle/>
          <a:p>
            <a:pPr eaLnBrk="1" hangingPunct="1"/>
            <a:r>
              <a:rPr lang="en-US" sz="3200" dirty="0" smtClean="0"/>
              <a:t>Maintenance Keys to Success</a:t>
            </a:r>
          </a:p>
        </p:txBody>
      </p:sp>
      <p:sp>
        <p:nvSpPr>
          <p:cNvPr id="22531" name="Rectangle 3"/>
          <p:cNvSpPr>
            <a:spLocks noGrp="1" noChangeArrowheads="1"/>
          </p:cNvSpPr>
          <p:nvPr>
            <p:ph type="body" sz="half" idx="1"/>
          </p:nvPr>
        </p:nvSpPr>
        <p:spPr>
          <a:xfrm>
            <a:off x="787400" y="1066800"/>
            <a:ext cx="7594600" cy="4233862"/>
          </a:xfrm>
        </p:spPr>
        <p:txBody>
          <a:bodyPr/>
          <a:lstStyle/>
          <a:p>
            <a:pPr>
              <a:lnSpc>
                <a:spcPct val="80000"/>
              </a:lnSpc>
            </a:pPr>
            <a:r>
              <a:rPr lang="en-US" dirty="0">
                <a:latin typeface="+mj-lt"/>
              </a:rPr>
              <a:t>Follow Cummins maintenance intervals and procedures outlined in QuickServe On Line or in Operation and Maintenance </a:t>
            </a:r>
            <a:r>
              <a:rPr lang="en-US" dirty="0" smtClean="0">
                <a:latin typeface="+mj-lt"/>
              </a:rPr>
              <a:t>manuals</a:t>
            </a:r>
          </a:p>
          <a:p>
            <a:pPr>
              <a:lnSpc>
                <a:spcPct val="80000"/>
              </a:lnSpc>
            </a:pPr>
            <a:endParaRPr lang="en-US" dirty="0">
              <a:latin typeface="+mj-lt"/>
            </a:endParaRPr>
          </a:p>
          <a:p>
            <a:pPr>
              <a:lnSpc>
                <a:spcPct val="80000"/>
              </a:lnSpc>
            </a:pPr>
            <a:r>
              <a:rPr lang="en-US" dirty="0">
                <a:latin typeface="+mj-lt"/>
              </a:rPr>
              <a:t>Use Cummins Authorized </a:t>
            </a:r>
            <a:r>
              <a:rPr lang="en-US" dirty="0" smtClean="0">
                <a:latin typeface="+mj-lt"/>
              </a:rPr>
              <a:t>parts</a:t>
            </a:r>
          </a:p>
          <a:p>
            <a:pPr>
              <a:lnSpc>
                <a:spcPct val="80000"/>
              </a:lnSpc>
            </a:pPr>
            <a:endParaRPr lang="en-US" dirty="0">
              <a:latin typeface="+mj-lt"/>
            </a:endParaRPr>
          </a:p>
          <a:p>
            <a:pPr>
              <a:lnSpc>
                <a:spcPct val="80000"/>
              </a:lnSpc>
            </a:pPr>
            <a:r>
              <a:rPr lang="en-US" dirty="0">
                <a:latin typeface="+mj-lt"/>
              </a:rPr>
              <a:t>Set oil drain / service intervals based on average fleet </a:t>
            </a:r>
            <a:r>
              <a:rPr lang="en-US" dirty="0" smtClean="0">
                <a:latin typeface="+mj-lt"/>
              </a:rPr>
              <a:t>speed</a:t>
            </a:r>
          </a:p>
          <a:p>
            <a:pPr>
              <a:lnSpc>
                <a:spcPct val="80000"/>
              </a:lnSpc>
            </a:pPr>
            <a:endParaRPr lang="en-US" dirty="0">
              <a:latin typeface="+mj-lt"/>
            </a:endParaRPr>
          </a:p>
          <a:p>
            <a:pPr>
              <a:lnSpc>
                <a:spcPct val="80000"/>
              </a:lnSpc>
            </a:pPr>
            <a:r>
              <a:rPr lang="en-US" dirty="0" smtClean="0">
                <a:latin typeface="+mj-lt"/>
              </a:rPr>
              <a:t>Use </a:t>
            </a:r>
            <a:r>
              <a:rPr lang="en-US" dirty="0">
                <a:latin typeface="+mj-lt"/>
              </a:rPr>
              <a:t>only natural gas engine oil per Cummins Specification (CES 200074</a:t>
            </a:r>
            <a:r>
              <a:rPr lang="en-US" dirty="0" smtClean="0">
                <a:latin typeface="+mj-lt"/>
              </a:rPr>
              <a:t>)</a:t>
            </a:r>
          </a:p>
          <a:p>
            <a:pPr>
              <a:lnSpc>
                <a:spcPct val="80000"/>
              </a:lnSpc>
            </a:pPr>
            <a:endParaRPr lang="en-US" dirty="0">
              <a:latin typeface="+mj-lt"/>
            </a:endParaRPr>
          </a:p>
          <a:p>
            <a:pPr>
              <a:lnSpc>
                <a:spcPct val="80000"/>
              </a:lnSpc>
            </a:pPr>
            <a:r>
              <a:rPr lang="en-US" dirty="0">
                <a:latin typeface="+mj-lt"/>
              </a:rPr>
              <a:t>Check air intake every 250 hours, and use only OEM approved air </a:t>
            </a:r>
            <a:r>
              <a:rPr lang="en-US" dirty="0" smtClean="0">
                <a:latin typeface="+mj-lt"/>
              </a:rPr>
              <a:t>filters</a:t>
            </a:r>
          </a:p>
          <a:p>
            <a:pPr>
              <a:lnSpc>
                <a:spcPct val="80000"/>
              </a:lnSpc>
            </a:pPr>
            <a:endParaRPr lang="en-US" dirty="0">
              <a:latin typeface="+mj-lt"/>
            </a:endParaRPr>
          </a:p>
          <a:p>
            <a:pPr>
              <a:lnSpc>
                <a:spcPct val="80000"/>
              </a:lnSpc>
            </a:pPr>
            <a:r>
              <a:rPr lang="en-US" dirty="0">
                <a:latin typeface="+mj-lt"/>
              </a:rPr>
              <a:t>Check/drain natural gas fuel filter </a:t>
            </a:r>
            <a:r>
              <a:rPr lang="en-US" dirty="0" smtClean="0">
                <a:latin typeface="+mj-lt"/>
              </a:rPr>
              <a:t>daily</a:t>
            </a:r>
          </a:p>
          <a:p>
            <a:pPr>
              <a:lnSpc>
                <a:spcPct val="80000"/>
              </a:lnSpc>
            </a:pPr>
            <a:endParaRPr lang="en-US" dirty="0">
              <a:latin typeface="+mj-lt"/>
            </a:endParaRPr>
          </a:p>
          <a:p>
            <a:pPr>
              <a:lnSpc>
                <a:spcPct val="80000"/>
              </a:lnSpc>
            </a:pPr>
            <a:r>
              <a:rPr lang="en-US" dirty="0">
                <a:latin typeface="+mj-lt"/>
              </a:rPr>
              <a:t>Visually check coolant recovery tank level daily.</a:t>
            </a:r>
          </a:p>
          <a:p>
            <a:pPr>
              <a:lnSpc>
                <a:spcPct val="80000"/>
              </a:lnSpc>
            </a:pPr>
            <a:endParaRPr lang="en-US" dirty="0">
              <a:latin typeface="+mj-lt"/>
            </a:endParaRPr>
          </a:p>
        </p:txBody>
      </p:sp>
      <p:sp>
        <p:nvSpPr>
          <p:cNvPr id="5" name="Slide Number Placeholder 4"/>
          <p:cNvSpPr>
            <a:spLocks noGrp="1"/>
          </p:cNvSpPr>
          <p:nvPr>
            <p:ph type="sldNum" sz="quarter" idx="12"/>
          </p:nvPr>
        </p:nvSpPr>
        <p:spPr/>
        <p:txBody>
          <a:bodyPr/>
          <a:lstStyle/>
          <a:p>
            <a:pPr>
              <a:defRPr/>
            </a:pPr>
            <a:fld id="{35CAE296-9EBF-4CB5-9089-822250FE1188}" type="slidenum">
              <a:rPr lang="en-US" smtClean="0"/>
              <a:pPr>
                <a:defRPr/>
              </a:pPr>
              <a:t>36</a:t>
            </a:fld>
            <a:endParaRPr lang="en-US"/>
          </a:p>
        </p:txBody>
      </p:sp>
      <p:sp>
        <p:nvSpPr>
          <p:cNvPr id="6" name="Footer Placeholder 5"/>
          <p:cNvSpPr>
            <a:spLocks noGrp="1"/>
          </p:cNvSpPr>
          <p:nvPr>
            <p:ph type="ftr" sz="quarter" idx="11"/>
          </p:nvPr>
        </p:nvSpPr>
        <p:spPr/>
        <p:txBody>
          <a:bodyPr/>
          <a:lstStyle/>
          <a:p>
            <a:pPr>
              <a:defRPr/>
            </a:pPr>
            <a:r>
              <a:rPr lang="en-US" smtClean="0"/>
              <a:t>Go with Natural Gas - Cummins Westport Jan 2015</a:t>
            </a:r>
            <a:endParaRPr lang="en-US"/>
          </a:p>
        </p:txBody>
      </p:sp>
    </p:spTree>
    <p:extLst>
      <p:ext uri="{BB962C8B-B14F-4D97-AF65-F5344CB8AC3E}">
        <p14:creationId xmlns:p14="http://schemas.microsoft.com/office/powerpoint/2010/main" val="25812864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51" name="Text Box 74"/>
          <p:cNvSpPr txBox="1">
            <a:spLocks noChangeArrowheads="1"/>
          </p:cNvSpPr>
          <p:nvPr/>
        </p:nvSpPr>
        <p:spPr bwMode="auto">
          <a:xfrm>
            <a:off x="733244" y="6096000"/>
            <a:ext cx="7115355" cy="1269578"/>
          </a:xfrm>
          <a:prstGeom prst="rect">
            <a:avLst/>
          </a:prstGeom>
          <a:noFill/>
          <a:ln w="9525">
            <a:noFill/>
            <a:miter lim="800000"/>
            <a:headEnd/>
            <a:tailEnd/>
          </a:ln>
        </p:spPr>
        <p:txBody>
          <a:bodyPr wrap="square">
            <a:spAutoFit/>
          </a:bodyPr>
          <a:lstStyle/>
          <a:p>
            <a:pPr>
              <a:buClr>
                <a:schemeClr val="accent1"/>
              </a:buClr>
              <a:buFont typeface="Wingdings" pitchFamily="2" charset="2"/>
              <a:buChar char="§"/>
            </a:pPr>
            <a:r>
              <a:rPr lang="en-US" sz="1050" b="1" dirty="0" smtClean="0">
                <a:solidFill>
                  <a:schemeClr val="tx1">
                    <a:lumMod val="75000"/>
                    <a:lumOff val="25000"/>
                  </a:schemeClr>
                </a:solidFill>
              </a:rPr>
              <a:t>  Distance reduced with lower average speed</a:t>
            </a:r>
          </a:p>
          <a:p>
            <a:pPr>
              <a:buClr>
                <a:schemeClr val="accent1"/>
              </a:buClr>
              <a:buFont typeface="Wingdings" pitchFamily="2" charset="2"/>
              <a:buChar char="§"/>
            </a:pPr>
            <a:r>
              <a:rPr lang="en-US" sz="1050" b="1" dirty="0">
                <a:solidFill>
                  <a:schemeClr val="tx1">
                    <a:lumMod val="75000"/>
                    <a:lumOff val="25000"/>
                  </a:schemeClr>
                </a:solidFill>
              </a:rPr>
              <a:t> </a:t>
            </a:r>
            <a:r>
              <a:rPr lang="en-US" sz="1050" b="1" dirty="0" smtClean="0">
                <a:solidFill>
                  <a:schemeClr val="tx1">
                    <a:lumMod val="75000"/>
                    <a:lumOff val="25000"/>
                  </a:schemeClr>
                </a:solidFill>
              </a:rPr>
              <a:t> Default </a:t>
            </a:r>
            <a:r>
              <a:rPr lang="en-US" sz="1050" b="1" dirty="0">
                <a:solidFill>
                  <a:schemeClr val="tx1">
                    <a:lumMod val="75000"/>
                    <a:lumOff val="25000"/>
                  </a:schemeClr>
                </a:solidFill>
              </a:rPr>
              <a:t>interval is the hours stated. Interval is whichever comes first – hours, miles or time</a:t>
            </a:r>
            <a:r>
              <a:rPr lang="en-US" sz="1050" b="1" dirty="0" smtClean="0">
                <a:solidFill>
                  <a:schemeClr val="tx1">
                    <a:lumMod val="75000"/>
                    <a:lumOff val="25000"/>
                  </a:schemeClr>
                </a:solidFill>
              </a:rPr>
              <a:t>.</a:t>
            </a:r>
          </a:p>
          <a:p>
            <a:pPr>
              <a:buClr>
                <a:schemeClr val="accent1"/>
              </a:buClr>
              <a:buFont typeface="Wingdings" pitchFamily="2" charset="2"/>
              <a:buChar char="§"/>
            </a:pPr>
            <a:r>
              <a:rPr lang="en-US" sz="1050" b="1" dirty="0" smtClean="0">
                <a:solidFill>
                  <a:schemeClr val="tx1">
                    <a:lumMod val="75000"/>
                    <a:lumOff val="25000"/>
                  </a:schemeClr>
                </a:solidFill>
              </a:rPr>
              <a:t>  Use CES20074 engine oil</a:t>
            </a:r>
            <a:endParaRPr lang="en-US" sz="1050" b="1" dirty="0">
              <a:solidFill>
                <a:schemeClr val="tx1">
                  <a:lumMod val="75000"/>
                  <a:lumOff val="25000"/>
                </a:schemeClr>
              </a:solidFill>
            </a:endParaRPr>
          </a:p>
          <a:p>
            <a:pPr>
              <a:buClr>
                <a:schemeClr val="accent1"/>
              </a:buClr>
              <a:buFont typeface="Wingdings" pitchFamily="2" charset="2"/>
              <a:buChar char="§"/>
            </a:pPr>
            <a:r>
              <a:rPr lang="en-US" sz="1050" b="1" dirty="0" smtClean="0">
                <a:solidFill>
                  <a:schemeClr val="tx1">
                    <a:lumMod val="75000"/>
                    <a:lumOff val="25000"/>
                  </a:schemeClr>
                </a:solidFill>
              </a:rPr>
              <a:t>  Refer </a:t>
            </a:r>
            <a:r>
              <a:rPr lang="en-US" sz="1050" b="1" dirty="0">
                <a:solidFill>
                  <a:schemeClr val="tx1">
                    <a:lumMod val="75000"/>
                    <a:lumOff val="25000"/>
                  </a:schemeClr>
                </a:solidFill>
              </a:rPr>
              <a:t>to Owners Manual </a:t>
            </a:r>
            <a:r>
              <a:rPr lang="en-US" sz="1050" b="1" dirty="0" smtClean="0">
                <a:solidFill>
                  <a:schemeClr val="tx1">
                    <a:lumMod val="75000"/>
                    <a:lumOff val="25000"/>
                  </a:schemeClr>
                </a:solidFill>
              </a:rPr>
              <a:t>or QSOL for </a:t>
            </a:r>
            <a:r>
              <a:rPr lang="en-US" sz="1050" b="1" dirty="0">
                <a:solidFill>
                  <a:schemeClr val="tx1">
                    <a:lumMod val="75000"/>
                    <a:lumOff val="25000"/>
                  </a:schemeClr>
                </a:solidFill>
              </a:rPr>
              <a:t>complete details on Maintenance Intervals.</a:t>
            </a:r>
          </a:p>
          <a:p>
            <a:pPr>
              <a:buClr>
                <a:schemeClr val="accent1"/>
              </a:buClr>
            </a:pPr>
            <a:endParaRPr lang="en-US" sz="1050" b="1" dirty="0">
              <a:solidFill>
                <a:schemeClr val="tx1">
                  <a:lumMod val="75000"/>
                  <a:lumOff val="25000"/>
                </a:schemeClr>
              </a:solidFill>
            </a:endParaRPr>
          </a:p>
          <a:p>
            <a:endParaRPr lang="en-US" sz="800" b="1" dirty="0">
              <a:solidFill>
                <a:srgbClr val="FF0000"/>
              </a:solidFill>
            </a:endParaRPr>
          </a:p>
          <a:p>
            <a:r>
              <a:rPr lang="en-US" sz="800" b="1" dirty="0">
                <a:solidFill>
                  <a:schemeClr val="tx1">
                    <a:lumMod val="75000"/>
                    <a:lumOff val="25000"/>
                  </a:schemeClr>
                </a:solidFill>
              </a:rPr>
              <a:t> </a:t>
            </a:r>
          </a:p>
          <a:p>
            <a:endParaRPr lang="en-US" sz="800" b="1" dirty="0">
              <a:solidFill>
                <a:schemeClr val="tx1">
                  <a:lumMod val="75000"/>
                  <a:lumOff val="25000"/>
                </a:schemeClr>
              </a:solidFill>
            </a:endParaRPr>
          </a:p>
        </p:txBody>
      </p:sp>
      <p:sp>
        <p:nvSpPr>
          <p:cNvPr id="16386" name="Rectangle 2"/>
          <p:cNvSpPr>
            <a:spLocks noGrp="1" noChangeArrowheads="1"/>
          </p:cNvSpPr>
          <p:nvPr>
            <p:ph type="title"/>
          </p:nvPr>
        </p:nvSpPr>
        <p:spPr>
          <a:xfrm>
            <a:off x="762000" y="228600"/>
            <a:ext cx="7772400" cy="914400"/>
          </a:xfrm>
        </p:spPr>
        <p:txBody>
          <a:bodyPr/>
          <a:lstStyle/>
          <a:p>
            <a:r>
              <a:rPr lang="en-US" sz="2400" dirty="0" smtClean="0"/>
              <a:t>Maintenance Intervals</a:t>
            </a:r>
          </a:p>
        </p:txBody>
      </p:sp>
      <p:graphicFrame>
        <p:nvGraphicFramePr>
          <p:cNvPr id="640317" name="Group 317"/>
          <p:cNvGraphicFramePr>
            <a:graphicFrameLocks noGrp="1"/>
          </p:cNvGraphicFramePr>
          <p:nvPr>
            <p:ph sz="half" idx="1"/>
            <p:extLst/>
          </p:nvPr>
        </p:nvGraphicFramePr>
        <p:xfrm>
          <a:off x="767751" y="631038"/>
          <a:ext cx="6090248" cy="2681737"/>
        </p:xfrm>
        <a:graphic>
          <a:graphicData uri="http://schemas.openxmlformats.org/drawingml/2006/table">
            <a:tbl>
              <a:tblPr/>
              <a:tblGrid>
                <a:gridCol w="1732621"/>
                <a:gridCol w="1091480"/>
                <a:gridCol w="1272802"/>
                <a:gridCol w="1273986"/>
                <a:gridCol w="719359"/>
              </a:tblGrid>
              <a:tr h="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 b="1" i="0" u="none" strike="noStrike" cap="none" normalizeH="0" baseline="0" dirty="0" smtClean="0">
                          <a:ln>
                            <a:noFill/>
                          </a:ln>
                          <a:solidFill>
                            <a:srgbClr val="FFFFFF"/>
                          </a:solidFill>
                          <a:effectLst/>
                          <a:latin typeface="Arial" charset="0"/>
                          <a:cs typeface="Arial" charset="0"/>
                        </a:rPr>
                        <a:t> </a:t>
                      </a:r>
                      <a:endParaRPr kumimoji="0" lang="en-US" sz="400" b="0" i="0" u="none" strike="noStrike" cap="none" normalizeH="0" baseline="0" dirty="0" smtClean="0">
                        <a:ln>
                          <a:noFill/>
                        </a:ln>
                        <a:solidFill>
                          <a:schemeClr val="tx1"/>
                        </a:solidFill>
                        <a:effectLst/>
                        <a:latin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solidFill>
                      <a:srgbClr val="00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00" b="0" i="0" u="none" strike="noStrike" cap="none" normalizeH="0" baseline="0" dirty="0" smtClean="0">
                        <a:ln>
                          <a:noFill/>
                        </a:ln>
                        <a:solidFill>
                          <a:schemeClr val="tx1"/>
                        </a:solidFill>
                        <a:effectLst/>
                        <a:latin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 b="1" i="0" u="none" strike="noStrike" cap="none" normalizeH="0" baseline="0" dirty="0" smtClean="0">
                          <a:ln>
                            <a:noFill/>
                          </a:ln>
                          <a:solidFill>
                            <a:srgbClr val="FFFFFF"/>
                          </a:solidFill>
                          <a:effectLst/>
                          <a:latin typeface="Arial" charset="0"/>
                          <a:cs typeface="Arial" charset="0"/>
                        </a:rPr>
                        <a:t> </a:t>
                      </a:r>
                      <a:endParaRPr kumimoji="0" lang="en-US" sz="400" b="0" i="0" u="none" strike="noStrike" cap="none" normalizeH="0" baseline="0" dirty="0" smtClean="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hMerge="1">
                  <a:txBody>
                    <a:bodyPr/>
                    <a:lstStyle/>
                    <a:p>
                      <a:endParaRPr lang="en-US"/>
                    </a:p>
                  </a:txBody>
                  <a:tcPr/>
                </a:tc>
                <a:tc hMerge="1">
                  <a:txBody>
                    <a:bodyPr/>
                    <a:lstStyle/>
                    <a:p>
                      <a:endParaRPr lang="en-US"/>
                    </a:p>
                  </a:txBody>
                  <a:tcPr/>
                </a:tc>
              </a:tr>
              <a:tr h="507497">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ISX12 G Truck</a:t>
                      </a:r>
                      <a:endParaRPr kumimoji="0" lang="en-US" sz="3200" b="1" i="0" u="none" strike="noStrike" cap="none" normalizeH="0" baseline="0" dirty="0" smtClean="0">
                        <a:ln>
                          <a:noFill/>
                        </a:ln>
                        <a:solidFill>
                          <a:schemeClr val="tx1"/>
                        </a:solidFill>
                        <a:effectLst/>
                        <a:latin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EAB2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lumMod val="75000"/>
                              <a:lumOff val="25000"/>
                            </a:schemeClr>
                          </a:solidFill>
                          <a:effectLst/>
                          <a:latin typeface="Arial" charset="0"/>
                          <a:cs typeface="Arial" charset="0"/>
                        </a:rPr>
                        <a:t>Hours</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lumMod val="75000"/>
                              <a:lumOff val="25000"/>
                            </a:schemeClr>
                          </a:solidFill>
                          <a:effectLst/>
                          <a:latin typeface="Arial" charset="0"/>
                          <a:cs typeface="Arial" charset="0"/>
                        </a:rPr>
                        <a:t>Miles</a:t>
                      </a:r>
                      <a:endParaRPr kumimoji="0" lang="en-US" sz="1400" b="0" i="0" u="none" strike="noStrike" cap="none" normalizeH="0" baseline="0" dirty="0" smtClean="0">
                        <a:ln>
                          <a:noFill/>
                        </a:ln>
                        <a:solidFill>
                          <a:schemeClr val="tx1">
                            <a:lumMod val="75000"/>
                            <a:lumOff val="25000"/>
                          </a:schemeClr>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lumMod val="75000"/>
                              <a:lumOff val="25000"/>
                            </a:schemeClr>
                          </a:solidFill>
                          <a:effectLst/>
                          <a:latin typeface="Arial" charset="0"/>
                          <a:cs typeface="Arial" charset="0"/>
                        </a:rPr>
                        <a:t>Kilometers</a:t>
                      </a:r>
                      <a:endParaRPr kumimoji="0" lang="en-US" sz="1400" b="0" i="0" u="none" strike="noStrike" cap="none" normalizeH="0" baseline="0" smtClean="0">
                        <a:ln>
                          <a:noFill/>
                        </a:ln>
                        <a:solidFill>
                          <a:schemeClr val="tx1">
                            <a:lumMod val="75000"/>
                            <a:lumOff val="25000"/>
                          </a:schemeClr>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lumMod val="75000"/>
                              <a:lumOff val="25000"/>
                            </a:schemeClr>
                          </a:solidFill>
                          <a:effectLst/>
                          <a:latin typeface="Arial" charset="0"/>
                          <a:cs typeface="Arial" charset="0"/>
                        </a:rPr>
                        <a:t>Months</a:t>
                      </a:r>
                      <a:endParaRPr kumimoji="0" lang="en-US" sz="1400" b="0" i="0" u="none" strike="noStrike" cap="none" normalizeH="0" baseline="0" smtClean="0">
                        <a:ln>
                          <a:noFill/>
                        </a:ln>
                        <a:solidFill>
                          <a:schemeClr val="tx1">
                            <a:lumMod val="75000"/>
                            <a:lumOff val="25000"/>
                          </a:schemeClr>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555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FFFFFF"/>
                          </a:solidFill>
                          <a:effectLst/>
                          <a:latin typeface="Arial" charset="0"/>
                          <a:cs typeface="Arial" charset="0"/>
                        </a:rPr>
                        <a:t>Spin-on Fuel Filter</a:t>
                      </a:r>
                      <a:endParaRPr kumimoji="0" lang="en-US"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grid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lumMod val="75000"/>
                              <a:lumOff val="25000"/>
                            </a:schemeClr>
                          </a:solidFill>
                          <a:effectLst/>
                          <a:latin typeface="Arial" charset="0"/>
                          <a:cs typeface="Arial" charset="0"/>
                        </a:rPr>
                        <a:t>Daily Check</a:t>
                      </a:r>
                      <a:endParaRPr kumimoji="0" lang="en-US" sz="1400" b="0" i="0" u="none" strike="noStrike" cap="none" normalizeH="0" baseline="0" dirty="0" smtClean="0">
                        <a:ln>
                          <a:noFill/>
                        </a:ln>
                        <a:solidFill>
                          <a:schemeClr val="tx1">
                            <a:lumMod val="75000"/>
                            <a:lumOff val="25000"/>
                          </a:schemeClr>
                        </a:solidFill>
                        <a:effectLst/>
                        <a:latin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22555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FFFFFF"/>
                          </a:solidFill>
                          <a:effectLst/>
                          <a:latin typeface="Arial" charset="0"/>
                          <a:cs typeface="Arial" charset="0"/>
                        </a:rPr>
                        <a:t>Oil &amp; Filter*</a:t>
                      </a: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lumMod val="75000"/>
                              <a:lumOff val="25000"/>
                            </a:schemeClr>
                          </a:solidFill>
                          <a:effectLst/>
                          <a:latin typeface="Arial" charset="0"/>
                          <a:cs typeface="Arial" charset="0"/>
                        </a:rPr>
                        <a:t>500</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lumMod val="75000"/>
                              <a:lumOff val="25000"/>
                            </a:schemeClr>
                          </a:solidFill>
                          <a:effectLst/>
                          <a:latin typeface="Arial" charset="0"/>
                          <a:cs typeface="Arial" charset="0"/>
                        </a:rPr>
                        <a:t>25,000</a:t>
                      </a:r>
                      <a:endParaRPr kumimoji="0" lang="en-US" sz="1400" b="0" i="0" u="none" strike="noStrike" cap="none" normalizeH="0" baseline="0" dirty="0" smtClean="0">
                        <a:ln>
                          <a:noFill/>
                        </a:ln>
                        <a:solidFill>
                          <a:schemeClr val="tx1">
                            <a:lumMod val="75000"/>
                            <a:lumOff val="25000"/>
                          </a:schemeClr>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lumMod val="75000"/>
                              <a:lumOff val="25000"/>
                            </a:schemeClr>
                          </a:solidFill>
                          <a:effectLst/>
                          <a:latin typeface="Arial" charset="0"/>
                          <a:cs typeface="Arial" charset="0"/>
                        </a:rPr>
                        <a:t>40,000</a:t>
                      </a:r>
                      <a:endParaRPr kumimoji="0" lang="en-US" sz="1400" b="0" i="0" u="none" strike="noStrike" cap="none" normalizeH="0" baseline="0" dirty="0" smtClean="0">
                        <a:ln>
                          <a:noFill/>
                        </a:ln>
                        <a:solidFill>
                          <a:schemeClr val="tx1">
                            <a:lumMod val="75000"/>
                            <a:lumOff val="25000"/>
                          </a:schemeClr>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lumMod val="75000"/>
                              <a:lumOff val="25000"/>
                            </a:schemeClr>
                          </a:solidFill>
                          <a:effectLst/>
                          <a:latin typeface="Arial" charset="0"/>
                          <a:cs typeface="Arial" charset="0"/>
                        </a:rPr>
                        <a:t>6</a:t>
                      </a:r>
                      <a:endParaRPr kumimoji="0" lang="en-US" sz="1400" b="0" i="0" u="none" strike="noStrike" cap="none" normalizeH="0" baseline="0" smtClean="0">
                        <a:ln>
                          <a:noFill/>
                        </a:ln>
                        <a:solidFill>
                          <a:schemeClr val="tx1">
                            <a:lumMod val="75000"/>
                            <a:lumOff val="25000"/>
                          </a:schemeClr>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555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FFFFFF"/>
                          </a:solidFill>
                          <a:effectLst/>
                          <a:latin typeface="Arial" charset="0"/>
                          <a:cs typeface="Arial" charset="0"/>
                        </a:rPr>
                        <a:t>Coolant Filter*</a:t>
                      </a: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lumMod val="75000"/>
                              <a:lumOff val="25000"/>
                            </a:schemeClr>
                          </a:solidFill>
                          <a:effectLst/>
                          <a:latin typeface="Arial" charset="0"/>
                          <a:cs typeface="Arial" charset="0"/>
                        </a:rPr>
                        <a:t>1,500</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lumMod val="75000"/>
                              <a:lumOff val="25000"/>
                            </a:schemeClr>
                          </a:solidFill>
                          <a:effectLst/>
                          <a:latin typeface="Arial" charset="0"/>
                          <a:cs typeface="Arial" charset="0"/>
                        </a:rPr>
                        <a:t>75,000</a:t>
                      </a:r>
                      <a:endParaRPr kumimoji="0" lang="en-US" sz="1400" b="0" i="0" u="none" strike="noStrike" cap="none" normalizeH="0" baseline="0" dirty="0" smtClean="0">
                        <a:ln>
                          <a:noFill/>
                        </a:ln>
                        <a:solidFill>
                          <a:schemeClr val="tx1">
                            <a:lumMod val="75000"/>
                            <a:lumOff val="25000"/>
                          </a:schemeClr>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lumMod val="75000"/>
                              <a:lumOff val="25000"/>
                            </a:schemeClr>
                          </a:solidFill>
                          <a:effectLst/>
                          <a:latin typeface="Arial" charset="0"/>
                          <a:cs typeface="Arial" charset="0"/>
                        </a:rPr>
                        <a:t>120,000</a:t>
                      </a:r>
                      <a:endParaRPr kumimoji="0" lang="en-US" sz="1400" b="0" i="0" u="none" strike="noStrike" cap="none" normalizeH="0" baseline="0" dirty="0" smtClean="0">
                        <a:ln>
                          <a:noFill/>
                        </a:ln>
                        <a:solidFill>
                          <a:schemeClr val="tx1">
                            <a:lumMod val="75000"/>
                            <a:lumOff val="25000"/>
                          </a:schemeClr>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lumMod val="75000"/>
                              <a:lumOff val="25000"/>
                            </a:schemeClr>
                          </a:solidFill>
                          <a:effectLst/>
                          <a:latin typeface="Arial" charset="0"/>
                          <a:cs typeface="Arial" charset="0"/>
                        </a:rPr>
                        <a:t>12</a:t>
                      </a:r>
                      <a:endParaRPr kumimoji="0" lang="en-US" sz="1400" b="0" i="0" u="none" strike="noStrike" cap="none" normalizeH="0" baseline="0" dirty="0" smtClean="0">
                        <a:ln>
                          <a:noFill/>
                        </a:ln>
                        <a:solidFill>
                          <a:schemeClr val="tx1">
                            <a:lumMod val="75000"/>
                            <a:lumOff val="25000"/>
                          </a:schemeClr>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555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FFFFFF"/>
                          </a:solidFill>
                          <a:effectLst/>
                          <a:latin typeface="Arial" charset="0"/>
                          <a:cs typeface="Arial" charset="0"/>
                        </a:rPr>
                        <a:t>Spin-on Fuel Filter*</a:t>
                      </a: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lumMod val="75000"/>
                              <a:lumOff val="25000"/>
                            </a:schemeClr>
                          </a:solidFill>
                          <a:effectLst/>
                          <a:latin typeface="Arial" charset="0"/>
                          <a:cs typeface="Arial" charset="0"/>
                        </a:rPr>
                        <a:t>1,000</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lumMod val="75000"/>
                              <a:lumOff val="25000"/>
                            </a:schemeClr>
                          </a:solidFill>
                          <a:effectLst/>
                          <a:latin typeface="Arial" charset="0"/>
                          <a:cs typeface="Arial" charset="0"/>
                        </a:rPr>
                        <a:t>50,000</a:t>
                      </a:r>
                      <a:endParaRPr kumimoji="0" lang="en-US" sz="1400" b="0" i="0" u="none" strike="noStrike" cap="none" normalizeH="0" baseline="0" dirty="0" smtClean="0">
                        <a:ln>
                          <a:noFill/>
                        </a:ln>
                        <a:solidFill>
                          <a:schemeClr val="tx1">
                            <a:lumMod val="75000"/>
                            <a:lumOff val="25000"/>
                          </a:schemeClr>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lumMod val="75000"/>
                              <a:lumOff val="25000"/>
                            </a:schemeClr>
                          </a:solidFill>
                          <a:effectLst/>
                          <a:latin typeface="Arial" charset="0"/>
                          <a:cs typeface="Arial" charset="0"/>
                        </a:rPr>
                        <a:t>80,000</a:t>
                      </a:r>
                      <a:endParaRPr kumimoji="0" lang="en-US" sz="1400" b="0" i="0" u="none" strike="noStrike" cap="none" normalizeH="0" baseline="0" dirty="0" smtClean="0">
                        <a:ln>
                          <a:noFill/>
                        </a:ln>
                        <a:solidFill>
                          <a:schemeClr val="tx1">
                            <a:lumMod val="75000"/>
                            <a:lumOff val="25000"/>
                          </a:schemeClr>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lumMod val="75000"/>
                              <a:lumOff val="25000"/>
                            </a:schemeClr>
                          </a:solidFill>
                          <a:effectLst/>
                          <a:latin typeface="Arial" charset="0"/>
                          <a:cs typeface="Arial" charset="0"/>
                        </a:rPr>
                        <a:t>9</a:t>
                      </a:r>
                      <a:endParaRPr kumimoji="0" lang="en-US" sz="1400" b="0" i="0" u="none" strike="noStrike" cap="none" normalizeH="0" baseline="0" dirty="0" smtClean="0">
                        <a:ln>
                          <a:noFill/>
                        </a:ln>
                        <a:solidFill>
                          <a:schemeClr val="tx1">
                            <a:lumMod val="75000"/>
                            <a:lumOff val="25000"/>
                          </a:schemeClr>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555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Arial" charset="0"/>
                          <a:cs typeface="Arial" charset="0"/>
                        </a:rPr>
                        <a:t>Spark Plugs*</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lumMod val="75000"/>
                              <a:lumOff val="25000"/>
                            </a:schemeClr>
                          </a:solidFill>
                          <a:effectLst/>
                          <a:latin typeface="Arial" charset="0"/>
                          <a:cs typeface="Arial" charset="0"/>
                        </a:rPr>
                        <a:t>1,500</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lumMod val="75000"/>
                              <a:lumOff val="25000"/>
                            </a:schemeClr>
                          </a:solidFill>
                          <a:effectLst/>
                          <a:latin typeface="Arial" charset="0"/>
                          <a:cs typeface="Arial" charset="0"/>
                        </a:rPr>
                        <a:t>75,000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lumMod val="75000"/>
                              <a:lumOff val="25000"/>
                            </a:schemeClr>
                          </a:solidFill>
                          <a:effectLst/>
                          <a:latin typeface="Arial" charset="0"/>
                          <a:cs typeface="Arial" charset="0"/>
                        </a:rPr>
                        <a:t>120,000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lumMod val="75000"/>
                              <a:lumOff val="25000"/>
                            </a:schemeClr>
                          </a:solidFill>
                          <a:effectLst/>
                          <a:latin typeface="Arial" charset="0"/>
                          <a:cs typeface="Arial" charset="0"/>
                        </a:rPr>
                        <a:t>12</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555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FFFFFF"/>
                          </a:solidFill>
                          <a:effectLst/>
                          <a:latin typeface="Arial" charset="0"/>
                          <a:cs typeface="Arial" charset="0"/>
                        </a:rPr>
                        <a:t>Overhead Adjustment*</a:t>
                      </a: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lumMod val="75000"/>
                              <a:lumOff val="25000"/>
                            </a:schemeClr>
                          </a:solidFill>
                          <a:effectLst/>
                          <a:latin typeface="Arial" charset="0"/>
                          <a:cs typeface="Arial" charset="0"/>
                        </a:rPr>
                        <a:t>1,500</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lumMod val="75000"/>
                              <a:lumOff val="25000"/>
                            </a:schemeClr>
                          </a:solidFill>
                          <a:effectLst/>
                          <a:latin typeface="Arial" charset="0"/>
                          <a:cs typeface="Arial" charset="0"/>
                        </a:rPr>
                        <a:t>75,000</a:t>
                      </a:r>
                      <a:endParaRPr kumimoji="0" lang="en-US" sz="1400" b="0" i="0" u="none" strike="noStrike" cap="none" normalizeH="0" baseline="0" dirty="0" smtClean="0">
                        <a:ln>
                          <a:noFill/>
                        </a:ln>
                        <a:solidFill>
                          <a:schemeClr val="tx1">
                            <a:lumMod val="75000"/>
                            <a:lumOff val="25000"/>
                          </a:schemeClr>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lumMod val="75000"/>
                              <a:lumOff val="25000"/>
                            </a:schemeClr>
                          </a:solidFill>
                          <a:effectLst/>
                          <a:latin typeface="Arial" charset="0"/>
                          <a:cs typeface="Arial" charset="0"/>
                        </a:rPr>
                        <a:t>120,000</a:t>
                      </a:r>
                      <a:endParaRPr kumimoji="0" lang="en-US" sz="1400" b="0" i="0" u="none" strike="noStrike" cap="none" normalizeH="0" baseline="0" dirty="0" smtClean="0">
                        <a:ln>
                          <a:noFill/>
                        </a:ln>
                        <a:solidFill>
                          <a:schemeClr val="tx1">
                            <a:lumMod val="75000"/>
                            <a:lumOff val="25000"/>
                          </a:schemeClr>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lumMod val="75000"/>
                              <a:lumOff val="25000"/>
                            </a:schemeClr>
                          </a:solidFill>
                          <a:effectLst/>
                          <a:latin typeface="Arial" charset="0"/>
                          <a:cs typeface="Arial" charset="0"/>
                        </a:rPr>
                        <a:t>12</a:t>
                      </a:r>
                      <a:endParaRPr kumimoji="0" lang="en-US" sz="1400" b="0" i="0" u="none" strike="noStrike" cap="none" normalizeH="0" baseline="0" dirty="0" smtClean="0">
                        <a:ln>
                          <a:noFill/>
                        </a:ln>
                        <a:solidFill>
                          <a:schemeClr val="tx1">
                            <a:lumMod val="75000"/>
                            <a:lumOff val="25000"/>
                          </a:schemeClr>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555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rgbClr val="FFFFFF"/>
                          </a:solidFill>
                          <a:effectLst/>
                          <a:latin typeface="Arial" charset="0"/>
                          <a:ea typeface="+mn-ea"/>
                          <a:cs typeface="Arial" charset="0"/>
                        </a:rPr>
                        <a:t>Engine Brake (Adjust)</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lumMod val="75000"/>
                              <a:lumOff val="25000"/>
                            </a:schemeClr>
                          </a:solidFill>
                          <a:effectLst/>
                          <a:latin typeface="Arial" charset="0"/>
                          <a:ea typeface="+mn-ea"/>
                          <a:cs typeface="Arial" charset="0"/>
                        </a:rPr>
                        <a:t>6,000</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lumMod val="75000"/>
                              <a:lumOff val="25000"/>
                            </a:schemeClr>
                          </a:solidFill>
                          <a:effectLst/>
                          <a:latin typeface="Arial" charset="0"/>
                          <a:ea typeface="+mn-ea"/>
                          <a:cs typeface="Arial" charset="0"/>
                        </a:rPr>
                        <a:t>300,000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lumMod val="75000"/>
                              <a:lumOff val="25000"/>
                            </a:schemeClr>
                          </a:solidFill>
                          <a:effectLst/>
                          <a:latin typeface="Arial" charset="0"/>
                          <a:ea typeface="+mn-ea"/>
                          <a:cs typeface="Arial" charset="0"/>
                        </a:rPr>
                        <a:t>480,000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lumMod val="75000"/>
                              <a:lumOff val="25000"/>
                            </a:schemeClr>
                          </a:solidFill>
                          <a:effectLst/>
                          <a:latin typeface="Arial" charset="0"/>
                          <a:ea typeface="+mn-ea"/>
                          <a:cs typeface="Arial" charset="0"/>
                        </a:rPr>
                        <a:t>24</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555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FFFFFF"/>
                          </a:solidFill>
                          <a:effectLst/>
                          <a:latin typeface="Arial" charset="0"/>
                          <a:cs typeface="Arial" charset="0"/>
                        </a:rPr>
                        <a:t>Standard Coolant</a:t>
                      </a: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lumMod val="75000"/>
                              <a:lumOff val="25000"/>
                            </a:schemeClr>
                          </a:solidFill>
                          <a:effectLst/>
                          <a:latin typeface="Arial" charset="0"/>
                          <a:cs typeface="Arial" charset="0"/>
                        </a:rPr>
                        <a:t>6,000</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lumMod val="75000"/>
                              <a:lumOff val="25000"/>
                            </a:schemeClr>
                          </a:solidFill>
                          <a:effectLst/>
                          <a:latin typeface="Arial" charset="0"/>
                          <a:cs typeface="Arial" charset="0"/>
                        </a:rPr>
                        <a:t>300,000</a:t>
                      </a:r>
                      <a:endParaRPr kumimoji="0" lang="en-US" sz="1400" b="0" i="0" u="none" strike="noStrike" cap="none" normalizeH="0" baseline="0" dirty="0" smtClean="0">
                        <a:ln>
                          <a:noFill/>
                        </a:ln>
                        <a:solidFill>
                          <a:schemeClr val="tx1">
                            <a:lumMod val="75000"/>
                            <a:lumOff val="25000"/>
                          </a:schemeClr>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lumMod val="75000"/>
                              <a:lumOff val="25000"/>
                            </a:schemeClr>
                          </a:solidFill>
                          <a:effectLst/>
                          <a:latin typeface="Arial" charset="0"/>
                          <a:cs typeface="Arial" charset="0"/>
                        </a:rPr>
                        <a:t>480,000</a:t>
                      </a:r>
                      <a:endParaRPr kumimoji="0" lang="en-US" sz="1400" b="0" i="0" u="none" strike="noStrike" cap="none" normalizeH="0" baseline="0" dirty="0" smtClean="0">
                        <a:ln>
                          <a:noFill/>
                        </a:ln>
                        <a:solidFill>
                          <a:schemeClr val="tx1">
                            <a:lumMod val="75000"/>
                            <a:lumOff val="25000"/>
                          </a:schemeClr>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lumMod val="75000"/>
                              <a:lumOff val="25000"/>
                            </a:schemeClr>
                          </a:solidFill>
                          <a:effectLst/>
                          <a:latin typeface="Arial" charset="0"/>
                          <a:cs typeface="Arial" charset="0"/>
                        </a:rPr>
                        <a:t>24</a:t>
                      </a:r>
                      <a:endParaRPr kumimoji="0" lang="en-US" sz="1400" b="0" i="0" u="none" strike="noStrike" cap="none" normalizeH="0" baseline="0" dirty="0" smtClean="0">
                        <a:ln>
                          <a:noFill/>
                        </a:ln>
                        <a:solidFill>
                          <a:schemeClr val="tx1">
                            <a:lumMod val="75000"/>
                            <a:lumOff val="25000"/>
                          </a:schemeClr>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555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FFFFFF"/>
                          </a:solidFill>
                          <a:effectLst/>
                          <a:latin typeface="Arial" charset="0"/>
                          <a:cs typeface="Arial" charset="0"/>
                        </a:rPr>
                        <a:t>Air Cleaner/Element</a:t>
                      </a: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0000"/>
                    </a:solidFill>
                  </a:tcPr>
                </a:tc>
                <a:tc grid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lumMod val="75000"/>
                              <a:lumOff val="25000"/>
                            </a:schemeClr>
                          </a:solidFill>
                          <a:effectLst/>
                          <a:latin typeface="Arial" charset="0"/>
                          <a:cs typeface="Arial" charset="0"/>
                        </a:rPr>
                        <a:t>Follow vehicle manufacturers published recommendations</a:t>
                      </a:r>
                      <a:endParaRPr kumimoji="0" lang="en-US" sz="1400" b="0" i="0" u="none" strike="noStrike" cap="none" normalizeH="0" baseline="0" dirty="0" smtClean="0">
                        <a:ln>
                          <a:noFill/>
                        </a:ln>
                        <a:solidFill>
                          <a:schemeClr val="tx1">
                            <a:lumMod val="75000"/>
                            <a:lumOff val="25000"/>
                          </a:schemeClr>
                        </a:solidFill>
                        <a:effectLst/>
                        <a:latin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5" name="Slide Number Placeholder 4"/>
          <p:cNvSpPr>
            <a:spLocks noGrp="1"/>
          </p:cNvSpPr>
          <p:nvPr>
            <p:ph type="sldNum" sz="quarter" idx="12"/>
          </p:nvPr>
        </p:nvSpPr>
        <p:spPr/>
        <p:txBody>
          <a:bodyPr/>
          <a:lstStyle/>
          <a:p>
            <a:pPr>
              <a:defRPr/>
            </a:pPr>
            <a:fld id="{C5E8A9C0-2621-4652-9613-740F4A52F167}" type="slidenum">
              <a:rPr lang="en-US" smtClean="0"/>
              <a:pPr>
                <a:defRPr/>
              </a:pPr>
              <a:t>37</a:t>
            </a:fld>
            <a:endParaRPr lang="en-US"/>
          </a:p>
        </p:txBody>
      </p:sp>
      <p:graphicFrame>
        <p:nvGraphicFramePr>
          <p:cNvPr id="8" name="Group 68"/>
          <p:cNvGraphicFramePr>
            <a:graphicFrameLocks noGrp="1"/>
          </p:cNvGraphicFramePr>
          <p:nvPr>
            <p:ph sz="half" idx="1"/>
            <p:extLst/>
          </p:nvPr>
        </p:nvGraphicFramePr>
        <p:xfrm>
          <a:off x="762001" y="3429000"/>
          <a:ext cx="6019800" cy="2661524"/>
        </p:xfrm>
        <a:graphic>
          <a:graphicData uri="http://schemas.openxmlformats.org/drawingml/2006/table">
            <a:tbl>
              <a:tblPr/>
              <a:tblGrid>
                <a:gridCol w="1547543"/>
                <a:gridCol w="1271872"/>
                <a:gridCol w="1270689"/>
                <a:gridCol w="1271872"/>
                <a:gridCol w="657824"/>
              </a:tblGrid>
              <a:tr h="21402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lumMod val="75000"/>
                              <a:lumOff val="25000"/>
                            </a:schemeClr>
                          </a:solidFill>
                          <a:effectLst/>
                          <a:latin typeface="Arial" charset="0"/>
                          <a:cs typeface="Arial" charset="0"/>
                        </a:rPr>
                        <a:t> </a:t>
                      </a:r>
                      <a:endParaRPr kumimoji="0" lang="en-US" sz="1400" b="0" i="0" u="none" strike="noStrike" cap="none" normalizeH="0" baseline="0" dirty="0" smtClean="0">
                        <a:ln>
                          <a:noFill/>
                        </a:ln>
                        <a:solidFill>
                          <a:schemeClr val="tx1">
                            <a:lumMod val="75000"/>
                            <a:lumOff val="25000"/>
                          </a:schemeClr>
                        </a:solidFill>
                        <a:effectLst/>
                        <a:latin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solidFill>
                      <a:schemeClr val="tx1">
                        <a:lumMod val="75000"/>
                        <a:lumOff val="2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900" b="1" i="0" u="none" strike="noStrike" kern="1200" cap="none" normalizeH="0" baseline="0" dirty="0" smtClean="0">
                        <a:ln>
                          <a:noFill/>
                        </a:ln>
                        <a:solidFill>
                          <a:schemeClr val="tx1">
                            <a:lumMod val="75000"/>
                            <a:lumOff val="25000"/>
                          </a:schemeClr>
                        </a:solidFill>
                        <a:effectLst/>
                        <a:latin typeface="Arial" charset="0"/>
                        <a:ea typeface="+mn-ea"/>
                        <a:cs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75000"/>
                        <a:lumOff val="25000"/>
                      </a:schemeClr>
                    </a:solid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lumMod val="75000"/>
                              <a:lumOff val="25000"/>
                            </a:schemeClr>
                          </a:solidFill>
                          <a:effectLst/>
                          <a:latin typeface="Arial" charset="0"/>
                          <a:cs typeface="Arial" charset="0"/>
                        </a:rPr>
                        <a:t> </a:t>
                      </a:r>
                      <a:endParaRPr kumimoji="0" lang="en-US" sz="1400" b="0" i="0" u="none" strike="noStrike" cap="none" normalizeH="0" baseline="0" dirty="0" smtClean="0">
                        <a:ln>
                          <a:noFill/>
                        </a:ln>
                        <a:solidFill>
                          <a:schemeClr val="tx1">
                            <a:lumMod val="75000"/>
                            <a:lumOff val="25000"/>
                          </a:schemeClr>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75000"/>
                        <a:lumOff val="25000"/>
                      </a:schemeClr>
                    </a:solidFill>
                  </a:tcPr>
                </a:tc>
                <a:tc hMerge="1">
                  <a:txBody>
                    <a:bodyPr/>
                    <a:lstStyle/>
                    <a:p>
                      <a:endParaRPr lang="en-US"/>
                    </a:p>
                  </a:txBody>
                  <a:tcPr/>
                </a:tc>
                <a:tc hMerge="1">
                  <a:txBody>
                    <a:bodyPr/>
                    <a:lstStyle/>
                    <a:p>
                      <a:endParaRPr lang="en-US"/>
                    </a:p>
                  </a:txBody>
                  <a:tcPr/>
                </a:tc>
              </a:tr>
              <a:tr h="34778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ISL G Truck</a:t>
                      </a:r>
                      <a:endParaRPr kumimoji="0" lang="en-US" sz="2800" b="0" i="0" u="none" strike="noStrike" cap="none" normalizeH="0" baseline="0" dirty="0" smtClean="0">
                        <a:ln>
                          <a:noFill/>
                        </a:ln>
                        <a:solidFill>
                          <a:schemeClr val="tx1"/>
                        </a:solidFill>
                        <a:effectLst/>
                        <a:latin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lumMod val="75000"/>
                              <a:lumOff val="25000"/>
                            </a:schemeClr>
                          </a:solidFill>
                          <a:effectLst/>
                          <a:latin typeface="Arial" charset="0"/>
                          <a:cs typeface="Arial" charset="0"/>
                        </a:rPr>
                        <a:t>Hours</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lumMod val="75000"/>
                              <a:lumOff val="25000"/>
                            </a:schemeClr>
                          </a:solidFill>
                          <a:effectLst/>
                          <a:latin typeface="Arial" charset="0"/>
                          <a:cs typeface="Arial" charset="0"/>
                        </a:rPr>
                        <a:t>Miles</a:t>
                      </a:r>
                      <a:endParaRPr kumimoji="0" lang="en-US" sz="1400" b="0" i="0" u="none" strike="noStrike" cap="none" normalizeH="0" baseline="0" dirty="0" smtClean="0">
                        <a:ln>
                          <a:noFill/>
                        </a:ln>
                        <a:solidFill>
                          <a:schemeClr val="tx1">
                            <a:lumMod val="75000"/>
                            <a:lumOff val="25000"/>
                          </a:schemeClr>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lumMod val="75000"/>
                              <a:lumOff val="25000"/>
                            </a:schemeClr>
                          </a:solidFill>
                          <a:effectLst/>
                          <a:latin typeface="Arial" charset="0"/>
                          <a:cs typeface="Arial" charset="0"/>
                        </a:rPr>
                        <a:t>Kilometers</a:t>
                      </a:r>
                      <a:endParaRPr kumimoji="0" lang="en-US" sz="1400" b="0" i="0" u="none" strike="noStrike" cap="none" normalizeH="0" baseline="0" smtClean="0">
                        <a:ln>
                          <a:noFill/>
                        </a:ln>
                        <a:solidFill>
                          <a:schemeClr val="tx1">
                            <a:lumMod val="75000"/>
                            <a:lumOff val="25000"/>
                          </a:schemeClr>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lumMod val="75000"/>
                              <a:lumOff val="25000"/>
                            </a:schemeClr>
                          </a:solidFill>
                          <a:effectLst/>
                          <a:latin typeface="Arial" charset="0"/>
                          <a:cs typeface="Arial" charset="0"/>
                        </a:rPr>
                        <a:t>Months</a:t>
                      </a:r>
                      <a:endParaRPr kumimoji="0" lang="en-US" sz="1400" b="0" i="0" u="none" strike="noStrike" cap="none" normalizeH="0" baseline="0" smtClean="0">
                        <a:ln>
                          <a:noFill/>
                        </a:ln>
                        <a:solidFill>
                          <a:schemeClr val="tx1">
                            <a:lumMod val="75000"/>
                            <a:lumOff val="25000"/>
                          </a:schemeClr>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7782">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bg1"/>
                          </a:solidFill>
                          <a:effectLst/>
                          <a:latin typeface="Arial" charset="0"/>
                          <a:ea typeface="+mn-ea"/>
                          <a:cs typeface="Arial" charset="0"/>
                        </a:rPr>
                        <a:t>Check CAC cooler, piping and Air Cleaner</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lumMod val="75000"/>
                              <a:lumOff val="25000"/>
                            </a:schemeClr>
                          </a:solidFill>
                          <a:effectLst/>
                          <a:latin typeface="Arial" charset="0"/>
                          <a:cs typeface="Arial" charset="0"/>
                        </a:rPr>
                        <a:t>250</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lumMod val="75000"/>
                              <a:lumOff val="25000"/>
                            </a:schemeClr>
                          </a:solidFill>
                          <a:effectLst/>
                          <a:latin typeface="Arial" charset="0"/>
                          <a:ea typeface="+mn-ea"/>
                          <a:cs typeface="Arial" charset="0"/>
                        </a:rPr>
                        <a:t>7500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lumMod val="75000"/>
                              <a:lumOff val="25000"/>
                            </a:schemeClr>
                          </a:solidFill>
                          <a:effectLst/>
                          <a:latin typeface="Arial" charset="0"/>
                          <a:ea typeface="+mn-ea"/>
                          <a:cs typeface="Arial" charset="0"/>
                        </a:rPr>
                        <a:t>12,000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lumMod val="75000"/>
                              <a:lumOff val="25000"/>
                            </a:schemeClr>
                          </a:solidFill>
                          <a:effectLst/>
                          <a:latin typeface="Arial" charset="0"/>
                          <a:ea typeface="+mn-ea"/>
                          <a:cs typeface="Arial" charset="0"/>
                        </a:rPr>
                        <a:t>3</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3591">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Arial" charset="0"/>
                          <a:cs typeface="Arial" charset="0"/>
                        </a:rPr>
                        <a:t>Oil &amp; Filter*</a:t>
                      </a:r>
                      <a:endParaRPr kumimoji="0" lang="en-US" sz="1400" b="0" i="0" u="none" strike="noStrike" cap="none" normalizeH="0" baseline="0" dirty="0" smtClean="0">
                        <a:ln>
                          <a:noFill/>
                        </a:ln>
                        <a:solidFill>
                          <a:schemeClr val="bg1"/>
                        </a:solidFill>
                        <a:effectLst/>
                        <a:latin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lumMod val="75000"/>
                              <a:lumOff val="25000"/>
                            </a:schemeClr>
                          </a:solidFill>
                          <a:effectLst/>
                          <a:latin typeface="Arial" charset="0"/>
                          <a:cs typeface="Arial" charset="0"/>
                        </a:rPr>
                        <a:t>500</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lumMod val="75000"/>
                              <a:lumOff val="25000"/>
                            </a:schemeClr>
                          </a:solidFill>
                          <a:effectLst/>
                          <a:latin typeface="Arial" charset="0"/>
                          <a:cs typeface="Arial" charset="0"/>
                        </a:rPr>
                        <a:t>15,000 </a:t>
                      </a:r>
                      <a:endParaRPr kumimoji="0" lang="en-US" sz="1400" b="0" i="0" u="none" strike="noStrike" cap="none" normalizeH="0" baseline="0" dirty="0" smtClean="0">
                        <a:ln>
                          <a:noFill/>
                        </a:ln>
                        <a:solidFill>
                          <a:schemeClr val="tx1">
                            <a:lumMod val="75000"/>
                            <a:lumOff val="25000"/>
                          </a:schemeClr>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lumMod val="75000"/>
                              <a:lumOff val="25000"/>
                            </a:schemeClr>
                          </a:solidFill>
                          <a:effectLst/>
                          <a:latin typeface="Arial" charset="0"/>
                          <a:cs typeface="Arial" charset="0"/>
                        </a:rPr>
                        <a:t>24,000</a:t>
                      </a:r>
                      <a:endParaRPr kumimoji="0" lang="en-US" sz="1400" b="0" i="0" u="none" strike="noStrike" cap="none" normalizeH="0" baseline="0" dirty="0" smtClean="0">
                        <a:ln>
                          <a:noFill/>
                        </a:ln>
                        <a:solidFill>
                          <a:schemeClr val="tx1">
                            <a:lumMod val="75000"/>
                            <a:lumOff val="25000"/>
                          </a:schemeClr>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lumMod val="75000"/>
                              <a:lumOff val="25000"/>
                            </a:schemeClr>
                          </a:solidFill>
                          <a:effectLst/>
                          <a:latin typeface="Arial" charset="0"/>
                          <a:cs typeface="Arial" charset="0"/>
                        </a:rPr>
                        <a:t>6</a:t>
                      </a:r>
                      <a:endParaRPr kumimoji="0" lang="en-US" sz="1400" b="0" i="0" u="none" strike="noStrike" cap="none" normalizeH="0" baseline="0" smtClean="0">
                        <a:ln>
                          <a:noFill/>
                        </a:ln>
                        <a:solidFill>
                          <a:schemeClr val="tx1">
                            <a:lumMod val="75000"/>
                            <a:lumOff val="25000"/>
                          </a:schemeClr>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17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Arial" charset="0"/>
                          <a:cs typeface="Arial" charset="0"/>
                        </a:rPr>
                        <a:t>Coolant Filter**</a:t>
                      </a:r>
                      <a:endParaRPr kumimoji="0" lang="en-US" sz="1400" b="0" i="0" u="none" strike="noStrike" cap="none" normalizeH="0" baseline="0" dirty="0" smtClean="0">
                        <a:ln>
                          <a:noFill/>
                        </a:ln>
                        <a:solidFill>
                          <a:schemeClr val="bg1"/>
                        </a:solidFill>
                        <a:effectLst/>
                        <a:latin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lumMod val="75000"/>
                              <a:lumOff val="25000"/>
                            </a:schemeClr>
                          </a:solidFill>
                          <a:effectLst/>
                          <a:latin typeface="Arial" charset="0"/>
                          <a:cs typeface="Arial" charset="0"/>
                        </a:rPr>
                        <a:t>None¹</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lumMod val="75000"/>
                              <a:lumOff val="25000"/>
                            </a:schemeClr>
                          </a:solidFill>
                          <a:effectLst/>
                          <a:latin typeface="Arial" charset="0"/>
                          <a:cs typeface="Arial" charset="0"/>
                        </a:rPr>
                        <a:t>None¹</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lumMod val="75000"/>
                              <a:lumOff val="25000"/>
                            </a:schemeClr>
                          </a:solidFill>
                          <a:effectLst/>
                          <a:latin typeface="Arial" charset="0"/>
                          <a:cs typeface="Arial" charset="0"/>
                        </a:rPr>
                        <a:t>None¹</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lumMod val="75000"/>
                              <a:lumOff val="25000"/>
                            </a:schemeClr>
                          </a:solidFill>
                          <a:effectLst/>
                          <a:latin typeface="Arial" charset="0"/>
                          <a:cs typeface="Arial" charset="0"/>
                        </a:rPr>
                        <a:t>None¹</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17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Arial" charset="0"/>
                          <a:cs typeface="Arial" charset="0"/>
                        </a:rPr>
                        <a:t>Spin-on Fuel Filter</a:t>
                      </a:r>
                      <a:endParaRPr kumimoji="0" lang="en-US" sz="1400" b="0" i="0" u="none" strike="noStrike" cap="none" normalizeH="0" baseline="0" dirty="0" smtClean="0">
                        <a:ln>
                          <a:noFill/>
                        </a:ln>
                        <a:solidFill>
                          <a:schemeClr val="bg1"/>
                        </a:solidFill>
                        <a:effectLst/>
                        <a:latin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lumMod val="75000"/>
                              <a:lumOff val="25000"/>
                            </a:schemeClr>
                          </a:solidFill>
                          <a:effectLst/>
                          <a:latin typeface="Arial" charset="0"/>
                          <a:cs typeface="Arial" charset="0"/>
                        </a:rPr>
                        <a:t>1,000</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lumMod val="75000"/>
                              <a:lumOff val="25000"/>
                            </a:schemeClr>
                          </a:solidFill>
                          <a:effectLst/>
                          <a:latin typeface="Arial" charset="0"/>
                          <a:cs typeface="Arial" charset="0"/>
                        </a:rPr>
                        <a:t>30,000</a:t>
                      </a:r>
                      <a:endParaRPr kumimoji="0" lang="en-US" sz="1400" b="0" i="0" u="none" strike="noStrike" cap="none" normalizeH="0" baseline="0" dirty="0" smtClean="0">
                        <a:ln>
                          <a:noFill/>
                        </a:ln>
                        <a:solidFill>
                          <a:schemeClr val="tx1">
                            <a:lumMod val="75000"/>
                            <a:lumOff val="25000"/>
                          </a:schemeClr>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lumMod val="75000"/>
                              <a:lumOff val="25000"/>
                            </a:schemeClr>
                          </a:solidFill>
                          <a:effectLst/>
                          <a:latin typeface="Arial" charset="0"/>
                          <a:cs typeface="Arial" charset="0"/>
                        </a:rPr>
                        <a:t>48,000</a:t>
                      </a:r>
                      <a:endParaRPr kumimoji="0" lang="en-US" sz="1400" b="0" i="0" u="none" strike="noStrike" cap="none" normalizeH="0" baseline="0" dirty="0" smtClean="0">
                        <a:ln>
                          <a:noFill/>
                        </a:ln>
                        <a:solidFill>
                          <a:schemeClr val="tx1">
                            <a:lumMod val="75000"/>
                            <a:lumOff val="25000"/>
                          </a:schemeClr>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lumMod val="75000"/>
                              <a:lumOff val="25000"/>
                            </a:schemeClr>
                          </a:solidFill>
                          <a:effectLst/>
                          <a:latin typeface="Arial" charset="0"/>
                          <a:cs typeface="Arial" charset="0"/>
                        </a:rPr>
                        <a:t>12</a:t>
                      </a:r>
                      <a:endParaRPr kumimoji="0" lang="en-US" sz="1400" b="0" i="0" u="none" strike="noStrike" cap="none" normalizeH="0" baseline="0" smtClean="0">
                        <a:ln>
                          <a:noFill/>
                        </a:ln>
                        <a:solidFill>
                          <a:schemeClr val="tx1">
                            <a:lumMod val="75000"/>
                            <a:lumOff val="25000"/>
                          </a:schemeClr>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17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bg1"/>
                          </a:solidFill>
                          <a:effectLst/>
                          <a:latin typeface="Arial" charset="0"/>
                          <a:cs typeface="Arial" charset="0"/>
                        </a:rPr>
                        <a:t>Spark Plugs</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lumMod val="75000"/>
                              <a:lumOff val="25000"/>
                            </a:schemeClr>
                          </a:solidFill>
                          <a:effectLst/>
                          <a:latin typeface="Arial" charset="0"/>
                          <a:cs typeface="Arial" charset="0"/>
                        </a:rPr>
                        <a:t>1,500</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lumMod val="75000"/>
                              <a:lumOff val="25000"/>
                            </a:schemeClr>
                          </a:solidFill>
                          <a:effectLst/>
                          <a:latin typeface="Arial" charset="0"/>
                          <a:cs typeface="Arial" charset="0"/>
                        </a:rPr>
                        <a:t>45,000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lumMod val="75000"/>
                              <a:lumOff val="25000"/>
                            </a:schemeClr>
                          </a:solidFill>
                          <a:effectLst/>
                          <a:latin typeface="Arial" charset="0"/>
                          <a:cs typeface="Arial" charset="0"/>
                        </a:rPr>
                        <a:t>72,000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lumMod val="75000"/>
                              <a:lumOff val="25000"/>
                            </a:schemeClr>
                          </a:solidFill>
                          <a:effectLst/>
                          <a:latin typeface="Arial" charset="0"/>
                          <a:cs typeface="Arial" charset="0"/>
                        </a:rPr>
                        <a:t>18</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269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Arial" charset="0"/>
                          <a:cs typeface="Arial" charset="0"/>
                        </a:rPr>
                        <a:t>Standard Coolant</a:t>
                      </a:r>
                      <a:endParaRPr kumimoji="0" lang="en-US" sz="1400" b="0" i="0" u="none" strike="noStrike" cap="none" normalizeH="0" baseline="0" dirty="0" smtClean="0">
                        <a:ln>
                          <a:noFill/>
                        </a:ln>
                        <a:solidFill>
                          <a:schemeClr val="bg1"/>
                        </a:solidFill>
                        <a:effectLst/>
                        <a:latin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lumMod val="75000"/>
                              <a:lumOff val="25000"/>
                            </a:schemeClr>
                          </a:solidFill>
                          <a:effectLst/>
                          <a:latin typeface="Arial" charset="0"/>
                          <a:cs typeface="Arial" charset="0"/>
                        </a:rPr>
                        <a:t>2,000</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lumMod val="75000"/>
                              <a:lumOff val="25000"/>
                            </a:schemeClr>
                          </a:solidFill>
                          <a:effectLst/>
                          <a:latin typeface="Arial" charset="0"/>
                          <a:cs typeface="Arial" charset="0"/>
                        </a:rPr>
                        <a:t>60,000</a:t>
                      </a:r>
                      <a:endParaRPr kumimoji="0" lang="en-US" sz="1400" b="0" i="0" u="none" strike="noStrike" cap="none" normalizeH="0" baseline="0" dirty="0" smtClean="0">
                        <a:ln>
                          <a:noFill/>
                        </a:ln>
                        <a:solidFill>
                          <a:schemeClr val="tx1">
                            <a:lumMod val="75000"/>
                            <a:lumOff val="25000"/>
                          </a:schemeClr>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lumMod val="75000"/>
                              <a:lumOff val="25000"/>
                            </a:schemeClr>
                          </a:solidFill>
                          <a:effectLst/>
                          <a:latin typeface="Arial" charset="0"/>
                          <a:cs typeface="Arial" charset="0"/>
                        </a:rPr>
                        <a:t>96,000</a:t>
                      </a:r>
                      <a:endParaRPr kumimoji="0" lang="en-US" sz="1400" b="0" i="0" u="none" strike="noStrike" cap="none" normalizeH="0" baseline="0" dirty="0" smtClean="0">
                        <a:ln>
                          <a:noFill/>
                        </a:ln>
                        <a:solidFill>
                          <a:schemeClr val="tx1">
                            <a:lumMod val="75000"/>
                            <a:lumOff val="25000"/>
                          </a:schemeClr>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lumMod val="75000"/>
                              <a:lumOff val="25000"/>
                            </a:schemeClr>
                          </a:solidFill>
                          <a:effectLst/>
                          <a:latin typeface="Arial" charset="0"/>
                          <a:cs typeface="Arial" charset="0"/>
                        </a:rPr>
                        <a:t>24</a:t>
                      </a:r>
                      <a:endParaRPr kumimoji="0" lang="en-US" sz="1400" b="0" i="0" u="none" strike="noStrike" cap="none" normalizeH="0" baseline="0" smtClean="0">
                        <a:ln>
                          <a:noFill/>
                        </a:ln>
                        <a:solidFill>
                          <a:schemeClr val="tx1">
                            <a:lumMod val="75000"/>
                            <a:lumOff val="25000"/>
                          </a:schemeClr>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7782">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Arial" charset="0"/>
                          <a:cs typeface="Arial" charset="0"/>
                        </a:rPr>
                        <a:t>Overhead Adjustment***</a:t>
                      </a:r>
                      <a:endParaRPr kumimoji="0" lang="en-US" sz="1400" b="0" i="0" u="none" strike="noStrike" cap="none" normalizeH="0" baseline="0" dirty="0" smtClean="0">
                        <a:ln>
                          <a:noFill/>
                        </a:ln>
                        <a:solidFill>
                          <a:schemeClr val="bg1"/>
                        </a:solidFill>
                        <a:effectLst/>
                        <a:latin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lumMod val="75000"/>
                              <a:lumOff val="25000"/>
                            </a:schemeClr>
                          </a:solidFill>
                          <a:effectLst/>
                          <a:latin typeface="Arial" charset="0"/>
                          <a:cs typeface="Arial" charset="0"/>
                        </a:rPr>
                        <a:t>2,000</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lumMod val="75000"/>
                              <a:lumOff val="25000"/>
                            </a:schemeClr>
                          </a:solidFill>
                          <a:effectLst/>
                          <a:latin typeface="Arial" charset="0"/>
                          <a:cs typeface="Arial" charset="0"/>
                        </a:rPr>
                        <a:t>60,000</a:t>
                      </a:r>
                      <a:endParaRPr kumimoji="0" lang="en-US" sz="1400" b="0" i="0" u="none" strike="noStrike" cap="none" normalizeH="0" baseline="0" dirty="0" smtClean="0">
                        <a:ln>
                          <a:noFill/>
                        </a:ln>
                        <a:solidFill>
                          <a:schemeClr val="tx1">
                            <a:lumMod val="75000"/>
                            <a:lumOff val="25000"/>
                          </a:schemeClr>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lumMod val="75000"/>
                              <a:lumOff val="25000"/>
                            </a:schemeClr>
                          </a:solidFill>
                          <a:effectLst/>
                          <a:latin typeface="Arial" charset="0"/>
                          <a:cs typeface="Arial" charset="0"/>
                        </a:rPr>
                        <a:t>96,000</a:t>
                      </a:r>
                      <a:endParaRPr kumimoji="0" lang="en-US" sz="1400" b="0" i="0" u="none" strike="noStrike" cap="none" normalizeH="0" baseline="0" dirty="0" smtClean="0">
                        <a:ln>
                          <a:noFill/>
                        </a:ln>
                        <a:solidFill>
                          <a:schemeClr val="tx1">
                            <a:lumMod val="75000"/>
                            <a:lumOff val="25000"/>
                          </a:schemeClr>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lumMod val="75000"/>
                              <a:lumOff val="25000"/>
                            </a:schemeClr>
                          </a:solidFill>
                          <a:effectLst/>
                          <a:latin typeface="Arial" charset="0"/>
                          <a:cs typeface="Arial" charset="0"/>
                        </a:rPr>
                        <a:t>24</a:t>
                      </a:r>
                      <a:endParaRPr kumimoji="0" lang="en-US" sz="1400" b="0" i="0" u="none" strike="noStrike" cap="none" normalizeH="0" baseline="0" dirty="0" smtClean="0">
                        <a:ln>
                          <a:noFill/>
                        </a:ln>
                        <a:solidFill>
                          <a:schemeClr val="tx1">
                            <a:lumMod val="75000"/>
                            <a:lumOff val="25000"/>
                          </a:schemeClr>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17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Arial" charset="0"/>
                          <a:cs typeface="Arial" charset="0"/>
                        </a:rPr>
                        <a:t>Air Cleaner/Element</a:t>
                      </a:r>
                      <a:endParaRPr kumimoji="0" lang="en-US" sz="1400" b="0" i="0" u="none" strike="noStrike" cap="none" normalizeH="0" baseline="0" dirty="0" smtClean="0">
                        <a:ln>
                          <a:noFill/>
                        </a:ln>
                        <a:solidFill>
                          <a:schemeClr val="bg1"/>
                        </a:solidFill>
                        <a:effectLst/>
                        <a:latin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1"/>
                    </a:solidFill>
                  </a:tcPr>
                </a:tc>
                <a:tc grid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lumMod val="75000"/>
                              <a:lumOff val="25000"/>
                            </a:schemeClr>
                          </a:solidFill>
                          <a:effectLst/>
                          <a:latin typeface="Arial" charset="0"/>
                          <a:cs typeface="Arial" charset="0"/>
                        </a:rPr>
                        <a:t>Follow vehicle manufacturers published recommendations</a:t>
                      </a:r>
                      <a:endParaRPr kumimoji="0" lang="en-US" sz="1400" b="0" i="0" u="none" strike="noStrike" cap="none" normalizeH="0" baseline="0" dirty="0" smtClean="0">
                        <a:ln>
                          <a:noFill/>
                        </a:ln>
                        <a:solidFill>
                          <a:schemeClr val="tx1">
                            <a:lumMod val="75000"/>
                            <a:lumOff val="25000"/>
                          </a:schemeClr>
                        </a:solidFill>
                        <a:effectLst/>
                        <a:latin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2" name="TextBox 1"/>
          <p:cNvSpPr txBox="1"/>
          <p:nvPr/>
        </p:nvSpPr>
        <p:spPr>
          <a:xfrm>
            <a:off x="6934201" y="1600200"/>
            <a:ext cx="2237110" cy="2657138"/>
          </a:xfrm>
          <a:prstGeom prst="rect">
            <a:avLst/>
          </a:prstGeom>
          <a:noFill/>
        </p:spPr>
        <p:txBody>
          <a:bodyPr wrap="square" rtlCol="0">
            <a:spAutoFit/>
          </a:bodyPr>
          <a:lstStyle/>
          <a:p>
            <a:pPr algn="ctr">
              <a:lnSpc>
                <a:spcPts val="4000"/>
              </a:lnSpc>
            </a:pPr>
            <a:r>
              <a:rPr lang="en-US" dirty="0" smtClean="0">
                <a:solidFill>
                  <a:schemeClr val="tx1">
                    <a:lumMod val="75000"/>
                    <a:lumOff val="25000"/>
                  </a:schemeClr>
                </a:solidFill>
              </a:rPr>
              <a:t>500 hour Service Intervals are similar to Diesel</a:t>
            </a:r>
            <a:endParaRPr lang="en-CA" dirty="0" smtClean="0">
              <a:solidFill>
                <a:schemeClr val="tx1">
                  <a:lumMod val="75000"/>
                  <a:lumOff val="25000"/>
                </a:schemeClr>
              </a:solidFill>
            </a:endParaRPr>
          </a:p>
        </p:txBody>
      </p:sp>
    </p:spTree>
    <p:extLst>
      <p:ext uri="{BB962C8B-B14F-4D97-AF65-F5344CB8AC3E}">
        <p14:creationId xmlns:p14="http://schemas.microsoft.com/office/powerpoint/2010/main" val="167851556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3200"/>
            <a:ext cx="7772400" cy="381000"/>
          </a:xfrm>
        </p:spPr>
        <p:txBody>
          <a:bodyPr/>
          <a:lstStyle/>
          <a:p>
            <a:r>
              <a:rPr lang="en-US" dirty="0" smtClean="0"/>
              <a:t>Natural Gas Playbook and Training</a:t>
            </a:r>
            <a:endParaRPr lang="en-US" dirty="0"/>
          </a:p>
        </p:txBody>
      </p:sp>
      <p:sp>
        <p:nvSpPr>
          <p:cNvPr id="4" name="Footer Placeholder 3"/>
          <p:cNvSpPr>
            <a:spLocks noGrp="1"/>
          </p:cNvSpPr>
          <p:nvPr>
            <p:ph type="ftr" sz="quarter" idx="11"/>
          </p:nvPr>
        </p:nvSpPr>
        <p:spPr/>
        <p:txBody>
          <a:bodyPr/>
          <a:lstStyle/>
          <a:p>
            <a:pPr>
              <a:defRPr/>
            </a:pPr>
            <a:r>
              <a:rPr lang="en-US" smtClean="0"/>
              <a:t>Go with Natural Gas - Cummins Westport Jan 2015</a:t>
            </a:r>
            <a:endParaRPr lang="en-US" dirty="0"/>
          </a:p>
        </p:txBody>
      </p:sp>
      <p:sp>
        <p:nvSpPr>
          <p:cNvPr id="5" name="Slide Number Placeholder 4"/>
          <p:cNvSpPr>
            <a:spLocks noGrp="1"/>
          </p:cNvSpPr>
          <p:nvPr>
            <p:ph type="sldNum" sz="quarter" idx="12"/>
          </p:nvPr>
        </p:nvSpPr>
        <p:spPr/>
        <p:txBody>
          <a:bodyPr/>
          <a:lstStyle/>
          <a:p>
            <a:pPr>
              <a:defRPr/>
            </a:pPr>
            <a:fld id="{7AE1F532-CE46-4796-AB01-3003C411CACB}"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The Cummins Westport Natural Gas Playbook</a:t>
            </a:r>
            <a:endParaRPr lang="en-US" sz="2800" dirty="0"/>
          </a:p>
        </p:txBody>
      </p:sp>
      <p:graphicFrame>
        <p:nvGraphicFramePr>
          <p:cNvPr id="6" name="Content Placeholder 5"/>
          <p:cNvGraphicFramePr>
            <a:graphicFrameLocks noGrp="1"/>
          </p:cNvGraphicFramePr>
          <p:nvPr>
            <p:ph idx="1"/>
          </p:nvPr>
        </p:nvGraphicFramePr>
        <p:xfrm>
          <a:off x="1371600" y="2895600"/>
          <a:ext cx="6172200" cy="3673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pPr>
              <a:defRPr/>
            </a:pPr>
            <a:r>
              <a:rPr lang="en-US" smtClean="0"/>
              <a:t>Go with Natural Gas - Cummins Westport Jan 2015</a:t>
            </a:r>
            <a:endParaRPr lang="en-US" dirty="0"/>
          </a:p>
        </p:txBody>
      </p:sp>
      <p:sp>
        <p:nvSpPr>
          <p:cNvPr id="5" name="Slide Number Placeholder 4"/>
          <p:cNvSpPr>
            <a:spLocks noGrp="1"/>
          </p:cNvSpPr>
          <p:nvPr>
            <p:ph type="sldNum" sz="quarter" idx="12"/>
          </p:nvPr>
        </p:nvSpPr>
        <p:spPr/>
        <p:txBody>
          <a:bodyPr/>
          <a:lstStyle/>
          <a:p>
            <a:pPr>
              <a:defRPr/>
            </a:pPr>
            <a:fld id="{A2AC063B-2958-4033-852B-0C728E2DE4EE}" type="slidenum">
              <a:rPr lang="en-US" smtClean="0"/>
              <a:pPr>
                <a:defRPr/>
              </a:pPr>
              <a:t>39</a:t>
            </a:fld>
            <a:endParaRPr lang="en-US" dirty="0"/>
          </a:p>
        </p:txBody>
      </p:sp>
      <p:pic>
        <p:nvPicPr>
          <p:cNvPr id="4098" name="Picture 2" descr="C:\Users\cq415\AppData\Local\Microsoft\Windows\Temporary Internet Files\Content.IE5\AK9YDKRD\MC900423171[1].wmf"/>
          <p:cNvPicPr>
            <a:picLocks noChangeAspect="1" noChangeArrowheads="1"/>
          </p:cNvPicPr>
          <p:nvPr/>
        </p:nvPicPr>
        <p:blipFill>
          <a:blip r:embed="rId7" cstate="email"/>
          <a:srcRect/>
          <a:stretch>
            <a:fillRect/>
          </a:stretch>
        </p:blipFill>
        <p:spPr bwMode="auto">
          <a:xfrm>
            <a:off x="3657600" y="4267200"/>
            <a:ext cx="1371600" cy="1524000"/>
          </a:xfrm>
          <a:prstGeom prst="rect">
            <a:avLst/>
          </a:prstGeom>
          <a:noFill/>
        </p:spPr>
      </p:pic>
      <p:sp>
        <p:nvSpPr>
          <p:cNvPr id="9" name="Content Placeholder 5"/>
          <p:cNvSpPr txBox="1">
            <a:spLocks/>
          </p:cNvSpPr>
          <p:nvPr/>
        </p:nvSpPr>
        <p:spPr bwMode="auto">
          <a:xfrm>
            <a:off x="609600" y="1143000"/>
            <a:ext cx="8153400" cy="1219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31775" marR="0" lvl="0" indent="-231775" algn="l" defTabSz="914400" rtl="0" eaLnBrk="1" fontAlgn="base" latinLnBrk="0" hangingPunct="1">
              <a:lnSpc>
                <a:spcPct val="100000"/>
              </a:lnSpc>
              <a:spcBef>
                <a:spcPct val="35000"/>
              </a:spcBef>
              <a:spcAft>
                <a:spcPct val="0"/>
              </a:spcAft>
              <a:buClr>
                <a:srgbClr val="EE2E24"/>
              </a:buClr>
              <a:buSzTx/>
              <a:buFont typeface="Wingdings" pitchFamily="2" charset="2"/>
              <a:buChar char="§"/>
              <a:tabLst/>
              <a:defRPr/>
            </a:pPr>
            <a:r>
              <a:rPr kumimoji="0" lang="en-US" sz="2000" b="0" i="0" u="none" strike="noStrike" kern="0" cap="none" spc="0" normalizeH="0" baseline="0" noProof="0" dirty="0" smtClean="0">
                <a:ln>
                  <a:noFill/>
                </a:ln>
                <a:solidFill>
                  <a:schemeClr val="tx1">
                    <a:lumMod val="75000"/>
                    <a:lumOff val="25000"/>
                  </a:schemeClr>
                </a:solidFill>
                <a:effectLst/>
                <a:uLnTx/>
                <a:uFillTx/>
                <a:latin typeface="+mj-lt"/>
                <a:ea typeface="+mn-ea"/>
                <a:cs typeface="+mn-cs"/>
              </a:rPr>
              <a:t>Resource toolkit available from Cummins / Cummins</a:t>
            </a:r>
            <a:r>
              <a:rPr kumimoji="0" lang="en-US" sz="2000" b="0" i="0" u="none" strike="noStrike" kern="0" cap="none" spc="0" normalizeH="0" noProof="0" dirty="0" smtClean="0">
                <a:ln>
                  <a:noFill/>
                </a:ln>
                <a:solidFill>
                  <a:schemeClr val="tx1">
                    <a:lumMod val="75000"/>
                    <a:lumOff val="25000"/>
                  </a:schemeClr>
                </a:solidFill>
                <a:effectLst/>
                <a:uLnTx/>
                <a:uFillTx/>
                <a:latin typeface="+mj-lt"/>
                <a:ea typeface="+mn-ea"/>
                <a:cs typeface="+mn-cs"/>
              </a:rPr>
              <a:t> Westport </a:t>
            </a:r>
            <a:r>
              <a:rPr kumimoji="0" lang="en-US" sz="2000" b="0" i="0" u="none" strike="noStrike" kern="0" cap="none" spc="0" normalizeH="0" baseline="0" noProof="0" dirty="0" smtClean="0">
                <a:ln>
                  <a:noFill/>
                </a:ln>
                <a:solidFill>
                  <a:schemeClr val="tx1">
                    <a:lumMod val="75000"/>
                    <a:lumOff val="25000"/>
                  </a:schemeClr>
                </a:solidFill>
                <a:effectLst/>
                <a:uLnTx/>
                <a:uFillTx/>
                <a:latin typeface="+mj-lt"/>
                <a:ea typeface="+mn-ea"/>
                <a:cs typeface="+mn-cs"/>
              </a:rPr>
              <a:t>to help customers through the natural gas adoption process</a:t>
            </a:r>
          </a:p>
          <a:p>
            <a:pPr marL="231775" marR="0" lvl="0" indent="-231775" algn="l" defTabSz="914400" rtl="0" eaLnBrk="1" fontAlgn="base" latinLnBrk="0" hangingPunct="1">
              <a:lnSpc>
                <a:spcPct val="100000"/>
              </a:lnSpc>
              <a:spcBef>
                <a:spcPct val="35000"/>
              </a:spcBef>
              <a:spcAft>
                <a:spcPct val="0"/>
              </a:spcAft>
              <a:buClr>
                <a:srgbClr val="EE2E24"/>
              </a:buClr>
              <a:buSzTx/>
              <a:buFont typeface="Wingdings" pitchFamily="2" charset="2"/>
              <a:buChar char="§"/>
              <a:tabLst/>
              <a:defRPr/>
            </a:pPr>
            <a:r>
              <a:rPr kumimoji="0" lang="en-US" sz="2000" b="0" i="0" u="none" strike="noStrike" kern="0" cap="none" spc="0" normalizeH="0" baseline="0" noProof="0" dirty="0" smtClean="0">
                <a:ln>
                  <a:noFill/>
                </a:ln>
                <a:solidFill>
                  <a:schemeClr val="tx1">
                    <a:lumMod val="75000"/>
                    <a:lumOff val="25000"/>
                  </a:schemeClr>
                </a:solidFill>
                <a:effectLst/>
                <a:uLnTx/>
                <a:uFillTx/>
                <a:latin typeface="+mj-lt"/>
                <a:ea typeface="+mn-ea"/>
                <a:cs typeface="+mn-cs"/>
              </a:rPr>
              <a:t>Address questions and concerns about purchasing and operating natural gas engines/vehicles</a:t>
            </a:r>
          </a:p>
          <a:p>
            <a:pPr marL="231775" marR="0" lvl="0" indent="-231775" algn="l" defTabSz="914400" rtl="0" eaLnBrk="1" fontAlgn="base" latinLnBrk="0" hangingPunct="1">
              <a:lnSpc>
                <a:spcPct val="100000"/>
              </a:lnSpc>
              <a:spcBef>
                <a:spcPct val="35000"/>
              </a:spcBef>
              <a:spcAft>
                <a:spcPct val="0"/>
              </a:spcAft>
              <a:buClr>
                <a:srgbClr val="EE2E24"/>
              </a:buClr>
              <a:buSzTx/>
              <a:buFont typeface="Wingdings" pitchFamily="2" charset="2"/>
              <a:buChar char="§"/>
              <a:tabLst/>
              <a:defRPr/>
            </a:pPr>
            <a:r>
              <a:rPr lang="en-US" sz="2000" kern="0" dirty="0" smtClean="0">
                <a:solidFill>
                  <a:schemeClr val="tx1">
                    <a:lumMod val="75000"/>
                    <a:lumOff val="25000"/>
                  </a:schemeClr>
                </a:solidFill>
                <a:latin typeface="+mj-lt"/>
                <a:cs typeface="+mn-cs"/>
              </a:rPr>
              <a:t>Prepare for successful operation of CWI powered vehicles</a:t>
            </a:r>
            <a:r>
              <a:rPr kumimoji="0" lang="en-US" sz="2000" b="0" i="0" u="none" strike="noStrike" kern="0" cap="none" spc="0" normalizeH="0" baseline="0" noProof="0" dirty="0" smtClean="0">
                <a:ln>
                  <a:noFill/>
                </a:ln>
                <a:solidFill>
                  <a:schemeClr val="tx1">
                    <a:lumMod val="75000"/>
                    <a:lumOff val="25000"/>
                  </a:schemeClr>
                </a:solidFill>
                <a:effectLst/>
                <a:uLnTx/>
                <a:uFillTx/>
                <a:latin typeface="+mj-lt"/>
                <a:ea typeface="+mn-ea"/>
                <a:cs typeface="+mn-cs"/>
              </a:rPr>
              <a:t> </a:t>
            </a:r>
          </a:p>
          <a:p>
            <a:pPr marL="231775" marR="0" lvl="0" indent="-231775" algn="l" defTabSz="914400" rtl="0" eaLnBrk="1" fontAlgn="base" latinLnBrk="0" hangingPunct="1">
              <a:lnSpc>
                <a:spcPct val="100000"/>
              </a:lnSpc>
              <a:spcBef>
                <a:spcPct val="35000"/>
              </a:spcBef>
              <a:spcAft>
                <a:spcPct val="0"/>
              </a:spcAft>
              <a:buClr>
                <a:srgbClr val="EE2E24"/>
              </a:buClr>
              <a:buSzTx/>
              <a:buFont typeface="Wingdings" pitchFamily="2" charset="2"/>
              <a:buChar char="§"/>
              <a:tabLst/>
              <a:defRPr/>
            </a:pPr>
            <a:endParaRPr kumimoji="0" lang="en-US" b="0" i="0" u="none" strike="noStrike" kern="0" cap="none" spc="0" normalizeH="0" baseline="0" noProof="0" dirty="0" smtClean="0">
              <a:ln>
                <a:noFill/>
              </a:ln>
              <a:solidFill>
                <a:schemeClr val="tx1">
                  <a:lumMod val="75000"/>
                  <a:lumOff val="25000"/>
                </a:schemeClr>
              </a:solidFill>
              <a:effectLst/>
              <a:uLnTx/>
              <a:uFillTx/>
              <a:latin typeface="+mj-lt"/>
              <a:ea typeface="+mn-ea"/>
              <a:cs typeface="+mn-cs"/>
            </a:endParaRPr>
          </a:p>
          <a:p>
            <a:pPr marL="231775" marR="0" lvl="0" indent="-231775" algn="l" defTabSz="914400" rtl="0" eaLnBrk="1" fontAlgn="base" latinLnBrk="0" hangingPunct="1">
              <a:lnSpc>
                <a:spcPct val="100000"/>
              </a:lnSpc>
              <a:spcBef>
                <a:spcPct val="35000"/>
              </a:spcBef>
              <a:spcAft>
                <a:spcPct val="0"/>
              </a:spcAft>
              <a:buClr>
                <a:srgbClr val="EE2E24"/>
              </a:buClr>
              <a:buSzTx/>
              <a:tabLst/>
              <a:defRPr/>
            </a:pPr>
            <a:endParaRPr kumimoji="0" lang="en-US" sz="2000" b="0" i="0" u="none" strike="noStrike" kern="0" cap="none" spc="0" normalizeH="0" baseline="0" noProof="0" dirty="0">
              <a:ln>
                <a:noFill/>
              </a:ln>
              <a:solidFill>
                <a:srgbClr val="515256"/>
              </a:solidFill>
              <a:effectLst/>
              <a:uLnTx/>
              <a:uFillTx/>
              <a:latin typeface="+mj-lt"/>
              <a:ea typeface="+mn-ea"/>
              <a:cs typeface="+mn-cs"/>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838200" y="5715000"/>
            <a:ext cx="1969368" cy="622176"/>
            <a:chOff x="1371600" y="5562600"/>
            <a:chExt cx="2438400" cy="838200"/>
          </a:xfrm>
        </p:grpSpPr>
        <p:pic>
          <p:nvPicPr>
            <p:cNvPr id="19" name="Picture 18" descr="CNG-CMYK.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5562600"/>
              <a:ext cx="1219200" cy="838200"/>
            </a:xfrm>
            <a:prstGeom prst="rect">
              <a:avLst/>
            </a:prstGeom>
          </p:spPr>
        </p:pic>
        <p:pic>
          <p:nvPicPr>
            <p:cNvPr id="22" name="Picture 21" descr="LNG-CMYK.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90800" y="5562600"/>
              <a:ext cx="1219200" cy="838200"/>
            </a:xfrm>
            <a:prstGeom prst="rect">
              <a:avLst/>
            </a:prstGeom>
          </p:spPr>
        </p:pic>
      </p:grpSp>
      <p:pic>
        <p:nvPicPr>
          <p:cNvPr id="300034" name="Picture 2"/>
          <p:cNvPicPr>
            <a:picLocks noChangeAspect="1" noChangeArrowheads="1"/>
          </p:cNvPicPr>
          <p:nvPr/>
        </p:nvPicPr>
        <p:blipFill>
          <a:blip r:embed="rId6" cstate="email"/>
          <a:srcRect/>
          <a:stretch>
            <a:fillRect/>
          </a:stretch>
        </p:blipFill>
        <p:spPr bwMode="auto">
          <a:xfrm>
            <a:off x="1032160" y="3925652"/>
            <a:ext cx="1633537" cy="417748"/>
          </a:xfrm>
          <a:prstGeom prst="rect">
            <a:avLst/>
          </a:prstGeom>
          <a:noFill/>
          <a:ln w="9525">
            <a:noFill/>
            <a:miter lim="800000"/>
            <a:headEnd/>
            <a:tailEnd/>
          </a:ln>
        </p:spPr>
      </p:pic>
      <p:grpSp>
        <p:nvGrpSpPr>
          <p:cNvPr id="3" name="Group 7"/>
          <p:cNvGrpSpPr/>
          <p:nvPr/>
        </p:nvGrpSpPr>
        <p:grpSpPr>
          <a:xfrm>
            <a:off x="7239000" y="3962400"/>
            <a:ext cx="1539524" cy="433384"/>
            <a:chOff x="5248373" y="4530435"/>
            <a:chExt cx="1263081" cy="277091"/>
          </a:xfrm>
        </p:grpSpPr>
        <p:grpSp>
          <p:nvGrpSpPr>
            <p:cNvPr id="4" name="Group 30"/>
            <p:cNvGrpSpPr/>
            <p:nvPr/>
          </p:nvGrpSpPr>
          <p:grpSpPr>
            <a:xfrm>
              <a:off x="5462300" y="4530435"/>
              <a:ext cx="1049154" cy="277091"/>
              <a:chOff x="6806193" y="4835235"/>
              <a:chExt cx="1049154" cy="277091"/>
            </a:xfrm>
          </p:grpSpPr>
          <p:pic>
            <p:nvPicPr>
              <p:cNvPr id="11" name="Picture 10" descr="ISLG_Type_Black.png"/>
              <p:cNvPicPr>
                <a:picLocks noChangeAspect="1"/>
              </p:cNvPicPr>
              <p:nvPr/>
            </p:nvPicPr>
            <p:blipFill>
              <a:blip r:embed="rId7" cstate="email"/>
              <a:stretch>
                <a:fillRect/>
              </a:stretch>
            </p:blipFill>
            <p:spPr>
              <a:xfrm>
                <a:off x="6806193" y="4898863"/>
                <a:ext cx="1049154" cy="164446"/>
              </a:xfrm>
              <a:prstGeom prst="rect">
                <a:avLst/>
              </a:prstGeom>
            </p:spPr>
          </p:pic>
          <p:sp>
            <p:nvSpPr>
              <p:cNvPr id="12" name="Rectangle 11"/>
              <p:cNvSpPr/>
              <p:nvPr/>
            </p:nvSpPr>
            <p:spPr bwMode="auto">
              <a:xfrm>
                <a:off x="6830291" y="4835235"/>
                <a:ext cx="637309" cy="277091"/>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231775" indent="-231775"/>
                <a:endParaRPr lang="en-US" smtClean="0">
                  <a:solidFill>
                    <a:srgbClr val="000000"/>
                  </a:solidFill>
                </a:endParaRPr>
              </a:p>
            </p:txBody>
          </p:sp>
        </p:grpSp>
        <p:pic>
          <p:nvPicPr>
            <p:cNvPr id="10" name="Picture 9" descr="ISX12_LogotypeBlack.jpg"/>
            <p:cNvPicPr>
              <a:picLocks noChangeAspect="1"/>
            </p:cNvPicPr>
            <p:nvPr/>
          </p:nvPicPr>
          <p:blipFill>
            <a:blip r:embed="rId8" cstate="email">
              <a:clrChange>
                <a:clrFrom>
                  <a:srgbClr val="FFFFFF"/>
                </a:clrFrom>
                <a:clrTo>
                  <a:srgbClr val="FFFFFF">
                    <a:alpha val="0"/>
                  </a:srgbClr>
                </a:clrTo>
              </a:clrChange>
            </a:blip>
            <a:stretch>
              <a:fillRect/>
            </a:stretch>
          </p:blipFill>
          <p:spPr>
            <a:xfrm>
              <a:off x="5248373" y="4596120"/>
              <a:ext cx="856988" cy="155448"/>
            </a:xfrm>
            <a:prstGeom prst="rect">
              <a:avLst/>
            </a:prstGeom>
          </p:spPr>
        </p:pic>
      </p:grpSp>
      <p:pic>
        <p:nvPicPr>
          <p:cNvPr id="13" name="Picture 12" descr="ISLG_Type_Black.png"/>
          <p:cNvPicPr>
            <a:picLocks noChangeAspect="1"/>
          </p:cNvPicPr>
          <p:nvPr/>
        </p:nvPicPr>
        <p:blipFill>
          <a:blip r:embed="rId7" cstate="email"/>
          <a:stretch>
            <a:fillRect/>
          </a:stretch>
        </p:blipFill>
        <p:spPr>
          <a:xfrm>
            <a:off x="4038600" y="4038600"/>
            <a:ext cx="1501191" cy="235299"/>
          </a:xfrm>
          <a:prstGeom prst="rect">
            <a:avLst/>
          </a:prstGeom>
        </p:spPr>
      </p:pic>
      <p:pic>
        <p:nvPicPr>
          <p:cNvPr id="15" name="Picture 14" descr="DrappedEngine.jpg"/>
          <p:cNvPicPr>
            <a:picLocks noChangeAspect="1"/>
          </p:cNvPicPr>
          <p:nvPr/>
        </p:nvPicPr>
        <p:blipFill>
          <a:blip r:embed="rId9" cstate="email">
            <a:clrChange>
              <a:clrFrom>
                <a:srgbClr val="FFFFFF"/>
              </a:clrFrom>
              <a:clrTo>
                <a:srgbClr val="FFFFFF">
                  <a:alpha val="0"/>
                </a:srgbClr>
              </a:clrTo>
            </a:clrChange>
          </a:blip>
          <a:stretch>
            <a:fillRect/>
          </a:stretch>
        </p:blipFill>
        <p:spPr>
          <a:xfrm>
            <a:off x="533400" y="1844824"/>
            <a:ext cx="2982526" cy="1926722"/>
          </a:xfrm>
          <a:prstGeom prst="rect">
            <a:avLst/>
          </a:prstGeom>
        </p:spPr>
      </p:pic>
      <p:sp>
        <p:nvSpPr>
          <p:cNvPr id="18" name="Title 17"/>
          <p:cNvSpPr>
            <a:spLocks noGrp="1"/>
          </p:cNvSpPr>
          <p:nvPr>
            <p:ph type="title"/>
          </p:nvPr>
        </p:nvSpPr>
        <p:spPr/>
        <p:txBody>
          <a:bodyPr/>
          <a:lstStyle/>
          <a:p>
            <a:r>
              <a:rPr lang="en-US" dirty="0" smtClean="0"/>
              <a:t>2014/16 Cummins Westport Products.  </a:t>
            </a:r>
            <a:endParaRPr lang="en-US" dirty="0"/>
          </a:p>
        </p:txBody>
      </p:sp>
      <p:sp>
        <p:nvSpPr>
          <p:cNvPr id="20" name="TextBox 19"/>
          <p:cNvSpPr txBox="1"/>
          <p:nvPr>
            <p:custDataLst>
              <p:tags r:id="rId1"/>
            </p:custDataLst>
          </p:nvPr>
        </p:nvSpPr>
        <p:spPr>
          <a:xfrm>
            <a:off x="1231922" y="2636912"/>
            <a:ext cx="1066800" cy="461665"/>
          </a:xfrm>
          <a:prstGeom prst="rect">
            <a:avLst/>
          </a:prstGeom>
          <a:noFill/>
        </p:spPr>
        <p:txBody>
          <a:bodyPr wrap="square" rtlCol="0">
            <a:spAutoFit/>
          </a:bodyPr>
          <a:lstStyle/>
          <a:p>
            <a:pPr algn="ctr"/>
            <a:r>
              <a:rPr lang="en-US" sz="2400" b="1" dirty="0" smtClean="0">
                <a:solidFill>
                  <a:schemeClr val="bg1"/>
                </a:solidFill>
              </a:rPr>
              <a:t>2016</a:t>
            </a:r>
          </a:p>
        </p:txBody>
      </p:sp>
      <p:graphicFrame>
        <p:nvGraphicFramePr>
          <p:cNvPr id="21" name="Table 20"/>
          <p:cNvGraphicFramePr>
            <a:graphicFrameLocks noGrp="1"/>
          </p:cNvGraphicFramePr>
          <p:nvPr/>
        </p:nvGraphicFramePr>
        <p:xfrm>
          <a:off x="727360" y="4337394"/>
          <a:ext cx="2209800" cy="1127760"/>
        </p:xfrm>
        <a:graphic>
          <a:graphicData uri="http://schemas.openxmlformats.org/drawingml/2006/table">
            <a:tbl>
              <a:tblPr firstRow="1" bandRow="1">
                <a:tableStyleId>{F5AB1C69-6EDB-4FF4-983F-18BD219EF322}</a:tableStyleId>
              </a:tblPr>
              <a:tblGrid>
                <a:gridCol w="2209800"/>
              </a:tblGrid>
              <a:tr h="370840">
                <a:tc>
                  <a:txBody>
                    <a:bodyPr/>
                    <a:lstStyle/>
                    <a:p>
                      <a:pPr algn="ctr"/>
                      <a:r>
                        <a:rPr lang="en-US" sz="2000" dirty="0" smtClean="0">
                          <a:solidFill>
                            <a:schemeClr val="tx1"/>
                          </a:solidFill>
                        </a:rPr>
                        <a:t>6.7 Litre </a:t>
                      </a:r>
                      <a:endParaRPr lang="en-US" sz="2000" dirty="0">
                        <a:solidFill>
                          <a:schemeClr val="tx1"/>
                        </a:solidFill>
                      </a:endParaRPr>
                    </a:p>
                  </a:txBody>
                  <a:tcPr/>
                </a:tc>
              </a:tr>
              <a:tr h="370840">
                <a:tc>
                  <a:txBody>
                    <a:bodyPr/>
                    <a:lstStyle/>
                    <a:p>
                      <a:pPr algn="ctr"/>
                      <a:r>
                        <a:rPr lang="en-US" sz="1400" dirty="0" smtClean="0">
                          <a:solidFill>
                            <a:schemeClr val="tx1"/>
                          </a:solidFill>
                        </a:rPr>
                        <a:t>Spark Ignited</a:t>
                      </a:r>
                    </a:p>
                    <a:p>
                      <a:pPr algn="ctr"/>
                      <a:r>
                        <a:rPr lang="en-US" sz="1400" dirty="0" smtClean="0">
                          <a:solidFill>
                            <a:schemeClr val="tx1"/>
                          </a:solidFill>
                        </a:rPr>
                        <a:t>SEGR</a:t>
                      </a:r>
                    </a:p>
                    <a:p>
                      <a:pPr algn="ctr"/>
                      <a:r>
                        <a:rPr lang="en-US" sz="1400" dirty="0" smtClean="0">
                          <a:solidFill>
                            <a:schemeClr val="tx1"/>
                          </a:solidFill>
                        </a:rPr>
                        <a:t>Three</a:t>
                      </a:r>
                      <a:r>
                        <a:rPr lang="en-US" sz="1400" baseline="0" dirty="0" smtClean="0">
                          <a:solidFill>
                            <a:schemeClr val="tx1"/>
                          </a:solidFill>
                        </a:rPr>
                        <a:t> Way Catalyst</a:t>
                      </a:r>
                      <a:endParaRPr lang="en-US" sz="1400" dirty="0">
                        <a:solidFill>
                          <a:schemeClr val="tx1"/>
                        </a:solidFill>
                      </a:endParaRPr>
                    </a:p>
                  </a:txBody>
                  <a:tcPr/>
                </a:tc>
              </a:tr>
            </a:tbl>
          </a:graphicData>
        </a:graphic>
      </p:graphicFrame>
      <p:graphicFrame>
        <p:nvGraphicFramePr>
          <p:cNvPr id="23" name="Table 22"/>
          <p:cNvGraphicFramePr>
            <a:graphicFrameLocks noGrp="1"/>
          </p:cNvGraphicFramePr>
          <p:nvPr/>
        </p:nvGraphicFramePr>
        <p:xfrm>
          <a:off x="3733800" y="4378959"/>
          <a:ext cx="2209800" cy="1767840"/>
        </p:xfrm>
        <a:graphic>
          <a:graphicData uri="http://schemas.openxmlformats.org/drawingml/2006/table">
            <a:tbl>
              <a:tblPr firstRow="1" bandRow="1">
                <a:tableStyleId>{F5AB1C69-6EDB-4FF4-983F-18BD219EF322}</a:tableStyleId>
              </a:tblPr>
              <a:tblGrid>
                <a:gridCol w="2209800"/>
              </a:tblGrid>
              <a:tr h="370840">
                <a:tc>
                  <a:txBody>
                    <a:bodyPr/>
                    <a:lstStyle/>
                    <a:p>
                      <a:pPr algn="ctr"/>
                      <a:r>
                        <a:rPr lang="en-US" sz="2000" dirty="0" smtClean="0">
                          <a:solidFill>
                            <a:schemeClr val="tx1"/>
                          </a:solidFill>
                        </a:rPr>
                        <a:t>8.9 Litre </a:t>
                      </a:r>
                      <a:endParaRPr lang="en-US" sz="2000" dirty="0">
                        <a:solidFill>
                          <a:schemeClr val="tx1"/>
                        </a:solidFill>
                      </a:endParaRPr>
                    </a:p>
                  </a:txBody>
                  <a:tcPr/>
                </a:tc>
              </a:tr>
              <a:tr h="370840">
                <a:tc>
                  <a:txBody>
                    <a:bodyPr/>
                    <a:lstStyle/>
                    <a:p>
                      <a:pPr algn="ctr"/>
                      <a:r>
                        <a:rPr lang="en-US" sz="1400" dirty="0" smtClean="0">
                          <a:solidFill>
                            <a:schemeClr val="tx1"/>
                          </a:solidFill>
                        </a:rPr>
                        <a:t>Spark Ignited</a:t>
                      </a:r>
                    </a:p>
                    <a:p>
                      <a:pPr algn="ctr"/>
                      <a:r>
                        <a:rPr lang="en-US" sz="1400" dirty="0" smtClean="0">
                          <a:solidFill>
                            <a:schemeClr val="tx1"/>
                          </a:solidFill>
                        </a:rPr>
                        <a:t>SEGR</a:t>
                      </a:r>
                    </a:p>
                    <a:p>
                      <a:pPr algn="ctr"/>
                      <a:r>
                        <a:rPr lang="en-US" sz="1400" dirty="0" smtClean="0">
                          <a:solidFill>
                            <a:schemeClr val="tx1"/>
                          </a:solidFill>
                        </a:rPr>
                        <a:t>Three</a:t>
                      </a:r>
                      <a:r>
                        <a:rPr lang="en-US" sz="1400" baseline="0" dirty="0" smtClean="0">
                          <a:solidFill>
                            <a:schemeClr val="tx1"/>
                          </a:solidFill>
                        </a:rPr>
                        <a:t> Way Catalyst</a:t>
                      </a:r>
                    </a:p>
                    <a:p>
                      <a:pPr algn="ctr"/>
                      <a:endParaRPr lang="en-US" sz="1400" baseline="0" dirty="0" smtClean="0">
                        <a:solidFill>
                          <a:schemeClr val="tx1"/>
                        </a:solidFill>
                      </a:endParaRPr>
                    </a:p>
                    <a:p>
                      <a:pPr algn="ctr"/>
                      <a:r>
                        <a:rPr lang="en-US" sz="1400" baseline="0" dirty="0" smtClean="0">
                          <a:solidFill>
                            <a:schemeClr val="tx1"/>
                          </a:solidFill>
                        </a:rPr>
                        <a:t>Up to 60,000 miles/year</a:t>
                      </a:r>
                    </a:p>
                    <a:p>
                      <a:pPr algn="ctr"/>
                      <a:r>
                        <a:rPr lang="en-US" sz="1400" baseline="0" dirty="0" smtClean="0">
                          <a:solidFill>
                            <a:schemeClr val="tx1"/>
                          </a:solidFill>
                        </a:rPr>
                        <a:t>66,000 lb. GVW</a:t>
                      </a:r>
                      <a:endParaRPr lang="en-US" sz="1400" dirty="0">
                        <a:solidFill>
                          <a:schemeClr val="tx1"/>
                        </a:solidFill>
                      </a:endParaRPr>
                    </a:p>
                  </a:txBody>
                  <a:tcPr/>
                </a:tc>
              </a:tr>
            </a:tbl>
          </a:graphicData>
        </a:graphic>
      </p:graphicFrame>
      <p:graphicFrame>
        <p:nvGraphicFramePr>
          <p:cNvPr id="24" name="Table 23"/>
          <p:cNvGraphicFramePr>
            <a:graphicFrameLocks noGrp="1"/>
          </p:cNvGraphicFramePr>
          <p:nvPr/>
        </p:nvGraphicFramePr>
        <p:xfrm>
          <a:off x="6858000" y="4365104"/>
          <a:ext cx="2209800" cy="1554480"/>
        </p:xfrm>
        <a:graphic>
          <a:graphicData uri="http://schemas.openxmlformats.org/drawingml/2006/table">
            <a:tbl>
              <a:tblPr firstRow="1" bandRow="1">
                <a:tableStyleId>{F5AB1C69-6EDB-4FF4-983F-18BD219EF322}</a:tableStyleId>
              </a:tblPr>
              <a:tblGrid>
                <a:gridCol w="2209800"/>
              </a:tblGrid>
              <a:tr h="370840">
                <a:tc>
                  <a:txBody>
                    <a:bodyPr/>
                    <a:lstStyle/>
                    <a:p>
                      <a:pPr algn="ctr"/>
                      <a:r>
                        <a:rPr lang="en-US" sz="2000" dirty="0" smtClean="0">
                          <a:solidFill>
                            <a:schemeClr val="tx1"/>
                          </a:solidFill>
                        </a:rPr>
                        <a:t>11.9 Litre </a:t>
                      </a:r>
                      <a:endParaRPr lang="en-US" sz="2000" dirty="0">
                        <a:solidFill>
                          <a:schemeClr val="tx1"/>
                        </a:solidFill>
                      </a:endParaRPr>
                    </a:p>
                  </a:txBody>
                  <a:tcPr/>
                </a:tc>
              </a:tr>
              <a:tr h="370840">
                <a:tc>
                  <a:txBody>
                    <a:bodyPr/>
                    <a:lstStyle/>
                    <a:p>
                      <a:pPr algn="ctr"/>
                      <a:r>
                        <a:rPr lang="en-US" sz="1400" dirty="0" smtClean="0">
                          <a:solidFill>
                            <a:schemeClr val="tx1"/>
                          </a:solidFill>
                        </a:rPr>
                        <a:t>Spark Ignited</a:t>
                      </a:r>
                    </a:p>
                    <a:p>
                      <a:pPr algn="ctr"/>
                      <a:r>
                        <a:rPr lang="en-US" sz="1400" dirty="0" smtClean="0">
                          <a:solidFill>
                            <a:schemeClr val="tx1"/>
                          </a:solidFill>
                        </a:rPr>
                        <a:t>SEGR</a:t>
                      </a:r>
                    </a:p>
                    <a:p>
                      <a:pPr algn="ctr"/>
                      <a:r>
                        <a:rPr lang="en-US" sz="1400" dirty="0" smtClean="0">
                          <a:solidFill>
                            <a:schemeClr val="tx1"/>
                          </a:solidFill>
                        </a:rPr>
                        <a:t>Three</a:t>
                      </a:r>
                      <a:r>
                        <a:rPr lang="en-US" sz="1400" baseline="0" dirty="0" smtClean="0">
                          <a:solidFill>
                            <a:schemeClr val="tx1"/>
                          </a:solidFill>
                        </a:rPr>
                        <a:t> Way Catalyst</a:t>
                      </a:r>
                    </a:p>
                    <a:p>
                      <a:pPr algn="ctr"/>
                      <a:endParaRPr lang="en-US" sz="1400" baseline="0" dirty="0" smtClean="0">
                        <a:solidFill>
                          <a:schemeClr val="tx1"/>
                        </a:solidFill>
                      </a:endParaRPr>
                    </a:p>
                    <a:p>
                      <a:pPr algn="ctr"/>
                      <a:r>
                        <a:rPr lang="en-US" sz="1400" baseline="0" dirty="0" smtClean="0">
                          <a:solidFill>
                            <a:schemeClr val="tx1"/>
                          </a:solidFill>
                        </a:rPr>
                        <a:t>Up to 80,000 lb. GVW</a:t>
                      </a:r>
                      <a:endParaRPr lang="en-US" sz="1400" dirty="0">
                        <a:solidFill>
                          <a:schemeClr val="tx1"/>
                        </a:solidFill>
                      </a:endParaRPr>
                    </a:p>
                  </a:txBody>
                  <a:tcPr/>
                </a:tc>
              </a:tr>
            </a:tbl>
          </a:graphicData>
        </a:graphic>
      </p:graphicFrame>
      <p:pic>
        <p:nvPicPr>
          <p:cNvPr id="26" name="Picture 25" descr="ISL G Fuel 3qtr.jpg"/>
          <p:cNvPicPr>
            <a:picLocks noChangeAspect="1"/>
          </p:cNvPicPr>
          <p:nvPr/>
        </p:nvPicPr>
        <p:blipFill>
          <a:blip r:embed="rId10" cstate="email"/>
          <a:stretch>
            <a:fillRect/>
          </a:stretch>
        </p:blipFill>
        <p:spPr>
          <a:xfrm>
            <a:off x="3491880" y="1412776"/>
            <a:ext cx="2520280" cy="2370101"/>
          </a:xfrm>
          <a:prstGeom prst="rect">
            <a:avLst/>
          </a:prstGeom>
        </p:spPr>
      </p:pic>
      <p:pic>
        <p:nvPicPr>
          <p:cNvPr id="28" name="Picture 27" descr="ISX12 G Fuel 3Qtr.jpg"/>
          <p:cNvPicPr>
            <a:picLocks noChangeAspect="1"/>
          </p:cNvPicPr>
          <p:nvPr/>
        </p:nvPicPr>
        <p:blipFill>
          <a:blip r:embed="rId11" cstate="email"/>
          <a:stretch>
            <a:fillRect/>
          </a:stretch>
        </p:blipFill>
        <p:spPr>
          <a:xfrm>
            <a:off x="6516216" y="1323854"/>
            <a:ext cx="2384146" cy="2492896"/>
          </a:xfrm>
          <a:prstGeom prst="rect">
            <a:avLst/>
          </a:prstGeom>
        </p:spPr>
      </p:pic>
      <p:sp>
        <p:nvSpPr>
          <p:cNvPr id="25" name="Slide Number Placeholder 24"/>
          <p:cNvSpPr>
            <a:spLocks noGrp="1"/>
          </p:cNvSpPr>
          <p:nvPr>
            <p:ph type="sldNum" sz="quarter" idx="12"/>
          </p:nvPr>
        </p:nvSpPr>
        <p:spPr/>
        <p:txBody>
          <a:bodyPr/>
          <a:lstStyle/>
          <a:p>
            <a:pPr>
              <a:defRPr/>
            </a:pPr>
            <a:fld id="{C2F44778-8F7A-4013-97F3-C5874EFC72C9}" type="slidenum">
              <a:rPr lang="en-US" smtClean="0"/>
              <a:pPr>
                <a:defRPr/>
              </a:pPr>
              <a:t>4</a:t>
            </a:fld>
            <a:endParaRPr lang="en-US" dirty="0"/>
          </a:p>
        </p:txBody>
      </p:sp>
      <p:sp>
        <p:nvSpPr>
          <p:cNvPr id="27" name="Footer Placeholder 26"/>
          <p:cNvSpPr>
            <a:spLocks noGrp="1"/>
          </p:cNvSpPr>
          <p:nvPr>
            <p:ph type="ftr" sz="quarter" idx="11"/>
          </p:nvPr>
        </p:nvSpPr>
        <p:spPr/>
        <p:txBody>
          <a:bodyPr/>
          <a:lstStyle/>
          <a:p>
            <a:pPr>
              <a:defRPr/>
            </a:pPr>
            <a:r>
              <a:rPr lang="en-US" dirty="0" smtClean="0"/>
              <a:t>Go with Natural Gas - Cummins Westport Jan 2015</a:t>
            </a:r>
            <a:endParaRPr lang="en-US" dirty="0"/>
          </a:p>
        </p:txBody>
      </p:sp>
      <p:sp>
        <p:nvSpPr>
          <p:cNvPr id="5" name="TextBox 4"/>
          <p:cNvSpPr txBox="1"/>
          <p:nvPr/>
        </p:nvSpPr>
        <p:spPr>
          <a:xfrm>
            <a:off x="1224491" y="6096000"/>
            <a:ext cx="1061509" cy="517899"/>
          </a:xfrm>
          <a:prstGeom prst="rect">
            <a:avLst/>
          </a:prstGeom>
          <a:noFill/>
        </p:spPr>
        <p:txBody>
          <a:bodyPr wrap="none" rtlCol="0">
            <a:spAutoFit/>
          </a:bodyPr>
          <a:lstStyle/>
          <a:p>
            <a:pPr>
              <a:lnSpc>
                <a:spcPts val="4000"/>
              </a:lnSpc>
            </a:pPr>
            <a:r>
              <a:rPr lang="en-US" sz="1400" dirty="0" smtClean="0">
                <a:solidFill>
                  <a:schemeClr val="tx1">
                    <a:lumMod val="75000"/>
                    <a:lumOff val="25000"/>
                  </a:schemeClr>
                </a:solidFill>
              </a:rPr>
              <a:t>All engines</a:t>
            </a:r>
            <a:endParaRPr lang="en-CA" sz="1400" dirty="0" smtClean="0">
              <a:solidFill>
                <a:schemeClr val="tx1">
                  <a:lumMod val="75000"/>
                  <a:lumOff val="25000"/>
                </a:schemeClr>
              </a:solidFill>
            </a:endParaRPr>
          </a:p>
        </p:txBody>
      </p:sp>
    </p:spTree>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Cummins Westport Natural Gas Playbook</a:t>
            </a:r>
            <a:endParaRPr lang="en-US" dirty="0"/>
          </a:p>
        </p:txBody>
      </p:sp>
      <p:sp>
        <p:nvSpPr>
          <p:cNvPr id="3" name="Content Placeholder 2"/>
          <p:cNvSpPr>
            <a:spLocks noGrp="1"/>
          </p:cNvSpPr>
          <p:nvPr>
            <p:ph idx="1"/>
          </p:nvPr>
        </p:nvSpPr>
        <p:spPr>
          <a:xfrm>
            <a:off x="611560" y="990600"/>
            <a:ext cx="8303840" cy="1224136"/>
          </a:xfrm>
        </p:spPr>
        <p:txBody>
          <a:bodyPr/>
          <a:lstStyle/>
          <a:p>
            <a:r>
              <a:rPr lang="en-US" dirty="0" smtClean="0"/>
              <a:t>Available only from Cummins, the 5 step Playbook provides information and resources for the key steps involved when implementing natural gas into a fleet.</a:t>
            </a:r>
          </a:p>
          <a:p>
            <a:r>
              <a:rPr lang="en-US" dirty="0" smtClean="0"/>
              <a:t>Contact your Cummins or Cummins Westport representative for details. </a:t>
            </a:r>
            <a:endParaRPr lang="en-US" dirty="0"/>
          </a:p>
        </p:txBody>
      </p:sp>
      <p:sp>
        <p:nvSpPr>
          <p:cNvPr id="4" name="Slide Number Placeholder 3"/>
          <p:cNvSpPr>
            <a:spLocks noGrp="1"/>
          </p:cNvSpPr>
          <p:nvPr>
            <p:ph type="sldNum" sz="quarter" idx="12"/>
          </p:nvPr>
        </p:nvSpPr>
        <p:spPr/>
        <p:txBody>
          <a:bodyPr/>
          <a:lstStyle/>
          <a:p>
            <a:pPr>
              <a:defRPr/>
            </a:pPr>
            <a:fld id="{7AE1F532-CE46-4796-AB01-3003C411CACB}" type="slidenum">
              <a:rPr lang="en-US" smtClean="0"/>
              <a:pPr>
                <a:defRPr/>
              </a:pPr>
              <a:t>40</a:t>
            </a:fld>
            <a:endParaRPr lang="en-US" dirty="0"/>
          </a:p>
        </p:txBody>
      </p:sp>
      <p:grpSp>
        <p:nvGrpSpPr>
          <p:cNvPr id="5" name="Group 4"/>
          <p:cNvGrpSpPr/>
          <p:nvPr/>
        </p:nvGrpSpPr>
        <p:grpSpPr>
          <a:xfrm>
            <a:off x="625693" y="2622650"/>
            <a:ext cx="8208912" cy="4046709"/>
            <a:chOff x="755576" y="692696"/>
            <a:chExt cx="7860668" cy="5472608"/>
          </a:xfrm>
        </p:grpSpPr>
        <p:grpSp>
          <p:nvGrpSpPr>
            <p:cNvPr id="6" name="Group 108"/>
            <p:cNvGrpSpPr/>
            <p:nvPr/>
          </p:nvGrpSpPr>
          <p:grpSpPr>
            <a:xfrm>
              <a:off x="5502206" y="692696"/>
              <a:ext cx="1529862" cy="5472608"/>
              <a:chOff x="5502206" y="692696"/>
              <a:chExt cx="1529862" cy="5472608"/>
            </a:xfrm>
          </p:grpSpPr>
          <p:sp>
            <p:nvSpPr>
              <p:cNvPr id="69" name="TextBox 68"/>
              <p:cNvSpPr txBox="1"/>
              <p:nvPr/>
            </p:nvSpPr>
            <p:spPr>
              <a:xfrm>
                <a:off x="5502206" y="1628800"/>
                <a:ext cx="1518066" cy="415498"/>
              </a:xfrm>
              <a:prstGeom prst="rect">
                <a:avLst/>
              </a:prstGeom>
              <a:solidFill>
                <a:srgbClr val="CCFFCC"/>
              </a:solidFill>
            </p:spPr>
            <p:txBody>
              <a:bodyPr wrap="square" rtlCol="0">
                <a:spAutoFit/>
              </a:bodyPr>
              <a:lstStyle/>
              <a:p>
                <a:pPr algn="ctr"/>
                <a:r>
                  <a:rPr lang="en-US" sz="1050" dirty="0" smtClean="0"/>
                  <a:t>Conduct fuel quality test</a:t>
                </a:r>
                <a:endParaRPr lang="en-CA" sz="1050" dirty="0" smtClean="0"/>
              </a:p>
            </p:txBody>
          </p:sp>
          <p:sp>
            <p:nvSpPr>
              <p:cNvPr id="70" name="TextBox 69"/>
              <p:cNvSpPr txBox="1"/>
              <p:nvPr/>
            </p:nvSpPr>
            <p:spPr>
              <a:xfrm>
                <a:off x="5614612" y="1142746"/>
                <a:ext cx="1338828" cy="369332"/>
              </a:xfrm>
              <a:prstGeom prst="rect">
                <a:avLst/>
              </a:prstGeom>
              <a:noFill/>
            </p:spPr>
            <p:txBody>
              <a:bodyPr wrap="none" rtlCol="0">
                <a:spAutoFit/>
              </a:bodyPr>
              <a:lstStyle/>
              <a:p>
                <a:pPr algn="ctr"/>
                <a:r>
                  <a:rPr lang="en-US" sz="1800" b="1" dirty="0" smtClean="0"/>
                  <a:t>Implement</a:t>
                </a:r>
                <a:endParaRPr lang="en-CA" sz="1800" b="1" dirty="0" smtClean="0"/>
              </a:p>
            </p:txBody>
          </p:sp>
          <p:sp>
            <p:nvSpPr>
              <p:cNvPr id="71" name="TextBox 70"/>
              <p:cNvSpPr txBox="1"/>
              <p:nvPr/>
            </p:nvSpPr>
            <p:spPr>
              <a:xfrm>
                <a:off x="5508104" y="2132856"/>
                <a:ext cx="1518066" cy="415498"/>
              </a:xfrm>
              <a:prstGeom prst="rect">
                <a:avLst/>
              </a:prstGeom>
              <a:solidFill>
                <a:srgbClr val="CCFFCC"/>
              </a:solidFill>
            </p:spPr>
            <p:txBody>
              <a:bodyPr wrap="square" rtlCol="0">
                <a:spAutoFit/>
              </a:bodyPr>
              <a:lstStyle/>
              <a:p>
                <a:pPr algn="ctr"/>
                <a:r>
                  <a:rPr lang="en-US" sz="1050" dirty="0" smtClean="0"/>
                  <a:t>Conduct pilot truck test</a:t>
                </a:r>
                <a:endParaRPr lang="en-CA" sz="1050" dirty="0" smtClean="0"/>
              </a:p>
            </p:txBody>
          </p:sp>
          <p:sp>
            <p:nvSpPr>
              <p:cNvPr id="72" name="TextBox 71"/>
              <p:cNvSpPr txBox="1"/>
              <p:nvPr/>
            </p:nvSpPr>
            <p:spPr>
              <a:xfrm>
                <a:off x="5508104" y="3175084"/>
                <a:ext cx="1518066" cy="253916"/>
              </a:xfrm>
              <a:prstGeom prst="rect">
                <a:avLst/>
              </a:prstGeom>
              <a:solidFill>
                <a:srgbClr val="CCFFCC"/>
              </a:solidFill>
            </p:spPr>
            <p:txBody>
              <a:bodyPr wrap="square" rtlCol="0">
                <a:spAutoFit/>
              </a:bodyPr>
              <a:lstStyle/>
              <a:p>
                <a:pPr algn="ctr"/>
                <a:r>
                  <a:rPr lang="en-US" sz="1050" dirty="0" smtClean="0"/>
                  <a:t>Develop rollout plan</a:t>
                </a:r>
                <a:endParaRPr lang="en-CA" sz="1050" dirty="0" smtClean="0"/>
              </a:p>
            </p:txBody>
          </p:sp>
          <p:sp>
            <p:nvSpPr>
              <p:cNvPr id="73" name="TextBox 72"/>
              <p:cNvSpPr txBox="1"/>
              <p:nvPr/>
            </p:nvSpPr>
            <p:spPr>
              <a:xfrm>
                <a:off x="5508104" y="2653462"/>
                <a:ext cx="1518066" cy="415498"/>
              </a:xfrm>
              <a:prstGeom prst="rect">
                <a:avLst/>
              </a:prstGeom>
              <a:solidFill>
                <a:srgbClr val="CCFFCC"/>
              </a:solidFill>
            </p:spPr>
            <p:txBody>
              <a:bodyPr wrap="square" rtlCol="0">
                <a:spAutoFit/>
              </a:bodyPr>
              <a:lstStyle/>
              <a:p>
                <a:pPr algn="ctr"/>
                <a:r>
                  <a:rPr lang="en-US" sz="1050" dirty="0" smtClean="0"/>
                  <a:t>Confirm fuel economy &amp; range</a:t>
                </a:r>
                <a:endParaRPr lang="en-CA" sz="1050" dirty="0" smtClean="0"/>
              </a:p>
            </p:txBody>
          </p:sp>
          <p:sp>
            <p:nvSpPr>
              <p:cNvPr id="74" name="TextBox 73"/>
              <p:cNvSpPr txBox="1"/>
              <p:nvPr/>
            </p:nvSpPr>
            <p:spPr>
              <a:xfrm>
                <a:off x="5508104" y="3933056"/>
                <a:ext cx="1518066" cy="415498"/>
              </a:xfrm>
              <a:prstGeom prst="rect">
                <a:avLst/>
              </a:prstGeom>
              <a:solidFill>
                <a:srgbClr val="CCFFCC"/>
              </a:solidFill>
            </p:spPr>
            <p:txBody>
              <a:bodyPr wrap="square" rtlCol="0">
                <a:spAutoFit/>
              </a:bodyPr>
              <a:lstStyle/>
              <a:p>
                <a:pPr algn="ctr"/>
                <a:r>
                  <a:rPr lang="en-US" sz="1050" dirty="0" smtClean="0"/>
                  <a:t>Conduct driver training</a:t>
                </a:r>
                <a:endParaRPr lang="en-CA" sz="1050" dirty="0" smtClean="0"/>
              </a:p>
            </p:txBody>
          </p:sp>
          <p:sp>
            <p:nvSpPr>
              <p:cNvPr id="75" name="TextBox 74"/>
              <p:cNvSpPr txBox="1"/>
              <p:nvPr/>
            </p:nvSpPr>
            <p:spPr>
              <a:xfrm>
                <a:off x="5508104" y="3535124"/>
                <a:ext cx="1518066" cy="253916"/>
              </a:xfrm>
              <a:prstGeom prst="rect">
                <a:avLst/>
              </a:prstGeom>
              <a:solidFill>
                <a:srgbClr val="CCFFCC"/>
              </a:solidFill>
            </p:spPr>
            <p:txBody>
              <a:bodyPr wrap="square" rtlCol="0">
                <a:spAutoFit/>
              </a:bodyPr>
              <a:lstStyle/>
              <a:p>
                <a:pPr algn="ctr"/>
                <a:r>
                  <a:rPr lang="en-US" sz="1050" dirty="0" smtClean="0"/>
                  <a:t>Truck delivery &amp; PDI</a:t>
                </a:r>
                <a:endParaRPr lang="en-CA" sz="1050" dirty="0" smtClean="0"/>
              </a:p>
            </p:txBody>
          </p:sp>
          <p:sp>
            <p:nvSpPr>
              <p:cNvPr id="76" name="TextBox 75"/>
              <p:cNvSpPr txBox="1"/>
              <p:nvPr/>
            </p:nvSpPr>
            <p:spPr>
              <a:xfrm>
                <a:off x="5508104" y="4453662"/>
                <a:ext cx="1518066" cy="415498"/>
              </a:xfrm>
              <a:prstGeom prst="rect">
                <a:avLst/>
              </a:prstGeom>
              <a:solidFill>
                <a:srgbClr val="CCFFCC"/>
              </a:solidFill>
            </p:spPr>
            <p:txBody>
              <a:bodyPr wrap="square" rtlCol="0">
                <a:spAutoFit/>
              </a:bodyPr>
              <a:lstStyle/>
              <a:p>
                <a:pPr algn="ctr"/>
                <a:r>
                  <a:rPr lang="en-US" sz="1050" dirty="0" smtClean="0"/>
                  <a:t>Conduct fuelling training</a:t>
                </a:r>
                <a:endParaRPr lang="en-CA" sz="1050" dirty="0" smtClean="0"/>
              </a:p>
            </p:txBody>
          </p:sp>
          <p:sp>
            <p:nvSpPr>
              <p:cNvPr id="77" name="TextBox 76"/>
              <p:cNvSpPr txBox="1"/>
              <p:nvPr/>
            </p:nvSpPr>
            <p:spPr>
              <a:xfrm>
                <a:off x="5508104" y="5013176"/>
                <a:ext cx="1518066" cy="415498"/>
              </a:xfrm>
              <a:prstGeom prst="rect">
                <a:avLst/>
              </a:prstGeom>
              <a:solidFill>
                <a:srgbClr val="CCFFCC"/>
              </a:solidFill>
            </p:spPr>
            <p:txBody>
              <a:bodyPr wrap="square" rtlCol="0">
                <a:spAutoFit/>
              </a:bodyPr>
              <a:lstStyle/>
              <a:p>
                <a:pPr algn="ctr"/>
                <a:r>
                  <a:rPr lang="en-US" sz="1050" dirty="0" smtClean="0"/>
                  <a:t>Test problem resolution processes</a:t>
                </a:r>
                <a:endParaRPr lang="en-CA" sz="1050" dirty="0" smtClean="0"/>
              </a:p>
            </p:txBody>
          </p:sp>
          <p:sp>
            <p:nvSpPr>
              <p:cNvPr id="78" name="TextBox 77"/>
              <p:cNvSpPr txBox="1"/>
              <p:nvPr/>
            </p:nvSpPr>
            <p:spPr>
              <a:xfrm>
                <a:off x="5508104" y="5551348"/>
                <a:ext cx="1518066" cy="253916"/>
              </a:xfrm>
              <a:prstGeom prst="rect">
                <a:avLst/>
              </a:prstGeom>
              <a:solidFill>
                <a:srgbClr val="CCFFCC"/>
              </a:solidFill>
            </p:spPr>
            <p:txBody>
              <a:bodyPr wrap="square" rtlCol="0">
                <a:spAutoFit/>
              </a:bodyPr>
              <a:lstStyle/>
              <a:p>
                <a:pPr algn="ctr"/>
                <a:r>
                  <a:rPr lang="en-US" sz="1050" dirty="0" smtClean="0"/>
                  <a:t>Infant care support</a:t>
                </a:r>
                <a:endParaRPr lang="en-CA" sz="1050" dirty="0" smtClean="0"/>
              </a:p>
            </p:txBody>
          </p:sp>
          <p:sp>
            <p:nvSpPr>
              <p:cNvPr id="79" name="TextBox 78"/>
              <p:cNvSpPr txBox="1"/>
              <p:nvPr/>
            </p:nvSpPr>
            <p:spPr>
              <a:xfrm>
                <a:off x="5508104" y="5911388"/>
                <a:ext cx="1518066" cy="253916"/>
              </a:xfrm>
              <a:prstGeom prst="rect">
                <a:avLst/>
              </a:prstGeom>
              <a:solidFill>
                <a:srgbClr val="CCFFCC"/>
              </a:solidFill>
            </p:spPr>
            <p:txBody>
              <a:bodyPr wrap="square" rtlCol="0">
                <a:spAutoFit/>
              </a:bodyPr>
              <a:lstStyle/>
              <a:p>
                <a:pPr algn="ctr"/>
                <a:r>
                  <a:rPr lang="en-US" sz="1050" dirty="0" smtClean="0"/>
                  <a:t>Kick off event</a:t>
                </a:r>
                <a:endParaRPr lang="en-CA" sz="1050" dirty="0" smtClean="0"/>
              </a:p>
            </p:txBody>
          </p:sp>
          <p:sp>
            <p:nvSpPr>
              <p:cNvPr id="80" name="Rectangle 79"/>
              <p:cNvSpPr/>
              <p:nvPr/>
            </p:nvSpPr>
            <p:spPr>
              <a:xfrm>
                <a:off x="5514002" y="980728"/>
                <a:ext cx="1518066" cy="518457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7" name="Group 18"/>
              <p:cNvGrpSpPr/>
              <p:nvPr/>
            </p:nvGrpSpPr>
            <p:grpSpPr>
              <a:xfrm>
                <a:off x="6012160" y="692696"/>
                <a:ext cx="432048" cy="369332"/>
                <a:chOff x="7020272" y="476672"/>
                <a:chExt cx="432048" cy="369332"/>
              </a:xfrm>
            </p:grpSpPr>
            <p:sp>
              <p:nvSpPr>
                <p:cNvPr id="82" name="Oval 81"/>
                <p:cNvSpPr/>
                <p:nvPr/>
              </p:nvSpPr>
              <p:spPr>
                <a:xfrm>
                  <a:off x="7020272" y="476672"/>
                  <a:ext cx="432048" cy="36933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3" name="TextBox 98"/>
                <p:cNvSpPr txBox="1"/>
                <p:nvPr/>
              </p:nvSpPr>
              <p:spPr>
                <a:xfrm>
                  <a:off x="7092280" y="476672"/>
                  <a:ext cx="288032" cy="369332"/>
                </a:xfrm>
                <a:prstGeom prst="rect">
                  <a:avLst/>
                </a:prstGeom>
                <a:noFill/>
              </p:spPr>
              <p:txBody>
                <a:bodyPr wrap="square" rtlCol="0">
                  <a:spAutoFit/>
                </a:bodyPr>
                <a:lstStyle/>
                <a:p>
                  <a:pPr algn="ctr"/>
                  <a:r>
                    <a:rPr lang="en-US" sz="1800" b="1" dirty="0" smtClean="0"/>
                    <a:t>4</a:t>
                  </a:r>
                  <a:endParaRPr lang="en-CA" sz="1800" b="1" dirty="0" smtClean="0"/>
                </a:p>
              </p:txBody>
            </p:sp>
          </p:grpSp>
        </p:grpSp>
        <p:grpSp>
          <p:nvGrpSpPr>
            <p:cNvPr id="8" name="Group 111"/>
            <p:cNvGrpSpPr/>
            <p:nvPr/>
          </p:nvGrpSpPr>
          <p:grpSpPr>
            <a:xfrm>
              <a:off x="7092280" y="692696"/>
              <a:ext cx="1523964" cy="5472608"/>
              <a:chOff x="7092280" y="692696"/>
              <a:chExt cx="1523964" cy="5472608"/>
            </a:xfrm>
          </p:grpSpPr>
          <p:sp>
            <p:nvSpPr>
              <p:cNvPr id="58" name="TextBox 57"/>
              <p:cNvSpPr txBox="1"/>
              <p:nvPr/>
            </p:nvSpPr>
            <p:spPr>
              <a:xfrm>
                <a:off x="7236296" y="980728"/>
                <a:ext cx="1287532" cy="646331"/>
              </a:xfrm>
              <a:prstGeom prst="rect">
                <a:avLst/>
              </a:prstGeom>
              <a:noFill/>
            </p:spPr>
            <p:txBody>
              <a:bodyPr wrap="none" rtlCol="0">
                <a:spAutoFit/>
              </a:bodyPr>
              <a:lstStyle/>
              <a:p>
                <a:pPr algn="ctr"/>
                <a:r>
                  <a:rPr lang="en-US" sz="1800" b="1" dirty="0" smtClean="0"/>
                  <a:t>Operate &amp;</a:t>
                </a:r>
              </a:p>
              <a:p>
                <a:pPr algn="ctr"/>
                <a:r>
                  <a:rPr lang="en-US" sz="1800" b="1" dirty="0" smtClean="0"/>
                  <a:t>Maintain</a:t>
                </a:r>
                <a:endParaRPr lang="en-CA" sz="1800" b="1" dirty="0" smtClean="0"/>
              </a:p>
            </p:txBody>
          </p:sp>
          <p:sp>
            <p:nvSpPr>
              <p:cNvPr id="59" name="TextBox 58"/>
              <p:cNvSpPr txBox="1"/>
              <p:nvPr/>
            </p:nvSpPr>
            <p:spPr>
              <a:xfrm>
                <a:off x="7092280" y="1776124"/>
                <a:ext cx="1518066" cy="780421"/>
              </a:xfrm>
              <a:prstGeom prst="rect">
                <a:avLst/>
              </a:prstGeom>
              <a:solidFill>
                <a:srgbClr val="99FF66"/>
              </a:solidFill>
            </p:spPr>
            <p:txBody>
              <a:bodyPr wrap="square" rtlCol="0">
                <a:spAutoFit/>
              </a:bodyPr>
              <a:lstStyle/>
              <a:p>
                <a:pPr algn="ctr"/>
                <a:r>
                  <a:rPr lang="en-US" sz="1050" dirty="0" smtClean="0"/>
                  <a:t>Conduct daily maintenance &amp; inspections</a:t>
                </a:r>
                <a:endParaRPr lang="en-CA" sz="1050" dirty="0" smtClean="0"/>
              </a:p>
            </p:txBody>
          </p:sp>
          <p:sp>
            <p:nvSpPr>
              <p:cNvPr id="60" name="TextBox 59"/>
              <p:cNvSpPr txBox="1"/>
              <p:nvPr/>
            </p:nvSpPr>
            <p:spPr>
              <a:xfrm>
                <a:off x="7092280" y="2653462"/>
                <a:ext cx="1518066" cy="415498"/>
              </a:xfrm>
              <a:prstGeom prst="rect">
                <a:avLst/>
              </a:prstGeom>
              <a:solidFill>
                <a:srgbClr val="99FF66"/>
              </a:solidFill>
            </p:spPr>
            <p:txBody>
              <a:bodyPr wrap="square" rtlCol="0">
                <a:spAutoFit/>
              </a:bodyPr>
              <a:lstStyle/>
              <a:p>
                <a:pPr algn="ctr"/>
                <a:r>
                  <a:rPr lang="en-US" sz="1050" dirty="0" smtClean="0"/>
                  <a:t>Monitor fuelling procedures</a:t>
                </a:r>
                <a:endParaRPr lang="en-CA" sz="1050" dirty="0" smtClean="0"/>
              </a:p>
            </p:txBody>
          </p:sp>
          <p:sp>
            <p:nvSpPr>
              <p:cNvPr id="61" name="TextBox 60"/>
              <p:cNvSpPr txBox="1"/>
              <p:nvPr/>
            </p:nvSpPr>
            <p:spPr>
              <a:xfrm>
                <a:off x="7092280" y="3181934"/>
                <a:ext cx="1518066" cy="559185"/>
              </a:xfrm>
              <a:prstGeom prst="rect">
                <a:avLst/>
              </a:prstGeom>
              <a:solidFill>
                <a:srgbClr val="99FF66"/>
              </a:solidFill>
            </p:spPr>
            <p:txBody>
              <a:bodyPr wrap="square" rtlCol="0">
                <a:spAutoFit/>
              </a:bodyPr>
              <a:lstStyle/>
              <a:p>
                <a:pPr algn="ctr"/>
                <a:r>
                  <a:rPr lang="en-US" sz="1050" dirty="0" smtClean="0"/>
                  <a:t>Monitor fuel consumption</a:t>
                </a:r>
                <a:endParaRPr lang="en-CA" sz="1050" dirty="0" smtClean="0"/>
              </a:p>
            </p:txBody>
          </p:sp>
          <p:sp>
            <p:nvSpPr>
              <p:cNvPr id="62" name="TextBox 61"/>
              <p:cNvSpPr txBox="1"/>
              <p:nvPr/>
            </p:nvSpPr>
            <p:spPr>
              <a:xfrm>
                <a:off x="7092280" y="3811815"/>
                <a:ext cx="1518066" cy="780421"/>
              </a:xfrm>
              <a:prstGeom prst="rect">
                <a:avLst/>
              </a:prstGeom>
              <a:solidFill>
                <a:srgbClr val="99FF66"/>
              </a:solidFill>
            </p:spPr>
            <p:txBody>
              <a:bodyPr wrap="square" rtlCol="0">
                <a:spAutoFit/>
              </a:bodyPr>
              <a:lstStyle/>
              <a:p>
                <a:pPr algn="ctr"/>
                <a:r>
                  <a:rPr lang="en-US" sz="1050" dirty="0" smtClean="0"/>
                  <a:t>Conduct scheduled maintenance &amp; inspections</a:t>
                </a:r>
                <a:endParaRPr lang="en-CA" sz="1050" dirty="0" smtClean="0"/>
              </a:p>
            </p:txBody>
          </p:sp>
          <p:sp>
            <p:nvSpPr>
              <p:cNvPr id="63" name="TextBox 62"/>
              <p:cNvSpPr txBox="1"/>
              <p:nvPr/>
            </p:nvSpPr>
            <p:spPr>
              <a:xfrm>
                <a:off x="7092280" y="4725144"/>
                <a:ext cx="1518066" cy="577081"/>
              </a:xfrm>
              <a:prstGeom prst="rect">
                <a:avLst/>
              </a:prstGeom>
              <a:solidFill>
                <a:srgbClr val="99FF66"/>
              </a:solidFill>
            </p:spPr>
            <p:txBody>
              <a:bodyPr wrap="square" rtlCol="0">
                <a:spAutoFit/>
              </a:bodyPr>
              <a:lstStyle/>
              <a:p>
                <a:pPr algn="ctr"/>
                <a:r>
                  <a:rPr lang="en-US" sz="1050" dirty="0" smtClean="0"/>
                  <a:t>Conduct scheduled fuel quality inspections</a:t>
                </a:r>
                <a:endParaRPr lang="en-CA" sz="1050" dirty="0" smtClean="0"/>
              </a:p>
            </p:txBody>
          </p:sp>
          <p:sp>
            <p:nvSpPr>
              <p:cNvPr id="64" name="TextBox 63"/>
              <p:cNvSpPr txBox="1"/>
              <p:nvPr/>
            </p:nvSpPr>
            <p:spPr>
              <a:xfrm>
                <a:off x="7092280" y="5430732"/>
                <a:ext cx="1518066" cy="561903"/>
              </a:xfrm>
              <a:prstGeom prst="rect">
                <a:avLst/>
              </a:prstGeom>
              <a:solidFill>
                <a:srgbClr val="99FF66"/>
              </a:solidFill>
            </p:spPr>
            <p:txBody>
              <a:bodyPr wrap="square" rtlCol="0">
                <a:spAutoFit/>
              </a:bodyPr>
              <a:lstStyle/>
              <a:p>
                <a:pPr algn="ctr"/>
                <a:r>
                  <a:rPr lang="en-US" sz="1050" dirty="0" smtClean="0"/>
                  <a:t>Manage &amp; resolve problems</a:t>
                </a:r>
                <a:endParaRPr lang="en-CA" sz="1050" dirty="0" smtClean="0"/>
              </a:p>
            </p:txBody>
          </p:sp>
          <p:sp>
            <p:nvSpPr>
              <p:cNvPr id="65" name="Rectangle 64"/>
              <p:cNvSpPr/>
              <p:nvPr/>
            </p:nvSpPr>
            <p:spPr>
              <a:xfrm>
                <a:off x="7098178" y="980728"/>
                <a:ext cx="1518066" cy="518457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9" name="Group 99"/>
              <p:cNvGrpSpPr/>
              <p:nvPr/>
            </p:nvGrpSpPr>
            <p:grpSpPr>
              <a:xfrm>
                <a:off x="7668344" y="692696"/>
                <a:ext cx="432048" cy="369332"/>
                <a:chOff x="7020272" y="476672"/>
                <a:chExt cx="432048" cy="369332"/>
              </a:xfrm>
            </p:grpSpPr>
            <p:sp>
              <p:nvSpPr>
                <p:cNvPr id="67" name="Oval 66"/>
                <p:cNvSpPr/>
                <p:nvPr/>
              </p:nvSpPr>
              <p:spPr>
                <a:xfrm>
                  <a:off x="7020272" y="476672"/>
                  <a:ext cx="432048" cy="36933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8" name="TextBox 67"/>
                <p:cNvSpPr txBox="1"/>
                <p:nvPr/>
              </p:nvSpPr>
              <p:spPr>
                <a:xfrm>
                  <a:off x="7092280" y="476672"/>
                  <a:ext cx="288032" cy="369332"/>
                </a:xfrm>
                <a:prstGeom prst="rect">
                  <a:avLst/>
                </a:prstGeom>
                <a:noFill/>
              </p:spPr>
              <p:txBody>
                <a:bodyPr wrap="square" rtlCol="0">
                  <a:spAutoFit/>
                </a:bodyPr>
                <a:lstStyle/>
                <a:p>
                  <a:pPr algn="ctr"/>
                  <a:r>
                    <a:rPr lang="en-US" sz="1800" b="1" dirty="0" smtClean="0"/>
                    <a:t>5</a:t>
                  </a:r>
                  <a:endParaRPr lang="en-CA" sz="1800" b="1" dirty="0" smtClean="0"/>
                </a:p>
              </p:txBody>
            </p:sp>
          </p:grpSp>
        </p:grpSp>
        <p:grpSp>
          <p:nvGrpSpPr>
            <p:cNvPr id="10" name="Group 99"/>
            <p:cNvGrpSpPr/>
            <p:nvPr/>
          </p:nvGrpSpPr>
          <p:grpSpPr>
            <a:xfrm>
              <a:off x="755576" y="692696"/>
              <a:ext cx="1518066" cy="5472608"/>
              <a:chOff x="755576" y="692696"/>
              <a:chExt cx="1518066" cy="5472608"/>
            </a:xfrm>
          </p:grpSpPr>
          <p:sp>
            <p:nvSpPr>
              <p:cNvPr id="40" name="TextBox 5"/>
              <p:cNvSpPr txBox="1"/>
              <p:nvPr/>
            </p:nvSpPr>
            <p:spPr>
              <a:xfrm>
                <a:off x="755576" y="1628800"/>
                <a:ext cx="1518066" cy="261610"/>
              </a:xfrm>
              <a:prstGeom prst="rect">
                <a:avLst/>
              </a:prstGeom>
              <a:solidFill>
                <a:schemeClr val="accent6">
                  <a:lumMod val="40000"/>
                  <a:lumOff val="60000"/>
                </a:schemeClr>
              </a:solidFill>
            </p:spPr>
            <p:txBody>
              <a:bodyPr wrap="square" rtlCol="0">
                <a:spAutoFit/>
              </a:bodyPr>
              <a:lstStyle/>
              <a:p>
                <a:pPr algn="ctr"/>
                <a:r>
                  <a:rPr lang="en-US" sz="1050" dirty="0" smtClean="0"/>
                  <a:t>Fleet profile</a:t>
                </a:r>
                <a:endParaRPr lang="en-CA" sz="1050" dirty="0" smtClean="0"/>
              </a:p>
            </p:txBody>
          </p:sp>
          <p:sp>
            <p:nvSpPr>
              <p:cNvPr id="41" name="TextBox 40"/>
              <p:cNvSpPr txBox="1"/>
              <p:nvPr/>
            </p:nvSpPr>
            <p:spPr>
              <a:xfrm>
                <a:off x="1016276" y="1142746"/>
                <a:ext cx="992579" cy="369332"/>
              </a:xfrm>
              <a:prstGeom prst="rect">
                <a:avLst/>
              </a:prstGeom>
              <a:noFill/>
            </p:spPr>
            <p:txBody>
              <a:bodyPr wrap="none" rtlCol="0">
                <a:spAutoFit/>
              </a:bodyPr>
              <a:lstStyle/>
              <a:p>
                <a:pPr algn="ctr"/>
                <a:r>
                  <a:rPr lang="en-US" sz="1800" b="1" dirty="0" smtClean="0"/>
                  <a:t>Assess</a:t>
                </a:r>
                <a:endParaRPr lang="en-CA" sz="1800" b="1" dirty="0" smtClean="0"/>
              </a:p>
            </p:txBody>
          </p:sp>
          <p:sp>
            <p:nvSpPr>
              <p:cNvPr id="42" name="TextBox 41"/>
              <p:cNvSpPr txBox="1"/>
              <p:nvPr/>
            </p:nvSpPr>
            <p:spPr>
              <a:xfrm>
                <a:off x="755576" y="1943254"/>
                <a:ext cx="1518066" cy="261610"/>
              </a:xfrm>
              <a:prstGeom prst="rect">
                <a:avLst/>
              </a:prstGeom>
              <a:solidFill>
                <a:schemeClr val="accent6">
                  <a:lumMod val="40000"/>
                  <a:lumOff val="60000"/>
                </a:schemeClr>
              </a:solidFill>
            </p:spPr>
            <p:txBody>
              <a:bodyPr wrap="square" rtlCol="0">
                <a:spAutoFit/>
              </a:bodyPr>
              <a:lstStyle/>
              <a:p>
                <a:pPr algn="ctr"/>
                <a:r>
                  <a:rPr lang="en-US" sz="1050" dirty="0" smtClean="0"/>
                  <a:t>Routes &amp; loads</a:t>
                </a:r>
                <a:endParaRPr lang="en-CA" sz="1050" dirty="0" smtClean="0"/>
              </a:p>
            </p:txBody>
          </p:sp>
          <p:sp>
            <p:nvSpPr>
              <p:cNvPr id="43" name="TextBox 42"/>
              <p:cNvSpPr txBox="1"/>
              <p:nvPr/>
            </p:nvSpPr>
            <p:spPr>
              <a:xfrm>
                <a:off x="755576" y="2591326"/>
                <a:ext cx="1518066" cy="261610"/>
              </a:xfrm>
              <a:prstGeom prst="rect">
                <a:avLst/>
              </a:prstGeom>
              <a:solidFill>
                <a:schemeClr val="accent6">
                  <a:lumMod val="40000"/>
                  <a:lumOff val="60000"/>
                </a:schemeClr>
              </a:solidFill>
            </p:spPr>
            <p:txBody>
              <a:bodyPr wrap="square" rtlCol="0">
                <a:spAutoFit/>
              </a:bodyPr>
              <a:lstStyle/>
              <a:p>
                <a:pPr algn="ctr"/>
                <a:r>
                  <a:rPr lang="en-US" sz="1050" dirty="0" smtClean="0"/>
                  <a:t>Current fuel profile</a:t>
                </a:r>
                <a:endParaRPr lang="en-CA" sz="1050" dirty="0" smtClean="0"/>
              </a:p>
            </p:txBody>
          </p:sp>
          <p:sp>
            <p:nvSpPr>
              <p:cNvPr id="44" name="TextBox 43"/>
              <p:cNvSpPr txBox="1"/>
              <p:nvPr/>
            </p:nvSpPr>
            <p:spPr>
              <a:xfrm>
                <a:off x="755576" y="2951366"/>
                <a:ext cx="1518066" cy="261610"/>
              </a:xfrm>
              <a:prstGeom prst="rect">
                <a:avLst/>
              </a:prstGeom>
              <a:solidFill>
                <a:schemeClr val="accent6">
                  <a:lumMod val="40000"/>
                  <a:lumOff val="60000"/>
                </a:schemeClr>
              </a:solidFill>
            </p:spPr>
            <p:txBody>
              <a:bodyPr wrap="square" rtlCol="0">
                <a:spAutoFit/>
              </a:bodyPr>
              <a:lstStyle/>
              <a:p>
                <a:pPr algn="ctr"/>
                <a:r>
                  <a:rPr lang="en-US" sz="1050" dirty="0" smtClean="0"/>
                  <a:t>NG fuel availability</a:t>
                </a:r>
                <a:endParaRPr lang="en-CA" sz="1050" dirty="0" smtClean="0"/>
              </a:p>
            </p:txBody>
          </p:sp>
          <p:sp>
            <p:nvSpPr>
              <p:cNvPr id="45" name="TextBox 44"/>
              <p:cNvSpPr txBox="1"/>
              <p:nvPr/>
            </p:nvSpPr>
            <p:spPr>
              <a:xfrm>
                <a:off x="755576" y="3286145"/>
                <a:ext cx="1518066" cy="430887"/>
              </a:xfrm>
              <a:prstGeom prst="rect">
                <a:avLst/>
              </a:prstGeom>
              <a:solidFill>
                <a:schemeClr val="accent6">
                  <a:lumMod val="40000"/>
                  <a:lumOff val="60000"/>
                </a:schemeClr>
              </a:solidFill>
            </p:spPr>
            <p:txBody>
              <a:bodyPr wrap="square" rtlCol="0">
                <a:spAutoFit/>
              </a:bodyPr>
              <a:lstStyle/>
              <a:p>
                <a:pPr algn="ctr"/>
                <a:r>
                  <a:rPr lang="en-US" sz="1050" dirty="0" smtClean="0"/>
                  <a:t>Fuel price expectations</a:t>
                </a:r>
                <a:endParaRPr lang="en-CA" sz="1050" dirty="0" smtClean="0"/>
              </a:p>
            </p:txBody>
          </p:sp>
          <p:sp>
            <p:nvSpPr>
              <p:cNvPr id="46" name="TextBox 45"/>
              <p:cNvSpPr txBox="1"/>
              <p:nvPr/>
            </p:nvSpPr>
            <p:spPr>
              <a:xfrm>
                <a:off x="755576" y="2278033"/>
                <a:ext cx="1518066" cy="253916"/>
              </a:xfrm>
              <a:prstGeom prst="rect">
                <a:avLst/>
              </a:prstGeom>
              <a:solidFill>
                <a:schemeClr val="accent6">
                  <a:lumMod val="40000"/>
                  <a:lumOff val="60000"/>
                </a:schemeClr>
              </a:solidFill>
            </p:spPr>
            <p:txBody>
              <a:bodyPr wrap="square" rtlCol="0">
                <a:spAutoFit/>
              </a:bodyPr>
              <a:lstStyle/>
              <a:p>
                <a:pPr algn="ctr"/>
                <a:r>
                  <a:rPr lang="en-US" sz="1050" dirty="0" smtClean="0"/>
                  <a:t>Environment &amp; terrain</a:t>
                </a:r>
                <a:endParaRPr lang="en-CA" sz="1050" dirty="0" smtClean="0"/>
              </a:p>
            </p:txBody>
          </p:sp>
          <p:sp>
            <p:nvSpPr>
              <p:cNvPr id="47" name="TextBox 46"/>
              <p:cNvSpPr txBox="1"/>
              <p:nvPr/>
            </p:nvSpPr>
            <p:spPr>
              <a:xfrm>
                <a:off x="755576" y="4175502"/>
                <a:ext cx="1518066" cy="261610"/>
              </a:xfrm>
              <a:prstGeom prst="rect">
                <a:avLst/>
              </a:prstGeom>
              <a:solidFill>
                <a:schemeClr val="accent6">
                  <a:lumMod val="40000"/>
                  <a:lumOff val="60000"/>
                </a:schemeClr>
              </a:solidFill>
            </p:spPr>
            <p:txBody>
              <a:bodyPr wrap="square" rtlCol="0">
                <a:spAutoFit/>
              </a:bodyPr>
              <a:lstStyle/>
              <a:p>
                <a:pPr algn="ctr"/>
                <a:r>
                  <a:rPr lang="en-US" sz="1050" dirty="0" smtClean="0"/>
                  <a:t>Incentives</a:t>
                </a:r>
                <a:endParaRPr lang="en-CA" sz="1050" dirty="0" smtClean="0"/>
              </a:p>
            </p:txBody>
          </p:sp>
          <p:sp>
            <p:nvSpPr>
              <p:cNvPr id="48" name="TextBox 47"/>
              <p:cNvSpPr txBox="1"/>
              <p:nvPr/>
            </p:nvSpPr>
            <p:spPr>
              <a:xfrm>
                <a:off x="755576" y="4509120"/>
                <a:ext cx="1518066" cy="253916"/>
              </a:xfrm>
              <a:prstGeom prst="rect">
                <a:avLst/>
              </a:prstGeom>
              <a:solidFill>
                <a:schemeClr val="accent6">
                  <a:lumMod val="40000"/>
                  <a:lumOff val="60000"/>
                </a:schemeClr>
              </a:solidFill>
            </p:spPr>
            <p:txBody>
              <a:bodyPr wrap="square" rtlCol="0">
                <a:spAutoFit/>
              </a:bodyPr>
              <a:lstStyle/>
              <a:p>
                <a:pPr algn="ctr"/>
                <a:r>
                  <a:rPr lang="en-US" sz="1050" dirty="0" smtClean="0"/>
                  <a:t>Regulations &amp; codes</a:t>
                </a:r>
                <a:endParaRPr lang="en-CA" sz="1050" dirty="0" smtClean="0"/>
              </a:p>
            </p:txBody>
          </p:sp>
          <p:sp>
            <p:nvSpPr>
              <p:cNvPr id="49" name="TextBox 48"/>
              <p:cNvSpPr txBox="1"/>
              <p:nvPr/>
            </p:nvSpPr>
            <p:spPr>
              <a:xfrm>
                <a:off x="755576" y="3815462"/>
                <a:ext cx="1518066" cy="261610"/>
              </a:xfrm>
              <a:prstGeom prst="rect">
                <a:avLst/>
              </a:prstGeom>
              <a:solidFill>
                <a:schemeClr val="accent6">
                  <a:lumMod val="40000"/>
                  <a:lumOff val="60000"/>
                </a:schemeClr>
              </a:solidFill>
            </p:spPr>
            <p:txBody>
              <a:bodyPr wrap="square" rtlCol="0">
                <a:spAutoFit/>
              </a:bodyPr>
              <a:lstStyle/>
              <a:p>
                <a:pPr algn="ctr"/>
                <a:r>
                  <a:rPr lang="en-US" sz="1050" dirty="0" smtClean="0"/>
                  <a:t>Service capability</a:t>
                </a:r>
                <a:endParaRPr lang="en-CA" sz="1050" dirty="0" smtClean="0"/>
              </a:p>
            </p:txBody>
          </p:sp>
          <p:sp>
            <p:nvSpPr>
              <p:cNvPr id="50" name="TextBox 49"/>
              <p:cNvSpPr txBox="1"/>
              <p:nvPr/>
            </p:nvSpPr>
            <p:spPr>
              <a:xfrm>
                <a:off x="755576" y="4835044"/>
                <a:ext cx="1518066" cy="261610"/>
              </a:xfrm>
              <a:prstGeom prst="rect">
                <a:avLst/>
              </a:prstGeom>
              <a:solidFill>
                <a:schemeClr val="accent6">
                  <a:lumMod val="40000"/>
                  <a:lumOff val="60000"/>
                </a:schemeClr>
              </a:solidFill>
            </p:spPr>
            <p:txBody>
              <a:bodyPr wrap="square" rtlCol="0">
                <a:spAutoFit/>
              </a:bodyPr>
              <a:lstStyle/>
              <a:p>
                <a:pPr algn="ctr"/>
                <a:r>
                  <a:rPr lang="en-US" sz="1050" dirty="0" smtClean="0"/>
                  <a:t>Facility requirements</a:t>
                </a:r>
                <a:endParaRPr lang="en-CA" sz="1050" dirty="0" smtClean="0"/>
              </a:p>
            </p:txBody>
          </p:sp>
          <p:sp>
            <p:nvSpPr>
              <p:cNvPr id="51" name="TextBox 50"/>
              <p:cNvSpPr txBox="1"/>
              <p:nvPr/>
            </p:nvSpPr>
            <p:spPr>
              <a:xfrm>
                <a:off x="755576" y="5195084"/>
                <a:ext cx="1518066" cy="261610"/>
              </a:xfrm>
              <a:prstGeom prst="rect">
                <a:avLst/>
              </a:prstGeom>
              <a:solidFill>
                <a:schemeClr val="accent6">
                  <a:lumMod val="40000"/>
                  <a:lumOff val="60000"/>
                </a:schemeClr>
              </a:solidFill>
            </p:spPr>
            <p:txBody>
              <a:bodyPr wrap="square" rtlCol="0">
                <a:spAutoFit/>
              </a:bodyPr>
              <a:lstStyle/>
              <a:p>
                <a:pPr algn="ctr"/>
                <a:r>
                  <a:rPr lang="en-US" sz="1050" dirty="0" smtClean="0"/>
                  <a:t>Previous experience</a:t>
                </a:r>
                <a:endParaRPr lang="en-CA" sz="1050" dirty="0" smtClean="0"/>
              </a:p>
            </p:txBody>
          </p:sp>
          <p:sp>
            <p:nvSpPr>
              <p:cNvPr id="52" name="TextBox 51"/>
              <p:cNvSpPr txBox="1"/>
              <p:nvPr/>
            </p:nvSpPr>
            <p:spPr>
              <a:xfrm>
                <a:off x="755576" y="5551348"/>
                <a:ext cx="1518066" cy="253916"/>
              </a:xfrm>
              <a:prstGeom prst="rect">
                <a:avLst/>
              </a:prstGeom>
              <a:solidFill>
                <a:schemeClr val="accent6">
                  <a:lumMod val="40000"/>
                  <a:lumOff val="60000"/>
                </a:schemeClr>
              </a:solidFill>
            </p:spPr>
            <p:txBody>
              <a:bodyPr wrap="square" rtlCol="0">
                <a:spAutoFit/>
              </a:bodyPr>
              <a:lstStyle/>
              <a:p>
                <a:pPr algn="ctr"/>
                <a:r>
                  <a:rPr lang="en-US" sz="1050" dirty="0" smtClean="0"/>
                  <a:t>Business case</a:t>
                </a:r>
                <a:endParaRPr lang="en-CA" sz="1050" dirty="0" smtClean="0"/>
              </a:p>
            </p:txBody>
          </p:sp>
          <p:sp>
            <p:nvSpPr>
              <p:cNvPr id="53" name="TextBox 52"/>
              <p:cNvSpPr txBox="1"/>
              <p:nvPr/>
            </p:nvSpPr>
            <p:spPr>
              <a:xfrm>
                <a:off x="755576" y="5911388"/>
                <a:ext cx="1518066" cy="253916"/>
              </a:xfrm>
              <a:prstGeom prst="rect">
                <a:avLst/>
              </a:prstGeom>
              <a:solidFill>
                <a:schemeClr val="accent6">
                  <a:lumMod val="40000"/>
                  <a:lumOff val="60000"/>
                </a:schemeClr>
              </a:solidFill>
            </p:spPr>
            <p:txBody>
              <a:bodyPr wrap="square" rtlCol="0">
                <a:spAutoFit/>
              </a:bodyPr>
              <a:lstStyle/>
              <a:p>
                <a:pPr algn="ctr"/>
                <a:r>
                  <a:rPr lang="en-US" sz="1050" dirty="0" smtClean="0"/>
                  <a:t>Risks &amp; mitigation</a:t>
                </a:r>
                <a:endParaRPr lang="en-CA" sz="1050" dirty="0" smtClean="0"/>
              </a:p>
            </p:txBody>
          </p:sp>
          <p:sp>
            <p:nvSpPr>
              <p:cNvPr id="54" name="Rectangle 53"/>
              <p:cNvSpPr/>
              <p:nvPr/>
            </p:nvSpPr>
            <p:spPr>
              <a:xfrm>
                <a:off x="755576" y="980728"/>
                <a:ext cx="1518066" cy="518457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22" name="Group 102"/>
              <p:cNvGrpSpPr/>
              <p:nvPr/>
            </p:nvGrpSpPr>
            <p:grpSpPr>
              <a:xfrm>
                <a:off x="1331640" y="692696"/>
                <a:ext cx="432048" cy="369332"/>
                <a:chOff x="7020272" y="476672"/>
                <a:chExt cx="432048" cy="369332"/>
              </a:xfrm>
            </p:grpSpPr>
            <p:sp>
              <p:nvSpPr>
                <p:cNvPr id="56" name="Oval 55"/>
                <p:cNvSpPr/>
                <p:nvPr/>
              </p:nvSpPr>
              <p:spPr>
                <a:xfrm>
                  <a:off x="7020272" y="476672"/>
                  <a:ext cx="432048" cy="36933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7" name="TextBox 56"/>
                <p:cNvSpPr txBox="1"/>
                <p:nvPr/>
              </p:nvSpPr>
              <p:spPr>
                <a:xfrm>
                  <a:off x="7092280" y="476672"/>
                  <a:ext cx="288032" cy="369332"/>
                </a:xfrm>
                <a:prstGeom prst="rect">
                  <a:avLst/>
                </a:prstGeom>
                <a:noFill/>
              </p:spPr>
              <p:txBody>
                <a:bodyPr wrap="square" rtlCol="0">
                  <a:spAutoFit/>
                </a:bodyPr>
                <a:lstStyle/>
                <a:p>
                  <a:pPr algn="ctr"/>
                  <a:r>
                    <a:rPr lang="en-US" sz="1800" b="1" dirty="0" smtClean="0"/>
                    <a:t>1</a:t>
                  </a:r>
                  <a:endParaRPr lang="en-CA" sz="1800" b="1" dirty="0" smtClean="0"/>
                </a:p>
              </p:txBody>
            </p:sp>
          </p:grpSp>
        </p:grpSp>
        <p:grpSp>
          <p:nvGrpSpPr>
            <p:cNvPr id="37" name="Group 102"/>
            <p:cNvGrpSpPr/>
            <p:nvPr/>
          </p:nvGrpSpPr>
          <p:grpSpPr>
            <a:xfrm>
              <a:off x="2339752" y="692696"/>
              <a:ext cx="1518066" cy="5472608"/>
              <a:chOff x="2339752" y="692696"/>
              <a:chExt cx="1518066" cy="5472608"/>
            </a:xfrm>
          </p:grpSpPr>
          <p:sp>
            <p:nvSpPr>
              <p:cNvPr id="25" name="TextBox 24"/>
              <p:cNvSpPr txBox="1"/>
              <p:nvPr/>
            </p:nvSpPr>
            <p:spPr>
              <a:xfrm>
                <a:off x="2339752" y="1628800"/>
                <a:ext cx="1518066" cy="261610"/>
              </a:xfrm>
              <a:prstGeom prst="rect">
                <a:avLst/>
              </a:prstGeom>
              <a:solidFill>
                <a:schemeClr val="accent2">
                  <a:lumMod val="20000"/>
                  <a:lumOff val="80000"/>
                </a:schemeClr>
              </a:solidFill>
            </p:spPr>
            <p:txBody>
              <a:bodyPr wrap="square" rtlCol="0">
                <a:spAutoFit/>
              </a:bodyPr>
              <a:lstStyle/>
              <a:p>
                <a:pPr algn="ctr"/>
                <a:r>
                  <a:rPr lang="en-US" sz="1050" dirty="0" smtClean="0"/>
                  <a:t>OEM</a:t>
                </a:r>
                <a:endParaRPr lang="en-CA" sz="1050" dirty="0" smtClean="0"/>
              </a:p>
            </p:txBody>
          </p:sp>
          <p:sp>
            <p:nvSpPr>
              <p:cNvPr id="26" name="TextBox 25"/>
              <p:cNvSpPr txBox="1"/>
              <p:nvPr/>
            </p:nvSpPr>
            <p:spPr>
              <a:xfrm>
                <a:off x="2585094" y="1142746"/>
                <a:ext cx="1005403" cy="369332"/>
              </a:xfrm>
              <a:prstGeom prst="rect">
                <a:avLst/>
              </a:prstGeom>
              <a:noFill/>
            </p:spPr>
            <p:txBody>
              <a:bodyPr wrap="none" rtlCol="0">
                <a:spAutoFit/>
              </a:bodyPr>
              <a:lstStyle/>
              <a:p>
                <a:pPr algn="ctr"/>
                <a:r>
                  <a:rPr lang="en-US" sz="1800" b="1" dirty="0" smtClean="0"/>
                  <a:t>Specify</a:t>
                </a:r>
                <a:endParaRPr lang="en-CA" sz="1800" b="1" dirty="0" smtClean="0"/>
              </a:p>
            </p:txBody>
          </p:sp>
          <p:sp>
            <p:nvSpPr>
              <p:cNvPr id="27" name="TextBox 26"/>
              <p:cNvSpPr txBox="1"/>
              <p:nvPr/>
            </p:nvSpPr>
            <p:spPr>
              <a:xfrm>
                <a:off x="2339752" y="2087270"/>
                <a:ext cx="1518066" cy="261610"/>
              </a:xfrm>
              <a:prstGeom prst="rect">
                <a:avLst/>
              </a:prstGeom>
              <a:solidFill>
                <a:schemeClr val="accent2">
                  <a:lumMod val="20000"/>
                  <a:lumOff val="80000"/>
                </a:schemeClr>
              </a:solidFill>
            </p:spPr>
            <p:txBody>
              <a:bodyPr wrap="square" rtlCol="0">
                <a:spAutoFit/>
              </a:bodyPr>
              <a:lstStyle/>
              <a:p>
                <a:pPr algn="ctr"/>
                <a:r>
                  <a:rPr lang="en-US" sz="1050" dirty="0" smtClean="0"/>
                  <a:t>Chassis</a:t>
                </a:r>
                <a:endParaRPr lang="en-CA" sz="1050" dirty="0" smtClean="0"/>
              </a:p>
            </p:txBody>
          </p:sp>
          <p:sp>
            <p:nvSpPr>
              <p:cNvPr id="28" name="TextBox 27"/>
              <p:cNvSpPr txBox="1"/>
              <p:nvPr/>
            </p:nvSpPr>
            <p:spPr>
              <a:xfrm>
                <a:off x="2339752" y="2519318"/>
                <a:ext cx="1518066" cy="261610"/>
              </a:xfrm>
              <a:prstGeom prst="rect">
                <a:avLst/>
              </a:prstGeom>
              <a:solidFill>
                <a:schemeClr val="accent2">
                  <a:lumMod val="20000"/>
                  <a:lumOff val="80000"/>
                </a:schemeClr>
              </a:solidFill>
            </p:spPr>
            <p:txBody>
              <a:bodyPr wrap="square" rtlCol="0">
                <a:spAutoFit/>
              </a:bodyPr>
              <a:lstStyle/>
              <a:p>
                <a:pPr algn="ctr"/>
                <a:r>
                  <a:rPr lang="en-US" sz="1050" dirty="0" smtClean="0"/>
                  <a:t>Engine</a:t>
                </a:r>
                <a:endParaRPr lang="en-CA" sz="1050" dirty="0" smtClean="0"/>
              </a:p>
            </p:txBody>
          </p:sp>
          <p:sp>
            <p:nvSpPr>
              <p:cNvPr id="29" name="TextBox 28"/>
              <p:cNvSpPr txBox="1"/>
              <p:nvPr/>
            </p:nvSpPr>
            <p:spPr>
              <a:xfrm>
                <a:off x="2339752" y="2941494"/>
                <a:ext cx="1518066" cy="415498"/>
              </a:xfrm>
              <a:prstGeom prst="rect">
                <a:avLst/>
              </a:prstGeom>
              <a:solidFill>
                <a:schemeClr val="accent2">
                  <a:lumMod val="20000"/>
                  <a:lumOff val="80000"/>
                </a:schemeClr>
              </a:solidFill>
            </p:spPr>
            <p:txBody>
              <a:bodyPr wrap="square" rtlCol="0">
                <a:spAutoFit/>
              </a:bodyPr>
              <a:lstStyle/>
              <a:p>
                <a:pPr algn="ctr"/>
                <a:r>
                  <a:rPr lang="en-US" sz="1050" dirty="0" smtClean="0"/>
                  <a:t>Transmission &amp; gearing</a:t>
                </a:r>
                <a:endParaRPr lang="en-CA" sz="1050" dirty="0" smtClean="0"/>
              </a:p>
            </p:txBody>
          </p:sp>
          <p:sp>
            <p:nvSpPr>
              <p:cNvPr id="30" name="TextBox 29"/>
              <p:cNvSpPr txBox="1"/>
              <p:nvPr/>
            </p:nvSpPr>
            <p:spPr>
              <a:xfrm>
                <a:off x="2339752" y="3535124"/>
                <a:ext cx="1518066" cy="253916"/>
              </a:xfrm>
              <a:prstGeom prst="rect">
                <a:avLst/>
              </a:prstGeom>
              <a:solidFill>
                <a:schemeClr val="accent2">
                  <a:lumMod val="20000"/>
                  <a:lumOff val="80000"/>
                </a:schemeClr>
              </a:solidFill>
            </p:spPr>
            <p:txBody>
              <a:bodyPr wrap="square" rtlCol="0">
                <a:spAutoFit/>
              </a:bodyPr>
              <a:lstStyle/>
              <a:p>
                <a:pPr algn="ctr"/>
                <a:r>
                  <a:rPr lang="en-US" sz="1050" dirty="0" smtClean="0"/>
                  <a:t>Fuel type &amp; quality</a:t>
                </a:r>
                <a:endParaRPr lang="en-CA" sz="1050" dirty="0" smtClean="0"/>
              </a:p>
            </p:txBody>
          </p:sp>
          <p:sp>
            <p:nvSpPr>
              <p:cNvPr id="31" name="TextBox 30"/>
              <p:cNvSpPr txBox="1"/>
              <p:nvPr/>
            </p:nvSpPr>
            <p:spPr>
              <a:xfrm>
                <a:off x="2339752" y="3959478"/>
                <a:ext cx="1518066" cy="261610"/>
              </a:xfrm>
              <a:prstGeom prst="rect">
                <a:avLst/>
              </a:prstGeom>
              <a:solidFill>
                <a:schemeClr val="accent2">
                  <a:lumMod val="20000"/>
                  <a:lumOff val="80000"/>
                </a:schemeClr>
              </a:solidFill>
            </p:spPr>
            <p:txBody>
              <a:bodyPr wrap="square" rtlCol="0">
                <a:spAutoFit/>
              </a:bodyPr>
              <a:lstStyle/>
              <a:p>
                <a:pPr algn="ctr"/>
                <a:r>
                  <a:rPr lang="en-US" sz="1050" dirty="0" smtClean="0"/>
                  <a:t>Fuelling procedure</a:t>
                </a:r>
                <a:endParaRPr lang="en-CA" sz="1050" dirty="0" smtClean="0"/>
              </a:p>
            </p:txBody>
          </p:sp>
          <p:sp>
            <p:nvSpPr>
              <p:cNvPr id="32" name="TextBox 31"/>
              <p:cNvSpPr txBox="1"/>
              <p:nvPr/>
            </p:nvSpPr>
            <p:spPr>
              <a:xfrm>
                <a:off x="2339752" y="4365104"/>
                <a:ext cx="1518066" cy="577081"/>
              </a:xfrm>
              <a:prstGeom prst="rect">
                <a:avLst/>
              </a:prstGeom>
              <a:solidFill>
                <a:schemeClr val="accent2">
                  <a:lumMod val="20000"/>
                  <a:lumOff val="80000"/>
                </a:schemeClr>
              </a:solidFill>
            </p:spPr>
            <p:txBody>
              <a:bodyPr wrap="square" rtlCol="0">
                <a:spAutoFit/>
              </a:bodyPr>
              <a:lstStyle/>
              <a:p>
                <a:pPr algn="ctr"/>
                <a:r>
                  <a:rPr lang="en-US" sz="1050" dirty="0" smtClean="0"/>
                  <a:t>NG fuel system type, capacity &amp; configuration</a:t>
                </a:r>
                <a:endParaRPr lang="en-CA" sz="1050" dirty="0" smtClean="0"/>
              </a:p>
            </p:txBody>
          </p:sp>
          <p:sp>
            <p:nvSpPr>
              <p:cNvPr id="33" name="TextBox 32"/>
              <p:cNvSpPr txBox="1"/>
              <p:nvPr/>
            </p:nvSpPr>
            <p:spPr>
              <a:xfrm>
                <a:off x="2339752" y="5111606"/>
                <a:ext cx="1518066" cy="253916"/>
              </a:xfrm>
              <a:prstGeom prst="rect">
                <a:avLst/>
              </a:prstGeom>
              <a:solidFill>
                <a:schemeClr val="accent2">
                  <a:lumMod val="20000"/>
                  <a:lumOff val="80000"/>
                </a:schemeClr>
              </a:solidFill>
            </p:spPr>
            <p:txBody>
              <a:bodyPr wrap="square" rtlCol="0">
                <a:spAutoFit/>
              </a:bodyPr>
              <a:lstStyle/>
              <a:p>
                <a:pPr algn="ctr"/>
                <a:r>
                  <a:rPr lang="en-US" sz="1050" dirty="0" smtClean="0"/>
                  <a:t>Safety equipment</a:t>
                </a:r>
                <a:endParaRPr lang="en-CA" sz="1050" dirty="0" smtClean="0"/>
              </a:p>
            </p:txBody>
          </p:sp>
          <p:sp>
            <p:nvSpPr>
              <p:cNvPr id="34" name="TextBox 33"/>
              <p:cNvSpPr txBox="1"/>
              <p:nvPr/>
            </p:nvSpPr>
            <p:spPr>
              <a:xfrm>
                <a:off x="2339752" y="5517232"/>
                <a:ext cx="1518066" cy="253916"/>
              </a:xfrm>
              <a:prstGeom prst="rect">
                <a:avLst/>
              </a:prstGeom>
              <a:solidFill>
                <a:schemeClr val="accent2">
                  <a:lumMod val="20000"/>
                  <a:lumOff val="80000"/>
                </a:schemeClr>
              </a:solidFill>
            </p:spPr>
            <p:txBody>
              <a:bodyPr wrap="square" rtlCol="0">
                <a:spAutoFit/>
              </a:bodyPr>
              <a:lstStyle/>
              <a:p>
                <a:pPr algn="ctr"/>
                <a:r>
                  <a:rPr lang="en-US" sz="1050" dirty="0" smtClean="0"/>
                  <a:t>Warranty package</a:t>
                </a:r>
                <a:endParaRPr lang="en-CA" sz="1050" dirty="0" smtClean="0"/>
              </a:p>
            </p:txBody>
          </p:sp>
          <p:sp>
            <p:nvSpPr>
              <p:cNvPr id="35" name="TextBox 34"/>
              <p:cNvSpPr txBox="1"/>
              <p:nvPr/>
            </p:nvSpPr>
            <p:spPr>
              <a:xfrm>
                <a:off x="2339752" y="5903694"/>
                <a:ext cx="1518066" cy="261610"/>
              </a:xfrm>
              <a:prstGeom prst="rect">
                <a:avLst/>
              </a:prstGeom>
              <a:solidFill>
                <a:schemeClr val="accent2">
                  <a:lumMod val="20000"/>
                  <a:lumOff val="80000"/>
                </a:schemeClr>
              </a:solidFill>
            </p:spPr>
            <p:txBody>
              <a:bodyPr wrap="square" rtlCol="0">
                <a:spAutoFit/>
              </a:bodyPr>
              <a:lstStyle/>
              <a:p>
                <a:pPr algn="ctr"/>
                <a:r>
                  <a:rPr lang="en-US" sz="1050" dirty="0" smtClean="0"/>
                  <a:t>Delivery dates</a:t>
                </a:r>
                <a:endParaRPr lang="en-CA" sz="1050" dirty="0" smtClean="0"/>
              </a:p>
            </p:txBody>
          </p:sp>
          <p:sp>
            <p:nvSpPr>
              <p:cNvPr id="36" name="Rectangle 35"/>
              <p:cNvSpPr/>
              <p:nvPr/>
            </p:nvSpPr>
            <p:spPr>
              <a:xfrm>
                <a:off x="2339752" y="980728"/>
                <a:ext cx="1518066" cy="518457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55" name="Group 105"/>
              <p:cNvGrpSpPr/>
              <p:nvPr/>
            </p:nvGrpSpPr>
            <p:grpSpPr>
              <a:xfrm>
                <a:off x="2915816" y="692696"/>
                <a:ext cx="432048" cy="369332"/>
                <a:chOff x="7020272" y="476672"/>
                <a:chExt cx="432048" cy="369332"/>
              </a:xfrm>
            </p:grpSpPr>
            <p:sp>
              <p:nvSpPr>
                <p:cNvPr id="38" name="Oval 37"/>
                <p:cNvSpPr/>
                <p:nvPr/>
              </p:nvSpPr>
              <p:spPr>
                <a:xfrm>
                  <a:off x="7020272" y="476672"/>
                  <a:ext cx="432048" cy="36933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TextBox 38"/>
                <p:cNvSpPr txBox="1"/>
                <p:nvPr/>
              </p:nvSpPr>
              <p:spPr>
                <a:xfrm>
                  <a:off x="7092280" y="476672"/>
                  <a:ext cx="288032" cy="369332"/>
                </a:xfrm>
                <a:prstGeom prst="rect">
                  <a:avLst/>
                </a:prstGeom>
                <a:noFill/>
              </p:spPr>
              <p:txBody>
                <a:bodyPr wrap="square" rtlCol="0">
                  <a:spAutoFit/>
                </a:bodyPr>
                <a:lstStyle/>
                <a:p>
                  <a:pPr algn="ctr"/>
                  <a:r>
                    <a:rPr lang="en-US" sz="1800" b="1" dirty="0" smtClean="0"/>
                    <a:t>2</a:t>
                  </a:r>
                  <a:endParaRPr lang="en-CA" sz="1800" b="1" dirty="0" smtClean="0"/>
                </a:p>
              </p:txBody>
            </p:sp>
          </p:grpSp>
        </p:grpSp>
        <p:grpSp>
          <p:nvGrpSpPr>
            <p:cNvPr id="66" name="Group 105"/>
            <p:cNvGrpSpPr/>
            <p:nvPr/>
          </p:nvGrpSpPr>
          <p:grpSpPr>
            <a:xfrm>
              <a:off x="3923928" y="692696"/>
              <a:ext cx="1528488" cy="5472608"/>
              <a:chOff x="3923928" y="692696"/>
              <a:chExt cx="1528488" cy="5472608"/>
            </a:xfrm>
          </p:grpSpPr>
          <p:sp>
            <p:nvSpPr>
              <p:cNvPr id="11" name="TextBox 10"/>
              <p:cNvSpPr txBox="1"/>
              <p:nvPr/>
            </p:nvSpPr>
            <p:spPr>
              <a:xfrm>
                <a:off x="3923928" y="1628800"/>
                <a:ext cx="1518066" cy="415498"/>
              </a:xfrm>
              <a:prstGeom prst="rect">
                <a:avLst/>
              </a:prstGeom>
              <a:solidFill>
                <a:srgbClr val="FFFF99"/>
              </a:solidFill>
            </p:spPr>
            <p:txBody>
              <a:bodyPr wrap="square" rtlCol="0">
                <a:spAutoFit/>
              </a:bodyPr>
              <a:lstStyle/>
              <a:p>
                <a:pPr algn="ctr"/>
                <a:r>
                  <a:rPr lang="en-US" sz="1050" dirty="0" smtClean="0"/>
                  <a:t>Confirm fuel availability</a:t>
                </a:r>
                <a:endParaRPr lang="en-CA" sz="1050" dirty="0" smtClean="0"/>
              </a:p>
            </p:txBody>
          </p:sp>
          <p:sp>
            <p:nvSpPr>
              <p:cNvPr id="12" name="TextBox 11"/>
              <p:cNvSpPr txBox="1"/>
              <p:nvPr/>
            </p:nvSpPr>
            <p:spPr>
              <a:xfrm>
                <a:off x="4150035" y="1142746"/>
                <a:ext cx="1043876" cy="369332"/>
              </a:xfrm>
              <a:prstGeom prst="rect">
                <a:avLst/>
              </a:prstGeom>
              <a:noFill/>
            </p:spPr>
            <p:txBody>
              <a:bodyPr wrap="none" rtlCol="0">
                <a:spAutoFit/>
              </a:bodyPr>
              <a:lstStyle/>
              <a:p>
                <a:pPr algn="ctr"/>
                <a:r>
                  <a:rPr lang="en-US" sz="1800" b="1" dirty="0" smtClean="0"/>
                  <a:t>Prepare</a:t>
                </a:r>
                <a:endParaRPr lang="en-CA" sz="1800" b="1" dirty="0" smtClean="0"/>
              </a:p>
            </p:txBody>
          </p:sp>
          <p:sp>
            <p:nvSpPr>
              <p:cNvPr id="13" name="TextBox 12"/>
              <p:cNvSpPr txBox="1"/>
              <p:nvPr/>
            </p:nvSpPr>
            <p:spPr>
              <a:xfrm>
                <a:off x="3923928" y="2149406"/>
                <a:ext cx="1518066" cy="415498"/>
              </a:xfrm>
              <a:prstGeom prst="rect">
                <a:avLst/>
              </a:prstGeom>
              <a:solidFill>
                <a:srgbClr val="FFFF99"/>
              </a:solidFill>
            </p:spPr>
            <p:txBody>
              <a:bodyPr wrap="square" rtlCol="0">
                <a:spAutoFit/>
              </a:bodyPr>
              <a:lstStyle/>
              <a:p>
                <a:pPr algn="ctr"/>
                <a:r>
                  <a:rPr lang="en-US" sz="1050" dirty="0" smtClean="0"/>
                  <a:t>Confirm service &amp; parts availability</a:t>
                </a:r>
                <a:endParaRPr lang="en-CA" sz="1050" dirty="0" smtClean="0"/>
              </a:p>
            </p:txBody>
          </p:sp>
          <p:sp>
            <p:nvSpPr>
              <p:cNvPr id="14" name="TextBox 13"/>
              <p:cNvSpPr txBox="1"/>
              <p:nvPr/>
            </p:nvSpPr>
            <p:spPr>
              <a:xfrm>
                <a:off x="3923928" y="3212976"/>
                <a:ext cx="1518066" cy="415498"/>
              </a:xfrm>
              <a:prstGeom prst="rect">
                <a:avLst/>
              </a:prstGeom>
              <a:solidFill>
                <a:srgbClr val="FFFF99"/>
              </a:solidFill>
            </p:spPr>
            <p:txBody>
              <a:bodyPr wrap="square" rtlCol="0">
                <a:spAutoFit/>
              </a:bodyPr>
              <a:lstStyle/>
              <a:p>
                <a:pPr algn="ctr"/>
                <a:r>
                  <a:rPr lang="en-US" sz="1050" dirty="0" smtClean="0"/>
                  <a:t>Obtain permits, licenses &amp; approvals</a:t>
                </a:r>
                <a:endParaRPr lang="en-CA" sz="1050" dirty="0" smtClean="0"/>
              </a:p>
            </p:txBody>
          </p:sp>
          <p:sp>
            <p:nvSpPr>
              <p:cNvPr id="15" name="TextBox 14"/>
              <p:cNvSpPr txBox="1"/>
              <p:nvPr/>
            </p:nvSpPr>
            <p:spPr>
              <a:xfrm>
                <a:off x="3923928" y="2653462"/>
                <a:ext cx="1518066" cy="415498"/>
              </a:xfrm>
              <a:prstGeom prst="rect">
                <a:avLst/>
              </a:prstGeom>
              <a:solidFill>
                <a:srgbClr val="FFFF99"/>
              </a:solidFill>
            </p:spPr>
            <p:txBody>
              <a:bodyPr wrap="square" rtlCol="0">
                <a:spAutoFit/>
              </a:bodyPr>
              <a:lstStyle/>
              <a:p>
                <a:pPr algn="ctr"/>
                <a:r>
                  <a:rPr lang="en-US" sz="1050" dirty="0" smtClean="0"/>
                  <a:t>Complete facility modifications</a:t>
                </a:r>
                <a:endParaRPr lang="en-CA" sz="1050" dirty="0" smtClean="0"/>
              </a:p>
            </p:txBody>
          </p:sp>
          <p:sp>
            <p:nvSpPr>
              <p:cNvPr id="16" name="TextBox 15"/>
              <p:cNvSpPr txBox="1"/>
              <p:nvPr/>
            </p:nvSpPr>
            <p:spPr>
              <a:xfrm>
                <a:off x="3923928" y="3789040"/>
                <a:ext cx="1518066" cy="415498"/>
              </a:xfrm>
              <a:prstGeom prst="rect">
                <a:avLst/>
              </a:prstGeom>
              <a:solidFill>
                <a:srgbClr val="FFFF99"/>
              </a:solidFill>
            </p:spPr>
            <p:txBody>
              <a:bodyPr wrap="square" rtlCol="0">
                <a:spAutoFit/>
              </a:bodyPr>
              <a:lstStyle/>
              <a:p>
                <a:pPr algn="ctr"/>
                <a:r>
                  <a:rPr lang="en-US" sz="1050" dirty="0" smtClean="0"/>
                  <a:t>Operations &amp; maintenance training</a:t>
                </a:r>
                <a:endParaRPr lang="en-CA" sz="1050" dirty="0" smtClean="0"/>
              </a:p>
            </p:txBody>
          </p:sp>
          <p:sp>
            <p:nvSpPr>
              <p:cNvPr id="17" name="TextBox 16"/>
              <p:cNvSpPr txBox="1"/>
              <p:nvPr/>
            </p:nvSpPr>
            <p:spPr>
              <a:xfrm>
                <a:off x="3923928" y="5229200"/>
                <a:ext cx="1518066" cy="415498"/>
              </a:xfrm>
              <a:prstGeom prst="rect">
                <a:avLst/>
              </a:prstGeom>
              <a:solidFill>
                <a:srgbClr val="FFFF99"/>
              </a:solidFill>
            </p:spPr>
            <p:txBody>
              <a:bodyPr wrap="square" rtlCol="0">
                <a:spAutoFit/>
              </a:bodyPr>
              <a:lstStyle/>
              <a:p>
                <a:pPr algn="ctr"/>
                <a:r>
                  <a:rPr lang="en-US" sz="1050" dirty="0" smtClean="0"/>
                  <a:t>Define driver training process</a:t>
                </a:r>
                <a:endParaRPr lang="en-CA" sz="1050" dirty="0" smtClean="0"/>
              </a:p>
            </p:txBody>
          </p:sp>
          <p:sp>
            <p:nvSpPr>
              <p:cNvPr id="18" name="TextBox 17"/>
              <p:cNvSpPr txBox="1"/>
              <p:nvPr/>
            </p:nvSpPr>
            <p:spPr>
              <a:xfrm>
                <a:off x="3923928" y="4293096"/>
                <a:ext cx="1518066" cy="253916"/>
              </a:xfrm>
              <a:prstGeom prst="rect">
                <a:avLst/>
              </a:prstGeom>
              <a:solidFill>
                <a:srgbClr val="FFFF99"/>
              </a:solidFill>
            </p:spPr>
            <p:txBody>
              <a:bodyPr wrap="square" rtlCol="0">
                <a:spAutoFit/>
              </a:bodyPr>
              <a:lstStyle/>
              <a:p>
                <a:pPr algn="ctr"/>
                <a:r>
                  <a:rPr lang="en-US" sz="1050" dirty="0" smtClean="0"/>
                  <a:t>Safety training</a:t>
                </a:r>
                <a:endParaRPr lang="en-CA" sz="1050" dirty="0" smtClean="0"/>
              </a:p>
            </p:txBody>
          </p:sp>
          <p:sp>
            <p:nvSpPr>
              <p:cNvPr id="19" name="TextBox 18"/>
              <p:cNvSpPr txBox="1"/>
              <p:nvPr/>
            </p:nvSpPr>
            <p:spPr>
              <a:xfrm>
                <a:off x="3923928" y="4669686"/>
                <a:ext cx="1518066" cy="415498"/>
              </a:xfrm>
              <a:prstGeom prst="rect">
                <a:avLst/>
              </a:prstGeom>
              <a:solidFill>
                <a:srgbClr val="FFFF99"/>
              </a:solidFill>
            </p:spPr>
            <p:txBody>
              <a:bodyPr wrap="square" rtlCol="0">
                <a:spAutoFit/>
              </a:bodyPr>
              <a:lstStyle/>
              <a:p>
                <a:pPr algn="ctr"/>
                <a:r>
                  <a:rPr lang="en-US" sz="1050" dirty="0" smtClean="0"/>
                  <a:t>Fire &amp; emergency response plan</a:t>
                </a:r>
                <a:endParaRPr lang="en-CA" sz="1050" dirty="0" smtClean="0"/>
              </a:p>
            </p:txBody>
          </p:sp>
          <p:sp>
            <p:nvSpPr>
              <p:cNvPr id="20" name="TextBox 19"/>
              <p:cNvSpPr txBox="1"/>
              <p:nvPr/>
            </p:nvSpPr>
            <p:spPr>
              <a:xfrm>
                <a:off x="3923928" y="5749806"/>
                <a:ext cx="1518066" cy="415498"/>
              </a:xfrm>
              <a:prstGeom prst="rect">
                <a:avLst/>
              </a:prstGeom>
              <a:solidFill>
                <a:srgbClr val="FFFF99"/>
              </a:solidFill>
            </p:spPr>
            <p:txBody>
              <a:bodyPr wrap="square" rtlCol="0">
                <a:spAutoFit/>
              </a:bodyPr>
              <a:lstStyle/>
              <a:p>
                <a:pPr algn="ctr"/>
                <a:r>
                  <a:rPr lang="en-US" sz="1050" dirty="0" smtClean="0"/>
                  <a:t>Define problem resolution processes</a:t>
                </a:r>
                <a:endParaRPr lang="en-CA" sz="1050" dirty="0" smtClean="0"/>
              </a:p>
            </p:txBody>
          </p:sp>
          <p:sp>
            <p:nvSpPr>
              <p:cNvPr id="21" name="Rectangle 20"/>
              <p:cNvSpPr/>
              <p:nvPr/>
            </p:nvSpPr>
            <p:spPr>
              <a:xfrm>
                <a:off x="3934350" y="980728"/>
                <a:ext cx="1518066" cy="518457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81" name="Group 108"/>
              <p:cNvGrpSpPr/>
              <p:nvPr/>
            </p:nvGrpSpPr>
            <p:grpSpPr>
              <a:xfrm>
                <a:off x="4499992" y="692696"/>
                <a:ext cx="432048" cy="369332"/>
                <a:chOff x="7020272" y="476672"/>
                <a:chExt cx="432048" cy="369332"/>
              </a:xfrm>
            </p:grpSpPr>
            <p:sp>
              <p:nvSpPr>
                <p:cNvPr id="23" name="Oval 22"/>
                <p:cNvSpPr/>
                <p:nvPr/>
              </p:nvSpPr>
              <p:spPr>
                <a:xfrm>
                  <a:off x="7020272" y="476672"/>
                  <a:ext cx="432048" cy="36933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TextBox 23"/>
                <p:cNvSpPr txBox="1"/>
                <p:nvPr/>
              </p:nvSpPr>
              <p:spPr>
                <a:xfrm>
                  <a:off x="7092280" y="476672"/>
                  <a:ext cx="288032" cy="369332"/>
                </a:xfrm>
                <a:prstGeom prst="rect">
                  <a:avLst/>
                </a:prstGeom>
                <a:noFill/>
              </p:spPr>
              <p:txBody>
                <a:bodyPr wrap="square" rtlCol="0">
                  <a:spAutoFit/>
                </a:bodyPr>
                <a:lstStyle/>
                <a:p>
                  <a:pPr algn="ctr"/>
                  <a:r>
                    <a:rPr lang="en-US" sz="1800" b="1" dirty="0" smtClean="0"/>
                    <a:t>3</a:t>
                  </a:r>
                  <a:endParaRPr lang="en-CA" sz="1800" b="1" dirty="0" smtClean="0"/>
                </a:p>
              </p:txBody>
            </p:sp>
          </p:grpSp>
        </p:gr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825" y="457200"/>
            <a:ext cx="7772400" cy="381000"/>
          </a:xfrm>
        </p:spPr>
        <p:txBody>
          <a:bodyPr/>
          <a:lstStyle/>
          <a:p>
            <a:r>
              <a:rPr lang="en-US" dirty="0" smtClean="0"/>
              <a:t>Natural Gas Service Training</a:t>
            </a:r>
            <a:endParaRPr lang="en-US" dirty="0"/>
          </a:p>
        </p:txBody>
      </p:sp>
      <p:sp>
        <p:nvSpPr>
          <p:cNvPr id="3" name="Content Placeholder 2"/>
          <p:cNvSpPr>
            <a:spLocks noGrp="1"/>
          </p:cNvSpPr>
          <p:nvPr>
            <p:ph idx="1"/>
          </p:nvPr>
        </p:nvSpPr>
        <p:spPr>
          <a:xfrm>
            <a:off x="457200" y="1219200"/>
            <a:ext cx="5562600" cy="3886200"/>
          </a:xfrm>
        </p:spPr>
        <p:txBody>
          <a:bodyPr/>
          <a:lstStyle/>
          <a:p>
            <a:r>
              <a:rPr lang="en-US" dirty="0" smtClean="0">
                <a:latin typeface="+mn-lt"/>
              </a:rPr>
              <a:t>Classroom service technician training is </a:t>
            </a:r>
            <a:br>
              <a:rPr lang="en-US" dirty="0" smtClean="0">
                <a:latin typeface="+mn-lt"/>
              </a:rPr>
            </a:br>
            <a:r>
              <a:rPr lang="en-US" dirty="0" smtClean="0">
                <a:latin typeface="+mn-lt"/>
              </a:rPr>
              <a:t>offered by  Cummins Western Canada and Cummins Eastern Canada - contact your local </a:t>
            </a:r>
            <a:br>
              <a:rPr lang="en-US" dirty="0" smtClean="0">
                <a:latin typeface="+mn-lt"/>
              </a:rPr>
            </a:br>
            <a:r>
              <a:rPr lang="en-US" dirty="0" smtClean="0">
                <a:latin typeface="+mn-lt"/>
              </a:rPr>
              <a:t>Cummins Representative for schedules and locations.</a:t>
            </a:r>
            <a:br>
              <a:rPr lang="en-US" dirty="0" smtClean="0">
                <a:latin typeface="+mn-lt"/>
              </a:rPr>
            </a:br>
            <a:endParaRPr lang="en-US" sz="1400" dirty="0" smtClean="0">
              <a:latin typeface="+mn-lt"/>
            </a:endParaRPr>
          </a:p>
          <a:p>
            <a:r>
              <a:rPr lang="en-US" dirty="0" smtClean="0">
                <a:latin typeface="+mn-lt"/>
              </a:rPr>
              <a:t>Technicians already trained on the ISL G &amp; ISX12 diesel engines, can get trained on the ISX12 G via the Cummins Virtual College online course, available via </a:t>
            </a:r>
            <a:r>
              <a:rPr lang="en-US" dirty="0" smtClean="0">
                <a:latin typeface="+mn-lt"/>
                <a:hlinkClick r:id="rId3"/>
              </a:rPr>
              <a:t>QSOL</a:t>
            </a:r>
            <a:endParaRPr lang="en-US" dirty="0" smtClean="0">
              <a:latin typeface="+mn-lt"/>
            </a:endParaRPr>
          </a:p>
          <a:p>
            <a:r>
              <a:rPr lang="en-US" dirty="0" smtClean="0"/>
              <a:t>CWI engines are compatible with Cummins Diagnostic Tools:  INSITE / QSOL / PowerSpec</a:t>
            </a:r>
          </a:p>
          <a:p>
            <a:pPr marL="0" indent="0">
              <a:buNone/>
            </a:pPr>
            <a:endParaRPr lang="en-US" dirty="0" smtClean="0">
              <a:latin typeface="+mn-lt"/>
            </a:endParaRPr>
          </a:p>
          <a:p>
            <a:endParaRPr lang="en-US" dirty="0"/>
          </a:p>
        </p:txBody>
      </p:sp>
      <p:sp>
        <p:nvSpPr>
          <p:cNvPr id="4" name="Slide Number Placeholder 3"/>
          <p:cNvSpPr>
            <a:spLocks noGrp="1"/>
          </p:cNvSpPr>
          <p:nvPr>
            <p:ph type="sldNum" sz="quarter" idx="12"/>
          </p:nvPr>
        </p:nvSpPr>
        <p:spPr/>
        <p:txBody>
          <a:bodyPr/>
          <a:lstStyle/>
          <a:p>
            <a:pPr>
              <a:defRPr/>
            </a:pPr>
            <a:fld id="{7AE1F532-CE46-4796-AB01-3003C411CACB}" type="slidenum">
              <a:rPr lang="en-US" smtClean="0"/>
              <a:pPr>
                <a:defRPr/>
              </a:pPr>
              <a:t>41</a:t>
            </a:fld>
            <a:endParaRPr lang="en-US" dirty="0"/>
          </a:p>
        </p:txBody>
      </p:sp>
      <p:pic>
        <p:nvPicPr>
          <p:cNvPr id="3074" name="Picture 2"/>
          <p:cNvPicPr>
            <a:picLocks noChangeAspect="1" noChangeArrowheads="1"/>
          </p:cNvPicPr>
          <p:nvPr/>
        </p:nvPicPr>
        <p:blipFill>
          <a:blip r:embed="rId4" cstate="email"/>
          <a:srcRect/>
          <a:stretch>
            <a:fillRect/>
          </a:stretch>
        </p:blipFill>
        <p:spPr bwMode="auto">
          <a:xfrm>
            <a:off x="6129650" y="4683800"/>
            <a:ext cx="2466975" cy="476250"/>
          </a:xfrm>
          <a:prstGeom prst="rect">
            <a:avLst/>
          </a:prstGeom>
          <a:noFill/>
          <a:ln w="9525">
            <a:noFill/>
            <a:miter lim="800000"/>
            <a:headEnd/>
            <a:tailEnd/>
          </a:ln>
        </p:spPr>
      </p:pic>
      <p:sp>
        <p:nvSpPr>
          <p:cNvPr id="11" name="TextBox 10"/>
          <p:cNvSpPr txBox="1"/>
          <p:nvPr/>
        </p:nvSpPr>
        <p:spPr>
          <a:xfrm>
            <a:off x="6248400" y="6096000"/>
            <a:ext cx="184731" cy="605294"/>
          </a:xfrm>
          <a:prstGeom prst="rect">
            <a:avLst/>
          </a:prstGeom>
          <a:noFill/>
        </p:spPr>
        <p:txBody>
          <a:bodyPr wrap="none" rtlCol="0">
            <a:spAutoFit/>
          </a:bodyPr>
          <a:lstStyle/>
          <a:p>
            <a:pPr>
              <a:lnSpc>
                <a:spcPts val="4000"/>
              </a:lnSpc>
            </a:pPr>
            <a:endParaRPr lang="en-US" sz="3600" dirty="0" smtClean="0">
              <a:solidFill>
                <a:schemeClr val="tx1">
                  <a:lumMod val="75000"/>
                  <a:lumOff val="25000"/>
                </a:schemeClr>
              </a:solidFill>
            </a:endParaRPr>
          </a:p>
        </p:txBody>
      </p:sp>
      <p:pic>
        <p:nvPicPr>
          <p:cNvPr id="15" name="Picture 2"/>
          <p:cNvPicPr>
            <a:picLocks noChangeAspect="1" noChangeArrowheads="1"/>
          </p:cNvPicPr>
          <p:nvPr/>
        </p:nvPicPr>
        <p:blipFill>
          <a:blip r:embed="rId5" cstate="email"/>
          <a:srcRect/>
          <a:stretch>
            <a:fillRect/>
          </a:stretch>
        </p:blipFill>
        <p:spPr bwMode="auto">
          <a:xfrm>
            <a:off x="5997025" y="1171700"/>
            <a:ext cx="3015350" cy="2149165"/>
          </a:xfrm>
          <a:prstGeom prst="rect">
            <a:avLst/>
          </a:prstGeom>
          <a:noFill/>
          <a:ln w="9525">
            <a:solidFill>
              <a:schemeClr val="tx1"/>
            </a:solidFill>
            <a:miter lim="800000"/>
            <a:headEnd/>
            <a:tailEnd/>
          </a:ln>
        </p:spPr>
      </p:pic>
      <p:sp>
        <p:nvSpPr>
          <p:cNvPr id="8" name="Footer Placeholder 7"/>
          <p:cNvSpPr>
            <a:spLocks noGrp="1"/>
          </p:cNvSpPr>
          <p:nvPr>
            <p:ph type="ftr" sz="quarter" idx="11"/>
          </p:nvPr>
        </p:nvSpPr>
        <p:spPr/>
        <p:txBody>
          <a:bodyPr/>
          <a:lstStyle/>
          <a:p>
            <a:pPr>
              <a:defRPr/>
            </a:pPr>
            <a:r>
              <a:rPr lang="en-US" smtClean="0"/>
              <a:t>Go with Natural Gas - Cummins Westport Jan 2015</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04664"/>
            <a:ext cx="7722097" cy="890587"/>
          </a:xfrm>
        </p:spPr>
        <p:txBody>
          <a:bodyPr/>
          <a:lstStyle/>
          <a:p>
            <a:r>
              <a:rPr lang="en-US" sz="3600" dirty="0" smtClean="0"/>
              <a:t> www.cumminswestport.com </a:t>
            </a:r>
            <a:endParaRPr lang="en-US" sz="3600" dirty="0"/>
          </a:p>
        </p:txBody>
      </p:sp>
      <p:pic>
        <p:nvPicPr>
          <p:cNvPr id="67586" name="Picture 2"/>
          <p:cNvPicPr>
            <a:picLocks noChangeAspect="1" noChangeArrowheads="1"/>
          </p:cNvPicPr>
          <p:nvPr/>
        </p:nvPicPr>
        <p:blipFill>
          <a:blip r:embed="rId3" cstate="email"/>
          <a:srcRect/>
          <a:stretch>
            <a:fillRect/>
          </a:stretch>
        </p:blipFill>
        <p:spPr bwMode="auto">
          <a:xfrm>
            <a:off x="914400" y="1371600"/>
            <a:ext cx="3352800" cy="32070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7587" name="Picture 3"/>
          <p:cNvPicPr>
            <a:picLocks noChangeAspect="1" noChangeArrowheads="1"/>
          </p:cNvPicPr>
          <p:nvPr/>
        </p:nvPicPr>
        <p:blipFill>
          <a:blip r:embed="rId4" cstate="email"/>
          <a:srcRect/>
          <a:stretch>
            <a:fillRect/>
          </a:stretch>
        </p:blipFill>
        <p:spPr bwMode="auto">
          <a:xfrm>
            <a:off x="4499992" y="1628800"/>
            <a:ext cx="3999619"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1043608" y="4797152"/>
            <a:ext cx="6652592" cy="1569660"/>
          </a:xfrm>
          <a:prstGeom prst="rect">
            <a:avLst/>
          </a:prstGeom>
          <a:noFill/>
        </p:spPr>
        <p:txBody>
          <a:bodyPr wrap="square" rtlCol="0">
            <a:spAutoFit/>
          </a:bodyPr>
          <a:lstStyle/>
          <a:p>
            <a:pPr>
              <a:buClr>
                <a:srgbClr val="FF0000"/>
              </a:buClr>
              <a:buFont typeface="Arial" pitchFamily="34" charset="0"/>
              <a:buChar char="■"/>
            </a:pPr>
            <a:r>
              <a:rPr lang="en-US" sz="1600" dirty="0" smtClean="0">
                <a:solidFill>
                  <a:schemeClr val="tx1">
                    <a:lumMod val="75000"/>
                    <a:lumOff val="25000"/>
                  </a:schemeClr>
                </a:solidFill>
              </a:rPr>
              <a:t>Great source of  information about natural gas engines and vehicles.</a:t>
            </a:r>
          </a:p>
          <a:p>
            <a:pPr>
              <a:buClr>
                <a:srgbClr val="FF0000"/>
              </a:buClr>
              <a:buFont typeface="Arial" pitchFamily="34" charset="0"/>
              <a:buChar char="■"/>
            </a:pPr>
            <a:r>
              <a:rPr lang="en-US" sz="1600" dirty="0" smtClean="0">
                <a:solidFill>
                  <a:schemeClr val="tx1">
                    <a:lumMod val="75000"/>
                    <a:lumOff val="25000"/>
                  </a:schemeClr>
                </a:solidFill>
              </a:rPr>
              <a:t>  Features the </a:t>
            </a:r>
            <a:r>
              <a:rPr lang="en-US" sz="1600" i="1" dirty="0" smtClean="0">
                <a:solidFill>
                  <a:schemeClr val="tx1">
                    <a:lumMod val="75000"/>
                    <a:lumOff val="25000"/>
                  </a:schemeClr>
                </a:solidFill>
              </a:rPr>
              <a:t>Natural Gas Academy</a:t>
            </a:r>
            <a:r>
              <a:rPr lang="en-US" sz="1600" dirty="0" smtClean="0">
                <a:solidFill>
                  <a:schemeClr val="tx1">
                    <a:lumMod val="75000"/>
                    <a:lumOff val="25000"/>
                  </a:schemeClr>
                </a:solidFill>
              </a:rPr>
              <a:t>, a series of instructional videos</a:t>
            </a:r>
          </a:p>
          <a:p>
            <a:pPr lvl="1">
              <a:buClr>
                <a:srgbClr val="FF0000"/>
              </a:buClr>
              <a:buFont typeface="Arial" pitchFamily="34" charset="0"/>
              <a:buChar char="■"/>
            </a:pPr>
            <a:r>
              <a:rPr lang="en-US" sz="1600" dirty="0" smtClean="0">
                <a:solidFill>
                  <a:schemeClr val="tx1">
                    <a:lumMod val="75000"/>
                    <a:lumOff val="25000"/>
                  </a:schemeClr>
                </a:solidFill>
              </a:rPr>
              <a:t> Designed to provide a general overview of natural gas as a fuel whether it is compressed (CNG) or liquefied (LNG), and how it is used with vehicles.</a:t>
            </a:r>
          </a:p>
          <a:p>
            <a:pPr lvl="1">
              <a:buClr>
                <a:srgbClr val="FF0000"/>
              </a:buClr>
              <a:buFont typeface="Arial" pitchFamily="34" charset="0"/>
              <a:buChar char="■"/>
            </a:pPr>
            <a:r>
              <a:rPr lang="en-US" sz="1600" dirty="0" smtClean="0">
                <a:solidFill>
                  <a:schemeClr val="tx1">
                    <a:lumMod val="75000"/>
                    <a:lumOff val="25000"/>
                  </a:schemeClr>
                </a:solidFill>
              </a:rPr>
              <a:t> ISX12 G and ISL G engine walk around videos</a:t>
            </a:r>
            <a:endParaRPr lang="en-US" sz="1600" dirty="0">
              <a:solidFill>
                <a:schemeClr val="tx1">
                  <a:lumMod val="75000"/>
                  <a:lumOff val="25000"/>
                </a:schemeClr>
              </a:solidFill>
            </a:endParaRPr>
          </a:p>
        </p:txBody>
      </p:sp>
      <p:sp>
        <p:nvSpPr>
          <p:cNvPr id="6" name="Slide Number Placeholder 5"/>
          <p:cNvSpPr>
            <a:spLocks noGrp="1"/>
          </p:cNvSpPr>
          <p:nvPr>
            <p:ph type="sldNum" sz="quarter" idx="12"/>
          </p:nvPr>
        </p:nvSpPr>
        <p:spPr/>
        <p:txBody>
          <a:bodyPr/>
          <a:lstStyle/>
          <a:p>
            <a:pPr>
              <a:defRPr/>
            </a:pPr>
            <a:fld id="{7AE1F532-CE46-4796-AB01-3003C411CACB}" type="slidenum">
              <a:rPr lang="en-US" smtClean="0"/>
              <a:pPr>
                <a:defRPr/>
              </a:pPr>
              <a:t>42</a:t>
            </a:fld>
            <a:endParaRPr lang="en-US"/>
          </a:p>
        </p:txBody>
      </p:sp>
      <p:sp>
        <p:nvSpPr>
          <p:cNvPr id="7" name="Footer Placeholder 6"/>
          <p:cNvSpPr>
            <a:spLocks noGrp="1"/>
          </p:cNvSpPr>
          <p:nvPr>
            <p:ph type="ftr" sz="quarter" idx="11"/>
          </p:nvPr>
        </p:nvSpPr>
        <p:spPr/>
        <p:txBody>
          <a:bodyPr/>
          <a:lstStyle/>
          <a:p>
            <a:pPr>
              <a:defRPr/>
            </a:pPr>
            <a:r>
              <a:rPr lang="en-US" smtClean="0"/>
              <a:t>Go with Natural Gas - Cummins Westport Jan 2015</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endParaRPr lang="en-US" sz="2800" dirty="0" smtClean="0"/>
          </a:p>
          <a:p>
            <a:pPr algn="ctr">
              <a:buNone/>
            </a:pPr>
            <a:r>
              <a:rPr lang="en-US" sz="2800" dirty="0" smtClean="0"/>
              <a:t>Charlie Ker</a:t>
            </a:r>
          </a:p>
          <a:p>
            <a:pPr algn="ctr">
              <a:buNone/>
            </a:pPr>
            <a:r>
              <a:rPr lang="en-US" sz="2800" dirty="0" smtClean="0"/>
              <a:t>Office 604.718.1902</a:t>
            </a:r>
          </a:p>
          <a:p>
            <a:pPr algn="ctr">
              <a:buNone/>
            </a:pPr>
            <a:r>
              <a:rPr lang="en-US" sz="2800" dirty="0" smtClean="0"/>
              <a:t>charles.ker@cummins.com</a:t>
            </a:r>
            <a:endParaRPr lang="en-US" sz="2800" dirty="0"/>
          </a:p>
        </p:txBody>
      </p:sp>
      <p:sp>
        <p:nvSpPr>
          <p:cNvPr id="4" name="Footer Placeholder 3"/>
          <p:cNvSpPr>
            <a:spLocks noGrp="1"/>
          </p:cNvSpPr>
          <p:nvPr>
            <p:ph type="ftr" sz="quarter" idx="11"/>
          </p:nvPr>
        </p:nvSpPr>
        <p:spPr/>
        <p:txBody>
          <a:bodyPr/>
          <a:lstStyle/>
          <a:p>
            <a:pPr>
              <a:defRPr/>
            </a:pPr>
            <a:r>
              <a:rPr lang="en-US" smtClean="0"/>
              <a:t>Go with Natural Gas - Cummins Westport Jan 2015</a:t>
            </a:r>
            <a:endParaRPr lang="en-US" dirty="0"/>
          </a:p>
        </p:txBody>
      </p:sp>
      <p:sp>
        <p:nvSpPr>
          <p:cNvPr id="5" name="Slide Number Placeholder 4"/>
          <p:cNvSpPr>
            <a:spLocks noGrp="1"/>
          </p:cNvSpPr>
          <p:nvPr>
            <p:ph type="sldNum" sz="quarter" idx="12"/>
          </p:nvPr>
        </p:nvSpPr>
        <p:spPr/>
        <p:txBody>
          <a:bodyPr/>
          <a:lstStyle/>
          <a:p>
            <a:pPr>
              <a:defRPr/>
            </a:pPr>
            <a:fld id="{7AE1F532-CE46-4796-AB01-3003C411CACB}" type="slidenum">
              <a:rPr lang="en-US" smtClean="0"/>
              <a:pPr>
                <a:defRPr/>
              </a:pPr>
              <a:t>43</a:t>
            </a:fld>
            <a:endParaRPr lang="en-US"/>
          </a:p>
        </p:txBody>
      </p:sp>
      <p:sp>
        <p:nvSpPr>
          <p:cNvPr id="6" name="Rectangle 5"/>
          <p:cNvSpPr/>
          <p:nvPr/>
        </p:nvSpPr>
        <p:spPr>
          <a:xfrm>
            <a:off x="2286000" y="304800"/>
            <a:ext cx="3891002" cy="923330"/>
          </a:xfrm>
          <a:prstGeom prst="rect">
            <a:avLst/>
          </a:prstGeom>
          <a:noFill/>
        </p:spPr>
        <p:txBody>
          <a:bodyPr wrap="non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Thank You!</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Rectangle 5"/>
          <p:cNvSpPr>
            <a:spLocks noGrp="1" noChangeArrowheads="1"/>
          </p:cNvSpPr>
          <p:nvPr>
            <p:ph type="title"/>
          </p:nvPr>
        </p:nvSpPr>
        <p:spPr>
          <a:xfrm>
            <a:off x="762000" y="476250"/>
            <a:ext cx="8229600" cy="1143000"/>
          </a:xfrm>
        </p:spPr>
        <p:txBody>
          <a:bodyPr/>
          <a:lstStyle/>
          <a:p>
            <a:pPr eaLnBrk="1" hangingPunct="1"/>
            <a:r>
              <a:rPr lang="en-US" sz="3200" dirty="0" smtClean="0"/>
              <a:t>CWI – Technology Strategy </a:t>
            </a:r>
            <a:br>
              <a:rPr lang="en-US" sz="3200" dirty="0" smtClean="0"/>
            </a:br>
            <a:endParaRPr lang="en-US" sz="3200" dirty="0" smtClean="0"/>
          </a:p>
        </p:txBody>
      </p:sp>
      <p:sp>
        <p:nvSpPr>
          <p:cNvPr id="20483" name="Rectangle 2"/>
          <p:cNvSpPr>
            <a:spLocks noGrp="1" noChangeArrowheads="1"/>
          </p:cNvSpPr>
          <p:nvPr>
            <p:ph idx="1"/>
          </p:nvPr>
        </p:nvSpPr>
        <p:spPr>
          <a:xfrm>
            <a:off x="914400" y="1371600"/>
            <a:ext cx="5408613" cy="2087563"/>
          </a:xfrm>
        </p:spPr>
        <p:txBody>
          <a:bodyPr/>
          <a:lstStyle/>
          <a:p>
            <a:pPr eaLnBrk="1" hangingPunct="1"/>
            <a:r>
              <a:rPr lang="en-US" sz="2000" b="1" dirty="0" smtClean="0"/>
              <a:t>Cooled Exhaust Gas Recirculation (CEGR)</a:t>
            </a:r>
          </a:p>
          <a:p>
            <a:pPr lvl="1"/>
            <a:endParaRPr lang="en-US" sz="1800" b="1" dirty="0" smtClean="0">
              <a:latin typeface="Calibri" pitchFamily="34" charset="0"/>
            </a:endParaRPr>
          </a:p>
          <a:p>
            <a:pPr eaLnBrk="1" hangingPunct="1"/>
            <a:r>
              <a:rPr lang="en-US" sz="2000" b="1" dirty="0" smtClean="0"/>
              <a:t>Stoichiometric Combustion</a:t>
            </a:r>
          </a:p>
          <a:p>
            <a:pPr lvl="1"/>
            <a:endParaRPr lang="en-US" sz="1800" b="1" dirty="0" smtClean="0"/>
          </a:p>
          <a:p>
            <a:pPr eaLnBrk="1" hangingPunct="1"/>
            <a:r>
              <a:rPr lang="en-US" sz="2000" b="1" dirty="0" smtClean="0"/>
              <a:t>Spark Ignition</a:t>
            </a:r>
          </a:p>
          <a:p>
            <a:pPr lvl="1"/>
            <a:endParaRPr lang="en-US" sz="1800" b="1" dirty="0" smtClean="0"/>
          </a:p>
          <a:p>
            <a:pPr eaLnBrk="1" hangingPunct="1"/>
            <a:r>
              <a:rPr lang="en-US" sz="2000" b="1" dirty="0" smtClean="0"/>
              <a:t>Three Way Catalyst (TWC)</a:t>
            </a:r>
          </a:p>
        </p:txBody>
      </p:sp>
      <p:sp>
        <p:nvSpPr>
          <p:cNvPr id="20482" name="Slide Number Placeholder 5"/>
          <p:cNvSpPr>
            <a:spLocks noGrp="1"/>
          </p:cNvSpPr>
          <p:nvPr>
            <p:ph type="sldNum" sz="quarter" idx="12"/>
          </p:nvPr>
        </p:nvSpPr>
        <p:spPr>
          <a:noFill/>
        </p:spPr>
        <p:txBody>
          <a:bodyPr/>
          <a:lstStyle/>
          <a:p>
            <a:fld id="{0B1A75AB-8B3E-4E18-8A1E-C86506FDFA69}" type="slidenum">
              <a:rPr lang="en-US" smtClean="0"/>
              <a:pPr/>
              <a:t>5</a:t>
            </a:fld>
            <a:endParaRPr lang="en-US" smtClean="0"/>
          </a:p>
        </p:txBody>
      </p:sp>
      <p:sp>
        <p:nvSpPr>
          <p:cNvPr id="20484" name="Text Box 3"/>
          <p:cNvSpPr txBox="1">
            <a:spLocks noChangeArrowheads="1"/>
          </p:cNvSpPr>
          <p:nvPr/>
        </p:nvSpPr>
        <p:spPr bwMode="auto">
          <a:xfrm>
            <a:off x="6324600" y="1371600"/>
            <a:ext cx="1370012" cy="396875"/>
          </a:xfrm>
          <a:prstGeom prst="rect">
            <a:avLst/>
          </a:prstGeom>
          <a:solidFill>
            <a:srgbClr val="FF0000"/>
          </a:solidFill>
          <a:ln w="9525">
            <a:noFill/>
            <a:miter lim="800000"/>
            <a:headEnd/>
            <a:tailEnd/>
          </a:ln>
        </p:spPr>
        <p:txBody>
          <a:bodyPr wrap="none">
            <a:spAutoFit/>
          </a:bodyPr>
          <a:lstStyle/>
          <a:p>
            <a:r>
              <a:rPr lang="en-US" sz="2000" b="1" dirty="0">
                <a:solidFill>
                  <a:schemeClr val="bg1"/>
                </a:solidFill>
                <a:latin typeface="Tahoma" pitchFamily="34" charset="0"/>
              </a:rPr>
              <a:t>Cummins</a:t>
            </a:r>
          </a:p>
        </p:txBody>
      </p:sp>
      <p:sp>
        <p:nvSpPr>
          <p:cNvPr id="20485" name="Text Box 4"/>
          <p:cNvSpPr txBox="1">
            <a:spLocks noChangeArrowheads="1"/>
          </p:cNvSpPr>
          <p:nvPr/>
        </p:nvSpPr>
        <p:spPr bwMode="auto">
          <a:xfrm>
            <a:off x="6270401" y="3641725"/>
            <a:ext cx="2808287" cy="701675"/>
          </a:xfrm>
          <a:prstGeom prst="rect">
            <a:avLst/>
          </a:prstGeom>
          <a:solidFill>
            <a:srgbClr val="FF0000"/>
          </a:solidFill>
          <a:ln w="9525">
            <a:noFill/>
            <a:miter lim="800000"/>
            <a:headEnd/>
            <a:tailEnd/>
          </a:ln>
        </p:spPr>
        <p:txBody>
          <a:bodyPr>
            <a:spAutoFit/>
          </a:bodyPr>
          <a:lstStyle/>
          <a:p>
            <a:r>
              <a:rPr lang="en-US" sz="2000" b="1" dirty="0">
                <a:solidFill>
                  <a:schemeClr val="bg1"/>
                </a:solidFill>
                <a:latin typeface="Tahoma" pitchFamily="34" charset="0"/>
              </a:rPr>
              <a:t>Cummins</a:t>
            </a:r>
          </a:p>
          <a:p>
            <a:r>
              <a:rPr lang="en-US" sz="2000" b="1" dirty="0">
                <a:solidFill>
                  <a:schemeClr val="bg1"/>
                </a:solidFill>
                <a:latin typeface="Tahoma" pitchFamily="34" charset="0"/>
              </a:rPr>
              <a:t>Emission Solutions</a:t>
            </a:r>
          </a:p>
        </p:txBody>
      </p:sp>
      <p:sp>
        <p:nvSpPr>
          <p:cNvPr id="20487" name="Text Box 6"/>
          <p:cNvSpPr txBox="1">
            <a:spLocks noChangeArrowheads="1"/>
          </p:cNvSpPr>
          <p:nvPr/>
        </p:nvSpPr>
        <p:spPr bwMode="auto">
          <a:xfrm>
            <a:off x="6324600" y="2945039"/>
            <a:ext cx="2667000" cy="396875"/>
          </a:xfrm>
          <a:prstGeom prst="rect">
            <a:avLst/>
          </a:prstGeom>
          <a:solidFill>
            <a:srgbClr val="FF0000"/>
          </a:solidFill>
          <a:ln w="9525">
            <a:noFill/>
            <a:miter lim="800000"/>
            <a:headEnd/>
            <a:tailEnd/>
          </a:ln>
        </p:spPr>
        <p:txBody>
          <a:bodyPr>
            <a:spAutoFit/>
          </a:bodyPr>
          <a:lstStyle/>
          <a:p>
            <a:r>
              <a:rPr lang="en-US" sz="2000" b="1" dirty="0">
                <a:solidFill>
                  <a:schemeClr val="bg1"/>
                </a:solidFill>
                <a:latin typeface="Tahoma" pitchFamily="34" charset="0"/>
              </a:rPr>
              <a:t>Cummins Westport</a:t>
            </a:r>
          </a:p>
        </p:txBody>
      </p:sp>
      <p:sp>
        <p:nvSpPr>
          <p:cNvPr id="10" name="Text Box 6"/>
          <p:cNvSpPr txBox="1">
            <a:spLocks noChangeArrowheads="1"/>
          </p:cNvSpPr>
          <p:nvPr/>
        </p:nvSpPr>
        <p:spPr bwMode="auto">
          <a:xfrm>
            <a:off x="6324600" y="2209800"/>
            <a:ext cx="2667000" cy="396875"/>
          </a:xfrm>
          <a:prstGeom prst="rect">
            <a:avLst/>
          </a:prstGeom>
          <a:solidFill>
            <a:srgbClr val="FF0000"/>
          </a:solidFill>
          <a:ln w="9525">
            <a:noFill/>
            <a:miter lim="800000"/>
            <a:headEnd/>
            <a:tailEnd/>
          </a:ln>
        </p:spPr>
        <p:txBody>
          <a:bodyPr>
            <a:spAutoFit/>
          </a:bodyPr>
          <a:lstStyle/>
          <a:p>
            <a:r>
              <a:rPr lang="en-US" sz="2000" b="1" dirty="0">
                <a:solidFill>
                  <a:schemeClr val="bg1"/>
                </a:solidFill>
                <a:latin typeface="Tahoma" pitchFamily="34" charset="0"/>
              </a:rPr>
              <a:t>Cummins Westport</a:t>
            </a:r>
          </a:p>
        </p:txBody>
      </p:sp>
      <p:pic>
        <p:nvPicPr>
          <p:cNvPr id="11" name="Picture 10" descr="ISX12 G Front.jpg"/>
          <p:cNvPicPr>
            <a:picLocks noChangeAspect="1"/>
          </p:cNvPicPr>
          <p:nvPr/>
        </p:nvPicPr>
        <p:blipFill>
          <a:blip r:embed="rId3" cstate="email"/>
          <a:stretch>
            <a:fillRect/>
          </a:stretch>
        </p:blipFill>
        <p:spPr>
          <a:xfrm>
            <a:off x="3200400" y="4343400"/>
            <a:ext cx="1913126" cy="2452261"/>
          </a:xfrm>
          <a:prstGeom prst="rect">
            <a:avLst/>
          </a:prstGeom>
        </p:spPr>
      </p:pic>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838200" y="457200"/>
            <a:ext cx="7772400" cy="381000"/>
          </a:xfrm>
        </p:spPr>
        <p:txBody>
          <a:bodyPr/>
          <a:lstStyle/>
          <a:p>
            <a:pPr eaLnBrk="1" hangingPunct="1"/>
            <a:r>
              <a:rPr lang="en-US" sz="3200" dirty="0" smtClean="0"/>
              <a:t>What is Stoichiometric Combustion?</a:t>
            </a:r>
          </a:p>
        </p:txBody>
      </p:sp>
      <p:sp>
        <p:nvSpPr>
          <p:cNvPr id="48131" name="Content Placeholder 2"/>
          <p:cNvSpPr>
            <a:spLocks noGrp="1"/>
          </p:cNvSpPr>
          <p:nvPr>
            <p:ph idx="1"/>
          </p:nvPr>
        </p:nvSpPr>
        <p:spPr>
          <a:xfrm>
            <a:off x="762000" y="1109663"/>
            <a:ext cx="8048625" cy="4986337"/>
          </a:xfrm>
        </p:spPr>
        <p:txBody>
          <a:bodyPr/>
          <a:lstStyle/>
          <a:p>
            <a:pPr eaLnBrk="1" hangingPunct="1"/>
            <a:r>
              <a:rPr lang="en-US" sz="2400" dirty="0" smtClean="0"/>
              <a:t>Ideal combustion process where fuel is burned completely </a:t>
            </a:r>
          </a:p>
          <a:p>
            <a:pPr eaLnBrk="1" hangingPunct="1"/>
            <a:endParaRPr lang="en-US" sz="400" dirty="0" smtClean="0"/>
          </a:p>
          <a:p>
            <a:pPr lvl="1" eaLnBrk="1" hangingPunct="1"/>
            <a:r>
              <a:rPr lang="en-US" sz="2000" dirty="0" smtClean="0"/>
              <a:t>Ideal air/fuel ratio -  chemically correct mixing of fuel and air</a:t>
            </a:r>
          </a:p>
          <a:p>
            <a:pPr lvl="1" eaLnBrk="1" hangingPunct="1"/>
            <a:endParaRPr lang="en-US" sz="400" dirty="0" smtClean="0"/>
          </a:p>
          <a:p>
            <a:pPr lvl="1" eaLnBrk="1" hangingPunct="1"/>
            <a:r>
              <a:rPr lang="en-US" sz="2000" dirty="0" smtClean="0"/>
              <a:t>Consumes all fuel &amp; air without excess of either in exhaust</a:t>
            </a:r>
          </a:p>
          <a:p>
            <a:pPr lvl="1" eaLnBrk="1" hangingPunct="1"/>
            <a:endParaRPr lang="en-US" sz="400" dirty="0" smtClean="0"/>
          </a:p>
          <a:p>
            <a:pPr lvl="1" eaLnBrk="1" hangingPunct="1"/>
            <a:r>
              <a:rPr lang="en-US" sz="2000" dirty="0" smtClean="0"/>
              <a:t>No Oxygen in exhaust stream allows Three Way Catalyst to handle </a:t>
            </a:r>
            <a:r>
              <a:rPr lang="en-US" sz="2000" dirty="0" err="1" smtClean="0"/>
              <a:t>NOx</a:t>
            </a:r>
            <a:r>
              <a:rPr lang="en-US" sz="2000" dirty="0" smtClean="0"/>
              <a:t> control</a:t>
            </a:r>
          </a:p>
          <a:p>
            <a:pPr lvl="1" eaLnBrk="1" hangingPunct="1">
              <a:lnSpc>
                <a:spcPct val="80000"/>
              </a:lnSpc>
            </a:pPr>
            <a:endParaRPr lang="en-US" sz="2000" dirty="0" smtClean="0"/>
          </a:p>
          <a:p>
            <a:pPr eaLnBrk="1" hangingPunct="1"/>
            <a:r>
              <a:rPr lang="en-US" sz="2400" u="sng" dirty="0" smtClean="0"/>
              <a:t>Benefits:</a:t>
            </a:r>
          </a:p>
          <a:p>
            <a:pPr lvl="1" eaLnBrk="1" hangingPunct="1"/>
            <a:r>
              <a:rPr lang="en-US" sz="2000" dirty="0" smtClean="0"/>
              <a:t>Increased power density </a:t>
            </a:r>
          </a:p>
          <a:p>
            <a:pPr lvl="1" eaLnBrk="1" hangingPunct="1"/>
            <a:r>
              <a:rPr lang="en-US" sz="2000" dirty="0" smtClean="0"/>
              <a:t>Increased thermal efficiency </a:t>
            </a:r>
          </a:p>
          <a:p>
            <a:pPr lvl="1" eaLnBrk="1" hangingPunct="1"/>
            <a:r>
              <a:rPr lang="en-US" sz="2000" dirty="0" smtClean="0"/>
              <a:t>Decreased emissions</a:t>
            </a:r>
          </a:p>
          <a:p>
            <a:pPr eaLnBrk="1" hangingPunct="1">
              <a:lnSpc>
                <a:spcPct val="80000"/>
              </a:lnSpc>
              <a:buFont typeface="Wingdings" pitchFamily="2" charset="2"/>
              <a:buNone/>
            </a:pPr>
            <a:r>
              <a:rPr lang="en-US" sz="2400" dirty="0" smtClean="0"/>
              <a:t> </a:t>
            </a:r>
          </a:p>
          <a:p>
            <a:pPr lvl="1" eaLnBrk="1" hangingPunct="1">
              <a:lnSpc>
                <a:spcPct val="80000"/>
              </a:lnSpc>
            </a:pPr>
            <a:endParaRPr lang="en-US" sz="2000" dirty="0" smtClean="0"/>
          </a:p>
          <a:p>
            <a:pPr lvl="1" eaLnBrk="1" hangingPunct="1"/>
            <a:endParaRPr lang="en-US" dirty="0" smtClean="0"/>
          </a:p>
          <a:p>
            <a:pPr lvl="1" eaLnBrk="1" hangingPunct="1"/>
            <a:endParaRPr lang="en-US" dirty="0" smtClean="0"/>
          </a:p>
        </p:txBody>
      </p:sp>
      <p:sp>
        <p:nvSpPr>
          <p:cNvPr id="48132" name="Slide Number Placeholder 5"/>
          <p:cNvSpPr>
            <a:spLocks noGrp="1"/>
          </p:cNvSpPr>
          <p:nvPr>
            <p:ph type="sldNum" sz="quarter" idx="12"/>
          </p:nvPr>
        </p:nvSpPr>
        <p:spPr>
          <a:noFill/>
        </p:spPr>
        <p:txBody>
          <a:bodyPr/>
          <a:lstStyle/>
          <a:p>
            <a:fld id="{41E3874D-4151-404D-A58D-B4192BD30ED4}" type="slidenum">
              <a:rPr lang="en-US" smtClean="0"/>
              <a:pPr/>
              <a:t>6</a:t>
            </a:fld>
            <a:endParaRPr lang="en-US" smtClean="0"/>
          </a:p>
        </p:txBody>
      </p:sp>
      <p:pic>
        <p:nvPicPr>
          <p:cNvPr id="8" name="Picture 7" descr="ISX12_G_3qtr_Turbo.jpg"/>
          <p:cNvPicPr>
            <a:picLocks noChangeAspect="1"/>
          </p:cNvPicPr>
          <p:nvPr/>
        </p:nvPicPr>
        <p:blipFill>
          <a:blip r:embed="rId3" cstate="email"/>
          <a:stretch>
            <a:fillRect/>
          </a:stretch>
        </p:blipFill>
        <p:spPr>
          <a:xfrm>
            <a:off x="5181600" y="3505200"/>
            <a:ext cx="2823796" cy="2727630"/>
          </a:xfrm>
          <a:prstGeom prst="rect">
            <a:avLst/>
          </a:prstGeom>
        </p:spPr>
      </p:pic>
      <p:sp>
        <p:nvSpPr>
          <p:cNvPr id="9" name="Footer Placeholder 8"/>
          <p:cNvSpPr>
            <a:spLocks noGrp="1"/>
          </p:cNvSpPr>
          <p:nvPr>
            <p:ph type="ftr" sz="quarter" idx="11"/>
          </p:nvPr>
        </p:nvSpPr>
        <p:spPr/>
        <p:txBody>
          <a:bodyPr/>
          <a:lstStyle/>
          <a:p>
            <a:pPr>
              <a:defRPr/>
            </a:pPr>
            <a:r>
              <a:rPr lang="en-US" smtClean="0"/>
              <a:t>Go with Natural Gas - Cummins Westport Jan 2015</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3657600" y="1393370"/>
            <a:ext cx="5105400" cy="4495800"/>
          </a:xfrm>
          <a:prstGeom prst="rect">
            <a:avLst/>
          </a:prstGeom>
          <a:solidFill>
            <a:schemeClr val="bg1"/>
          </a:solidFill>
          <a:ln>
            <a:noFill/>
          </a:ln>
          <a:effectLst>
            <a:innerShdw blurRad="114300">
              <a:prstClr val="black"/>
            </a:innerShdw>
          </a:effectLst>
        </p:spPr>
        <p:txBody>
          <a:bodyPr wrap="none" anchor="t" anchorCtr="0">
            <a:noAutofit/>
          </a:bodyPr>
          <a:lstStyle/>
          <a:p>
            <a:pPr algn="ctr"/>
            <a:endParaRPr lang="en-US" sz="1600" b="1" dirty="0"/>
          </a:p>
        </p:txBody>
      </p:sp>
      <p:sp>
        <p:nvSpPr>
          <p:cNvPr id="57" name="Rectangle 56"/>
          <p:cNvSpPr/>
          <p:nvPr/>
        </p:nvSpPr>
        <p:spPr bwMode="auto">
          <a:xfrm>
            <a:off x="4953000" y="1524000"/>
            <a:ext cx="2133600" cy="762000"/>
          </a:xfrm>
          <a:prstGeom prst="rect">
            <a:avLst/>
          </a:prstGeom>
          <a:solidFill>
            <a:schemeClr val="bg1"/>
          </a:solidFill>
          <a:ln w="9525" cap="flat" cmpd="sng" algn="ctr">
            <a:noFill/>
            <a:prstDash val="solid"/>
            <a:round/>
            <a:headEnd type="none" w="med" len="med"/>
            <a:tailEnd type="none" w="med" len="med"/>
          </a:ln>
          <a:effectLst>
            <a:innerShdw blurRad="114300">
              <a:prstClr val="black"/>
            </a:innerShdw>
          </a:effectLst>
        </p:spPr>
        <p:txBody>
          <a:bodyPr vert="horz" wrap="square" lIns="91440" tIns="45720" rIns="91440" bIns="45720" numCol="1" rtlCol="0" anchor="t" anchorCtr="0" compatLnSpc="1">
            <a:prstTxWarp prst="textNoShape">
              <a:avLst/>
            </a:prstTxWarp>
          </a:bodyPr>
          <a:lstStyle/>
          <a:p>
            <a:pPr algn="ctr"/>
            <a:r>
              <a:rPr lang="en-US" sz="1400" b="1" dirty="0" smtClean="0">
                <a:solidFill>
                  <a:schemeClr val="tx1">
                    <a:lumMod val="75000"/>
                    <a:lumOff val="25000"/>
                  </a:schemeClr>
                </a:solidFill>
              </a:rPr>
              <a:t>Stoichiometric EGR </a:t>
            </a:r>
          </a:p>
          <a:p>
            <a:pPr algn="ctr"/>
            <a:r>
              <a:rPr lang="en-US" sz="1400" b="1" dirty="0" smtClean="0">
                <a:solidFill>
                  <a:schemeClr val="tx1">
                    <a:lumMod val="75000"/>
                    <a:lumOff val="25000"/>
                  </a:schemeClr>
                </a:solidFill>
              </a:rPr>
              <a:t>Three Way Catalyst </a:t>
            </a:r>
          </a:p>
          <a:p>
            <a:pPr algn="ctr"/>
            <a:r>
              <a:rPr lang="en-US" sz="1400" b="1" dirty="0" smtClean="0">
                <a:solidFill>
                  <a:schemeClr val="tx1">
                    <a:lumMod val="75000"/>
                    <a:lumOff val="25000"/>
                  </a:schemeClr>
                </a:solidFill>
              </a:rPr>
              <a:t>Architecture</a:t>
            </a:r>
            <a:endParaRPr lang="en-US" sz="1400" b="1" dirty="0">
              <a:solidFill>
                <a:schemeClr val="tx1">
                  <a:lumMod val="75000"/>
                  <a:lumOff val="25000"/>
                </a:schemeClr>
              </a:solidFill>
            </a:endParaRPr>
          </a:p>
        </p:txBody>
      </p:sp>
      <p:sp>
        <p:nvSpPr>
          <p:cNvPr id="56" name="Rectangle 55"/>
          <p:cNvSpPr/>
          <p:nvPr/>
        </p:nvSpPr>
        <p:spPr bwMode="auto">
          <a:xfrm>
            <a:off x="533400" y="1371600"/>
            <a:ext cx="2971800" cy="5105400"/>
          </a:xfrm>
          <a:prstGeom prst="rect">
            <a:avLst/>
          </a:prstGeom>
          <a:solidFill>
            <a:schemeClr val="bg1"/>
          </a:solidFill>
          <a:ln w="9525" cap="flat" cmpd="sng" algn="ctr">
            <a:noFill/>
            <a:prstDash val="solid"/>
            <a:round/>
            <a:headEnd type="none" w="med" len="med"/>
            <a:tailEnd type="none" w="med" len="med"/>
          </a:ln>
          <a:effectLst>
            <a:innerShdw blurRad="114300">
              <a:prstClr val="black"/>
            </a:inn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lumMod val="75000"/>
                  <a:lumOff val="25000"/>
                </a:schemeClr>
              </a:solidFill>
              <a:effectLst/>
              <a:latin typeface="Arial" charset="0"/>
              <a:cs typeface="Arial" charset="0"/>
            </a:endParaRPr>
          </a:p>
        </p:txBody>
      </p:sp>
      <p:sp>
        <p:nvSpPr>
          <p:cNvPr id="82946" name="Rectangle 2"/>
          <p:cNvSpPr>
            <a:spLocks noGrp="1" noChangeArrowheads="1"/>
          </p:cNvSpPr>
          <p:nvPr>
            <p:ph type="title"/>
          </p:nvPr>
        </p:nvSpPr>
        <p:spPr>
          <a:xfrm>
            <a:off x="685800" y="457200"/>
            <a:ext cx="7772400" cy="381000"/>
          </a:xfrm>
        </p:spPr>
        <p:txBody>
          <a:bodyPr/>
          <a:lstStyle/>
          <a:p>
            <a:r>
              <a:rPr lang="en-US" sz="2800" dirty="0" smtClean="0">
                <a:cs typeface="Calibri" pitchFamily="34" charset="0"/>
              </a:rPr>
              <a:t>CWI Combustion Technology</a:t>
            </a:r>
            <a:br>
              <a:rPr lang="en-US" sz="2800" dirty="0" smtClean="0">
                <a:cs typeface="Calibri" pitchFamily="34" charset="0"/>
              </a:rPr>
            </a:br>
            <a:r>
              <a:rPr lang="en-US" sz="2800" dirty="0" smtClean="0">
                <a:cs typeface="Calibri" pitchFamily="34" charset="0"/>
              </a:rPr>
              <a:t>Spark Ignited Stoichiometric with Cooled EGR</a:t>
            </a:r>
          </a:p>
        </p:txBody>
      </p:sp>
      <p:sp>
        <p:nvSpPr>
          <p:cNvPr id="55" name="Slide Number Placeholder 54"/>
          <p:cNvSpPr>
            <a:spLocks noGrp="1"/>
          </p:cNvSpPr>
          <p:nvPr>
            <p:ph type="sldNum" sz="quarter" idx="12"/>
          </p:nvPr>
        </p:nvSpPr>
        <p:spPr/>
        <p:txBody>
          <a:bodyPr/>
          <a:lstStyle/>
          <a:p>
            <a:pPr>
              <a:defRPr/>
            </a:pPr>
            <a:fld id="{FDB0B4AD-DD75-4EC3-A59A-C9BAD62A8B73}" type="slidenum">
              <a:rPr lang="en-US" smtClean="0"/>
              <a:pPr>
                <a:defRPr/>
              </a:pPr>
              <a:t>7</a:t>
            </a:fld>
            <a:endParaRPr lang="en-US" dirty="0"/>
          </a:p>
        </p:txBody>
      </p:sp>
      <p:grpSp>
        <p:nvGrpSpPr>
          <p:cNvPr id="2" name="Group 57"/>
          <p:cNvGrpSpPr>
            <a:grpSpLocks/>
          </p:cNvGrpSpPr>
          <p:nvPr/>
        </p:nvGrpSpPr>
        <p:grpSpPr bwMode="auto">
          <a:xfrm>
            <a:off x="3759856" y="2759237"/>
            <a:ext cx="4850744" cy="3031963"/>
            <a:chOff x="1752600" y="1717675"/>
            <a:chExt cx="6097588" cy="3770570"/>
          </a:xfrm>
        </p:grpSpPr>
        <p:sp>
          <p:nvSpPr>
            <p:cNvPr id="82955" name="Line 4"/>
            <p:cNvSpPr>
              <a:spLocks noChangeShapeType="1"/>
            </p:cNvSpPr>
            <p:nvPr/>
          </p:nvSpPr>
          <p:spPr bwMode="auto">
            <a:xfrm>
              <a:off x="2362200" y="4676775"/>
              <a:ext cx="1752600" cy="0"/>
            </a:xfrm>
            <a:prstGeom prst="line">
              <a:avLst/>
            </a:prstGeom>
            <a:noFill/>
            <a:ln w="57150">
              <a:solidFill>
                <a:srgbClr val="FF9900"/>
              </a:solidFill>
              <a:round/>
              <a:headEnd/>
              <a:tailEnd type="triangle" w="med" len="med"/>
            </a:ln>
          </p:spPr>
          <p:txBody>
            <a:bodyPr wrap="none" anchor="ctr"/>
            <a:lstStyle/>
            <a:p>
              <a:endParaRPr lang="en-US" dirty="0">
                <a:solidFill>
                  <a:schemeClr val="tx1">
                    <a:lumMod val="75000"/>
                    <a:lumOff val="25000"/>
                  </a:schemeClr>
                </a:solidFill>
              </a:endParaRPr>
            </a:p>
          </p:txBody>
        </p:sp>
        <p:sp>
          <p:nvSpPr>
            <p:cNvPr id="82958" name="AutoShape 9"/>
            <p:cNvSpPr>
              <a:spLocks noChangeArrowheads="1"/>
            </p:cNvSpPr>
            <p:nvPr/>
          </p:nvSpPr>
          <p:spPr bwMode="auto">
            <a:xfrm>
              <a:off x="4800600" y="1725613"/>
              <a:ext cx="2016125" cy="715962"/>
            </a:xfrm>
            <a:prstGeom prst="flowChartPreparation">
              <a:avLst/>
            </a:prstGeom>
            <a:gradFill rotWithShape="0">
              <a:gsLst>
                <a:gs pos="0">
                  <a:srgbClr val="B2B2B2"/>
                </a:gs>
                <a:gs pos="50000">
                  <a:srgbClr val="F8F8F8"/>
                </a:gs>
                <a:gs pos="100000">
                  <a:srgbClr val="B2B2B2"/>
                </a:gs>
              </a:gsLst>
              <a:lin ang="5400000" scaled="1"/>
            </a:gradFill>
            <a:ln w="9525">
              <a:solidFill>
                <a:schemeClr val="tx1"/>
              </a:solidFill>
              <a:miter lim="800000"/>
              <a:headEnd/>
              <a:tailEnd/>
            </a:ln>
          </p:spPr>
          <p:txBody>
            <a:bodyPr wrap="none" anchor="ctr"/>
            <a:lstStyle/>
            <a:p>
              <a:endParaRPr lang="en-US" dirty="0">
                <a:solidFill>
                  <a:schemeClr val="tx1">
                    <a:lumMod val="75000"/>
                    <a:lumOff val="25000"/>
                  </a:schemeClr>
                </a:solidFill>
              </a:endParaRPr>
            </a:p>
          </p:txBody>
        </p:sp>
        <p:sp>
          <p:nvSpPr>
            <p:cNvPr id="82960" name="Line 11"/>
            <p:cNvSpPr>
              <a:spLocks noChangeShapeType="1"/>
            </p:cNvSpPr>
            <p:nvPr/>
          </p:nvSpPr>
          <p:spPr bwMode="auto">
            <a:xfrm rot="-5400000">
              <a:off x="2659856" y="1732757"/>
              <a:ext cx="14287" cy="1524000"/>
            </a:xfrm>
            <a:prstGeom prst="line">
              <a:avLst/>
            </a:prstGeom>
            <a:noFill/>
            <a:ln w="38100">
              <a:solidFill>
                <a:schemeClr val="folHlink"/>
              </a:solidFill>
              <a:round/>
              <a:headEnd/>
              <a:tailEnd type="none" w="med" len="lg"/>
            </a:ln>
          </p:spPr>
          <p:txBody>
            <a:bodyPr wrap="none" anchor="ctr"/>
            <a:lstStyle/>
            <a:p>
              <a:endParaRPr lang="en-US" dirty="0">
                <a:solidFill>
                  <a:schemeClr val="tx1">
                    <a:lumMod val="75000"/>
                    <a:lumOff val="25000"/>
                  </a:schemeClr>
                </a:solidFill>
              </a:endParaRPr>
            </a:p>
          </p:txBody>
        </p:sp>
        <p:sp>
          <p:nvSpPr>
            <p:cNvPr id="82961" name="AutoShape 12"/>
            <p:cNvSpPr>
              <a:spLocks noChangeArrowheads="1"/>
            </p:cNvSpPr>
            <p:nvPr/>
          </p:nvSpPr>
          <p:spPr bwMode="auto">
            <a:xfrm>
              <a:off x="5384800" y="1728788"/>
              <a:ext cx="2016125" cy="715962"/>
            </a:xfrm>
            <a:prstGeom prst="flowChartPreparation">
              <a:avLst/>
            </a:prstGeom>
            <a:gradFill rotWithShape="0">
              <a:gsLst>
                <a:gs pos="0">
                  <a:srgbClr val="B2B2B2"/>
                </a:gs>
                <a:gs pos="50000">
                  <a:srgbClr val="F8F8F8"/>
                </a:gs>
                <a:gs pos="100000">
                  <a:srgbClr val="B2B2B2"/>
                </a:gs>
              </a:gsLst>
              <a:lin ang="5400000" scaled="1"/>
            </a:gradFill>
            <a:ln w="9525">
              <a:solidFill>
                <a:schemeClr val="tx1"/>
              </a:solidFill>
              <a:miter lim="800000"/>
              <a:headEnd/>
              <a:tailEnd/>
            </a:ln>
          </p:spPr>
          <p:txBody>
            <a:bodyPr wrap="none" anchor="ctr"/>
            <a:lstStyle/>
            <a:p>
              <a:endParaRPr lang="en-US" dirty="0">
                <a:solidFill>
                  <a:schemeClr val="tx1">
                    <a:lumMod val="75000"/>
                    <a:lumOff val="25000"/>
                  </a:schemeClr>
                </a:solidFill>
              </a:endParaRPr>
            </a:p>
          </p:txBody>
        </p:sp>
        <p:sp>
          <p:nvSpPr>
            <p:cNvPr id="82962" name="Rectangle 13"/>
            <p:cNvSpPr>
              <a:spLocks noChangeArrowheads="1"/>
            </p:cNvSpPr>
            <p:nvPr/>
          </p:nvSpPr>
          <p:spPr bwMode="auto">
            <a:xfrm rot="5400000">
              <a:off x="3627437" y="1704976"/>
              <a:ext cx="117475" cy="247650"/>
            </a:xfrm>
            <a:prstGeom prst="rect">
              <a:avLst/>
            </a:prstGeom>
            <a:noFill/>
            <a:ln w="9525">
              <a:solidFill>
                <a:schemeClr val="tx1"/>
              </a:solidFill>
              <a:miter lim="800000"/>
              <a:headEnd/>
              <a:tailEnd/>
            </a:ln>
          </p:spPr>
          <p:txBody>
            <a:bodyPr wrap="none" anchor="ctr"/>
            <a:lstStyle/>
            <a:p>
              <a:endParaRPr lang="en-US" dirty="0">
                <a:solidFill>
                  <a:schemeClr val="tx1">
                    <a:lumMod val="75000"/>
                    <a:lumOff val="25000"/>
                  </a:schemeClr>
                </a:solidFill>
              </a:endParaRPr>
            </a:p>
          </p:txBody>
        </p:sp>
        <p:sp>
          <p:nvSpPr>
            <p:cNvPr id="82963" name="Rectangle 14"/>
            <p:cNvSpPr>
              <a:spLocks noChangeArrowheads="1"/>
            </p:cNvSpPr>
            <p:nvPr/>
          </p:nvSpPr>
          <p:spPr bwMode="auto">
            <a:xfrm rot="5400000">
              <a:off x="3679032" y="2028031"/>
              <a:ext cx="260350" cy="125413"/>
            </a:xfrm>
            <a:prstGeom prst="rect">
              <a:avLst/>
            </a:prstGeom>
            <a:solidFill>
              <a:schemeClr val="bg1"/>
            </a:solidFill>
            <a:ln w="9525">
              <a:solidFill>
                <a:schemeClr val="tx1"/>
              </a:solidFill>
              <a:miter lim="800000"/>
              <a:headEnd/>
              <a:tailEnd/>
            </a:ln>
          </p:spPr>
          <p:txBody>
            <a:bodyPr rot="10800000" vert="eaVert" wrap="none" anchor="ctr"/>
            <a:lstStyle/>
            <a:p>
              <a:pPr algn="ctr" eaLnBrk="0" hangingPunct="0"/>
              <a:endParaRPr lang="en-US" sz="1100" dirty="0">
                <a:solidFill>
                  <a:schemeClr val="tx1">
                    <a:lumMod val="75000"/>
                    <a:lumOff val="25000"/>
                  </a:schemeClr>
                </a:solidFill>
                <a:latin typeface="Times New Roman" pitchFamily="18" charset="0"/>
              </a:endParaRPr>
            </a:p>
          </p:txBody>
        </p:sp>
        <p:sp>
          <p:nvSpPr>
            <p:cNvPr id="82964" name="AutoShape 15"/>
            <p:cNvSpPr>
              <a:spLocks noChangeArrowheads="1"/>
            </p:cNvSpPr>
            <p:nvPr/>
          </p:nvSpPr>
          <p:spPr bwMode="auto">
            <a:xfrm rot="16200000" flipV="1">
              <a:off x="3472656" y="1977232"/>
              <a:ext cx="427037" cy="247650"/>
            </a:xfrm>
            <a:prstGeom prst="flowChartManualInput">
              <a:avLst/>
            </a:prstGeom>
            <a:solidFill>
              <a:schemeClr val="bg1"/>
            </a:solidFill>
            <a:ln w="9525">
              <a:solidFill>
                <a:schemeClr val="tx1"/>
              </a:solidFill>
              <a:miter lim="800000"/>
              <a:headEnd/>
              <a:tailEnd/>
            </a:ln>
          </p:spPr>
          <p:txBody>
            <a:bodyPr wrap="none" anchor="ctr"/>
            <a:lstStyle/>
            <a:p>
              <a:endParaRPr lang="en-US" dirty="0">
                <a:solidFill>
                  <a:schemeClr val="tx1">
                    <a:lumMod val="75000"/>
                    <a:lumOff val="25000"/>
                  </a:schemeClr>
                </a:solidFill>
              </a:endParaRPr>
            </a:p>
          </p:txBody>
        </p:sp>
        <p:sp>
          <p:nvSpPr>
            <p:cNvPr id="82965" name="Line 16"/>
            <p:cNvSpPr>
              <a:spLocks noChangeShapeType="1"/>
            </p:cNvSpPr>
            <p:nvPr/>
          </p:nvSpPr>
          <p:spPr bwMode="auto">
            <a:xfrm rot="5400000">
              <a:off x="3330575" y="2098675"/>
              <a:ext cx="400050" cy="0"/>
            </a:xfrm>
            <a:prstGeom prst="line">
              <a:avLst/>
            </a:prstGeom>
            <a:noFill/>
            <a:ln w="38100">
              <a:solidFill>
                <a:schemeClr val="tx1"/>
              </a:solidFill>
              <a:round/>
              <a:headEnd/>
              <a:tailEnd/>
            </a:ln>
          </p:spPr>
          <p:txBody>
            <a:bodyPr wrap="none" anchor="ctr"/>
            <a:lstStyle/>
            <a:p>
              <a:endParaRPr lang="en-US" dirty="0">
                <a:solidFill>
                  <a:schemeClr val="tx1">
                    <a:lumMod val="75000"/>
                    <a:lumOff val="25000"/>
                  </a:schemeClr>
                </a:solidFill>
              </a:endParaRPr>
            </a:p>
          </p:txBody>
        </p:sp>
        <p:sp>
          <p:nvSpPr>
            <p:cNvPr id="82966" name="Rectangle 17"/>
            <p:cNvSpPr>
              <a:spLocks noChangeArrowheads="1"/>
            </p:cNvSpPr>
            <p:nvPr/>
          </p:nvSpPr>
          <p:spPr bwMode="auto">
            <a:xfrm>
              <a:off x="2820988" y="1962150"/>
              <a:ext cx="568325" cy="255588"/>
            </a:xfrm>
            <a:prstGeom prst="rect">
              <a:avLst/>
            </a:prstGeom>
            <a:gradFill rotWithShape="0">
              <a:gsLst>
                <a:gs pos="0">
                  <a:srgbClr val="B2B2B2"/>
                </a:gs>
                <a:gs pos="50000">
                  <a:srgbClr val="F8F8F8"/>
                </a:gs>
                <a:gs pos="100000">
                  <a:srgbClr val="B2B2B2"/>
                </a:gs>
              </a:gsLst>
              <a:lin ang="5400000" scaled="1"/>
            </a:gradFill>
            <a:ln w="9525">
              <a:solidFill>
                <a:schemeClr val="tx1"/>
              </a:solidFill>
              <a:miter lim="800000"/>
              <a:headEnd/>
              <a:tailEnd/>
            </a:ln>
          </p:spPr>
          <p:txBody>
            <a:bodyPr wrap="none" anchor="ctr"/>
            <a:lstStyle/>
            <a:p>
              <a:endParaRPr lang="en-US" dirty="0">
                <a:solidFill>
                  <a:schemeClr val="tx1">
                    <a:lumMod val="75000"/>
                    <a:lumOff val="25000"/>
                  </a:schemeClr>
                </a:solidFill>
              </a:endParaRPr>
            </a:p>
          </p:txBody>
        </p:sp>
        <p:sp>
          <p:nvSpPr>
            <p:cNvPr id="82967" name="AutoShape 18"/>
            <p:cNvSpPr>
              <a:spLocks noChangeArrowheads="1"/>
            </p:cNvSpPr>
            <p:nvPr/>
          </p:nvSpPr>
          <p:spPr bwMode="auto">
            <a:xfrm rot="5400000" flipV="1">
              <a:off x="3197225" y="2022475"/>
              <a:ext cx="430213" cy="163513"/>
            </a:xfrm>
            <a:prstGeom prst="flowChartManualInput">
              <a:avLst/>
            </a:prstGeom>
            <a:solidFill>
              <a:schemeClr val="bg1"/>
            </a:solidFill>
            <a:ln w="9525">
              <a:solidFill>
                <a:schemeClr val="tx1"/>
              </a:solidFill>
              <a:miter lim="800000"/>
              <a:headEnd/>
              <a:tailEnd/>
            </a:ln>
          </p:spPr>
          <p:txBody>
            <a:bodyPr wrap="none" anchor="ctr"/>
            <a:lstStyle/>
            <a:p>
              <a:endParaRPr lang="en-US" dirty="0">
                <a:solidFill>
                  <a:schemeClr val="tx1">
                    <a:lumMod val="75000"/>
                    <a:lumOff val="25000"/>
                  </a:schemeClr>
                </a:solidFill>
              </a:endParaRPr>
            </a:p>
          </p:txBody>
        </p:sp>
        <p:sp>
          <p:nvSpPr>
            <p:cNvPr id="82968" name="Rectangle 19"/>
            <p:cNvSpPr>
              <a:spLocks noChangeArrowheads="1"/>
            </p:cNvSpPr>
            <p:nvPr/>
          </p:nvSpPr>
          <p:spPr bwMode="auto">
            <a:xfrm>
              <a:off x="3830638" y="1954213"/>
              <a:ext cx="1122362" cy="228600"/>
            </a:xfrm>
            <a:prstGeom prst="rect">
              <a:avLst/>
            </a:prstGeom>
            <a:gradFill rotWithShape="0">
              <a:gsLst>
                <a:gs pos="0">
                  <a:srgbClr val="B2B2B2"/>
                </a:gs>
                <a:gs pos="50000">
                  <a:srgbClr val="F8F8F8"/>
                </a:gs>
                <a:gs pos="100000">
                  <a:srgbClr val="B2B2B2"/>
                </a:gs>
              </a:gsLst>
              <a:lin ang="5400000" scaled="1"/>
            </a:gradFill>
            <a:ln w="9525">
              <a:solidFill>
                <a:schemeClr val="tx1"/>
              </a:solidFill>
              <a:miter lim="800000"/>
              <a:headEnd/>
              <a:tailEnd/>
            </a:ln>
          </p:spPr>
          <p:txBody>
            <a:bodyPr wrap="none" anchor="ctr"/>
            <a:lstStyle/>
            <a:p>
              <a:endParaRPr lang="en-US" dirty="0">
                <a:solidFill>
                  <a:schemeClr val="tx1">
                    <a:lumMod val="75000"/>
                    <a:lumOff val="25000"/>
                  </a:schemeClr>
                </a:solidFill>
              </a:endParaRPr>
            </a:p>
          </p:txBody>
        </p:sp>
        <p:sp>
          <p:nvSpPr>
            <p:cNvPr id="82969" name="Rectangle 20"/>
            <p:cNvSpPr>
              <a:spLocks noChangeArrowheads="1"/>
            </p:cNvSpPr>
            <p:nvPr/>
          </p:nvSpPr>
          <p:spPr bwMode="auto">
            <a:xfrm>
              <a:off x="5334000" y="1717675"/>
              <a:ext cx="1600200" cy="731838"/>
            </a:xfrm>
            <a:prstGeom prst="rect">
              <a:avLst/>
            </a:prstGeom>
            <a:solidFill>
              <a:srgbClr val="FF3300"/>
            </a:solidFill>
            <a:ln w="9525" algn="ctr">
              <a:solidFill>
                <a:schemeClr val="tx1"/>
              </a:solidFill>
              <a:miter lim="800000"/>
              <a:headEnd/>
              <a:tailEnd/>
            </a:ln>
          </p:spPr>
          <p:txBody>
            <a:bodyPr wrap="none" anchor="ctr"/>
            <a:lstStyle/>
            <a:p>
              <a:pPr algn="ctr" eaLnBrk="0" hangingPunct="0"/>
              <a:r>
                <a:rPr lang="en-US" sz="1400" b="1" dirty="0">
                  <a:solidFill>
                    <a:schemeClr val="tx1">
                      <a:lumMod val="75000"/>
                      <a:lumOff val="25000"/>
                    </a:schemeClr>
                  </a:solidFill>
                </a:rPr>
                <a:t>Three Way </a:t>
              </a:r>
            </a:p>
            <a:p>
              <a:pPr algn="ctr" eaLnBrk="0" hangingPunct="0"/>
              <a:r>
                <a:rPr lang="en-US" sz="1400" b="1" dirty="0">
                  <a:solidFill>
                    <a:schemeClr val="tx1">
                      <a:lumMod val="75000"/>
                      <a:lumOff val="25000"/>
                    </a:schemeClr>
                  </a:solidFill>
                </a:rPr>
                <a:t>Catalyst</a:t>
              </a:r>
            </a:p>
          </p:txBody>
        </p:sp>
        <p:sp>
          <p:nvSpPr>
            <p:cNvPr id="82970" name="Rectangle 21"/>
            <p:cNvSpPr>
              <a:spLocks noChangeArrowheads="1"/>
            </p:cNvSpPr>
            <p:nvPr/>
          </p:nvSpPr>
          <p:spPr bwMode="auto">
            <a:xfrm>
              <a:off x="7277100" y="1960563"/>
              <a:ext cx="573088" cy="255587"/>
            </a:xfrm>
            <a:prstGeom prst="rect">
              <a:avLst/>
            </a:prstGeom>
            <a:gradFill rotWithShape="0">
              <a:gsLst>
                <a:gs pos="0">
                  <a:srgbClr val="B2B2B2"/>
                </a:gs>
                <a:gs pos="50000">
                  <a:srgbClr val="F8F8F8"/>
                </a:gs>
                <a:gs pos="100000">
                  <a:srgbClr val="B2B2B2"/>
                </a:gs>
              </a:gsLst>
              <a:lin ang="5400000" scaled="1"/>
            </a:gradFill>
            <a:ln w="9525">
              <a:solidFill>
                <a:schemeClr val="tx1"/>
              </a:solidFill>
              <a:miter lim="800000"/>
              <a:headEnd/>
              <a:tailEnd/>
            </a:ln>
          </p:spPr>
          <p:txBody>
            <a:bodyPr wrap="none" anchor="ctr"/>
            <a:lstStyle/>
            <a:p>
              <a:endParaRPr lang="en-US" dirty="0">
                <a:solidFill>
                  <a:schemeClr val="tx1">
                    <a:lumMod val="75000"/>
                    <a:lumOff val="25000"/>
                  </a:schemeClr>
                </a:solidFill>
              </a:endParaRPr>
            </a:p>
          </p:txBody>
        </p:sp>
        <p:sp>
          <p:nvSpPr>
            <p:cNvPr id="82971" name="Line 22"/>
            <p:cNvSpPr>
              <a:spLocks noChangeShapeType="1"/>
            </p:cNvSpPr>
            <p:nvPr/>
          </p:nvSpPr>
          <p:spPr bwMode="auto">
            <a:xfrm>
              <a:off x="1905000" y="2487613"/>
              <a:ext cx="0" cy="357187"/>
            </a:xfrm>
            <a:prstGeom prst="line">
              <a:avLst/>
            </a:prstGeom>
            <a:noFill/>
            <a:ln w="38100">
              <a:solidFill>
                <a:schemeClr val="folHlink"/>
              </a:solidFill>
              <a:round/>
              <a:headEnd/>
              <a:tailEnd type="triangle" w="med" len="med"/>
            </a:ln>
          </p:spPr>
          <p:txBody>
            <a:bodyPr wrap="none" anchor="ctr"/>
            <a:lstStyle/>
            <a:p>
              <a:endParaRPr lang="en-US" dirty="0">
                <a:solidFill>
                  <a:schemeClr val="tx1">
                    <a:lumMod val="75000"/>
                    <a:lumOff val="25000"/>
                  </a:schemeClr>
                </a:solidFill>
              </a:endParaRPr>
            </a:p>
          </p:txBody>
        </p:sp>
        <p:sp>
          <p:nvSpPr>
            <p:cNvPr id="82973" name="Line 24"/>
            <p:cNvSpPr>
              <a:spLocks noChangeShapeType="1"/>
            </p:cNvSpPr>
            <p:nvPr/>
          </p:nvSpPr>
          <p:spPr bwMode="auto">
            <a:xfrm flipH="1">
              <a:off x="4800600" y="3008313"/>
              <a:ext cx="381000" cy="0"/>
            </a:xfrm>
            <a:prstGeom prst="line">
              <a:avLst/>
            </a:prstGeom>
            <a:noFill/>
            <a:ln w="57150">
              <a:solidFill>
                <a:srgbClr val="FF0000"/>
              </a:solidFill>
              <a:round/>
              <a:headEnd/>
              <a:tailEnd type="triangle" w="med" len="med"/>
            </a:ln>
          </p:spPr>
          <p:txBody>
            <a:bodyPr/>
            <a:lstStyle/>
            <a:p>
              <a:endParaRPr lang="en-US" dirty="0">
                <a:solidFill>
                  <a:schemeClr val="tx1">
                    <a:lumMod val="75000"/>
                    <a:lumOff val="25000"/>
                  </a:schemeClr>
                </a:solidFill>
              </a:endParaRPr>
            </a:p>
          </p:txBody>
        </p:sp>
        <p:sp>
          <p:nvSpPr>
            <p:cNvPr id="82974" name="Line 25"/>
            <p:cNvSpPr>
              <a:spLocks noChangeShapeType="1"/>
            </p:cNvSpPr>
            <p:nvPr/>
          </p:nvSpPr>
          <p:spPr bwMode="auto">
            <a:xfrm flipH="1">
              <a:off x="5181600" y="2590800"/>
              <a:ext cx="0" cy="561975"/>
            </a:xfrm>
            <a:prstGeom prst="line">
              <a:avLst/>
            </a:prstGeom>
            <a:noFill/>
            <a:ln w="57150">
              <a:solidFill>
                <a:srgbClr val="FF0000"/>
              </a:solidFill>
              <a:round/>
              <a:headEnd/>
              <a:tailEnd/>
            </a:ln>
          </p:spPr>
          <p:txBody>
            <a:bodyPr/>
            <a:lstStyle/>
            <a:p>
              <a:endParaRPr lang="en-US" dirty="0">
                <a:solidFill>
                  <a:schemeClr val="tx1">
                    <a:lumMod val="75000"/>
                    <a:lumOff val="25000"/>
                  </a:schemeClr>
                </a:solidFill>
              </a:endParaRPr>
            </a:p>
          </p:txBody>
        </p:sp>
        <p:sp>
          <p:nvSpPr>
            <p:cNvPr id="82975" name="Line 26"/>
            <p:cNvSpPr>
              <a:spLocks noChangeShapeType="1"/>
            </p:cNvSpPr>
            <p:nvPr/>
          </p:nvSpPr>
          <p:spPr bwMode="auto">
            <a:xfrm flipH="1">
              <a:off x="1905000" y="4953000"/>
              <a:ext cx="2209800" cy="0"/>
            </a:xfrm>
            <a:prstGeom prst="line">
              <a:avLst/>
            </a:prstGeom>
            <a:noFill/>
            <a:ln w="57150">
              <a:solidFill>
                <a:srgbClr val="0000FF"/>
              </a:solidFill>
              <a:round/>
              <a:headEnd/>
              <a:tailEnd type="none" w="med" len="lg"/>
            </a:ln>
          </p:spPr>
          <p:txBody>
            <a:bodyPr wrap="none" anchor="ctr"/>
            <a:lstStyle/>
            <a:p>
              <a:endParaRPr lang="en-US" dirty="0">
                <a:solidFill>
                  <a:schemeClr val="tx1">
                    <a:lumMod val="75000"/>
                    <a:lumOff val="25000"/>
                  </a:schemeClr>
                </a:solidFill>
              </a:endParaRPr>
            </a:p>
          </p:txBody>
        </p:sp>
        <p:sp>
          <p:nvSpPr>
            <p:cNvPr id="82976" name="Line 27"/>
            <p:cNvSpPr>
              <a:spLocks noChangeShapeType="1"/>
            </p:cNvSpPr>
            <p:nvPr/>
          </p:nvSpPr>
          <p:spPr bwMode="auto">
            <a:xfrm rot="16200000" flipH="1">
              <a:off x="1482725" y="4522788"/>
              <a:ext cx="873125" cy="0"/>
            </a:xfrm>
            <a:prstGeom prst="line">
              <a:avLst/>
            </a:prstGeom>
            <a:noFill/>
            <a:ln w="57150">
              <a:solidFill>
                <a:srgbClr val="0000FF"/>
              </a:solidFill>
              <a:round/>
              <a:headEnd/>
              <a:tailEnd type="none" w="med" len="lg"/>
            </a:ln>
          </p:spPr>
          <p:txBody>
            <a:bodyPr wrap="none" anchor="ctr"/>
            <a:lstStyle/>
            <a:p>
              <a:endParaRPr lang="en-US" dirty="0">
                <a:solidFill>
                  <a:schemeClr val="tx1">
                    <a:lumMod val="75000"/>
                    <a:lumOff val="25000"/>
                  </a:schemeClr>
                </a:solidFill>
              </a:endParaRPr>
            </a:p>
          </p:txBody>
        </p:sp>
        <p:sp>
          <p:nvSpPr>
            <p:cNvPr id="82977" name="Line 28"/>
            <p:cNvSpPr>
              <a:spLocks noChangeShapeType="1"/>
            </p:cNvSpPr>
            <p:nvPr/>
          </p:nvSpPr>
          <p:spPr bwMode="auto">
            <a:xfrm rot="-5400000">
              <a:off x="3790950" y="4667250"/>
              <a:ext cx="590550" cy="0"/>
            </a:xfrm>
            <a:prstGeom prst="line">
              <a:avLst/>
            </a:prstGeom>
            <a:noFill/>
            <a:ln w="57150">
              <a:solidFill>
                <a:srgbClr val="0000FF"/>
              </a:solidFill>
              <a:round/>
              <a:headEnd/>
              <a:tailEnd type="triangle" w="med" len="med"/>
            </a:ln>
          </p:spPr>
          <p:txBody>
            <a:bodyPr/>
            <a:lstStyle/>
            <a:p>
              <a:endParaRPr lang="en-US" dirty="0">
                <a:solidFill>
                  <a:schemeClr val="tx1">
                    <a:lumMod val="75000"/>
                    <a:lumOff val="25000"/>
                  </a:schemeClr>
                </a:solidFill>
              </a:endParaRPr>
            </a:p>
          </p:txBody>
        </p:sp>
        <p:sp>
          <p:nvSpPr>
            <p:cNvPr id="82978" name="Line 29"/>
            <p:cNvSpPr>
              <a:spLocks noChangeShapeType="1"/>
            </p:cNvSpPr>
            <p:nvPr/>
          </p:nvSpPr>
          <p:spPr bwMode="auto">
            <a:xfrm rot="-5400000">
              <a:off x="2644775" y="2714625"/>
              <a:ext cx="0" cy="565150"/>
            </a:xfrm>
            <a:prstGeom prst="line">
              <a:avLst/>
            </a:prstGeom>
            <a:noFill/>
            <a:ln w="57150">
              <a:solidFill>
                <a:srgbClr val="FF9900"/>
              </a:solidFill>
              <a:round/>
              <a:headEnd/>
              <a:tailEnd type="none" w="med" len="lg"/>
            </a:ln>
          </p:spPr>
          <p:txBody>
            <a:bodyPr wrap="none" anchor="ctr"/>
            <a:lstStyle/>
            <a:p>
              <a:endParaRPr lang="en-US" dirty="0">
                <a:solidFill>
                  <a:schemeClr val="tx1">
                    <a:lumMod val="75000"/>
                    <a:lumOff val="25000"/>
                  </a:schemeClr>
                </a:solidFill>
              </a:endParaRPr>
            </a:p>
          </p:txBody>
        </p:sp>
        <p:sp>
          <p:nvSpPr>
            <p:cNvPr id="82979" name="Line 30"/>
            <p:cNvSpPr>
              <a:spLocks noChangeAspect="1" noChangeShapeType="1"/>
            </p:cNvSpPr>
            <p:nvPr/>
          </p:nvSpPr>
          <p:spPr bwMode="auto">
            <a:xfrm flipH="1">
              <a:off x="2895600" y="3000375"/>
              <a:ext cx="547688" cy="0"/>
            </a:xfrm>
            <a:prstGeom prst="line">
              <a:avLst/>
            </a:prstGeom>
            <a:noFill/>
            <a:ln w="57150">
              <a:solidFill>
                <a:srgbClr val="FF9900"/>
              </a:solidFill>
              <a:round/>
              <a:headEnd/>
              <a:tailEnd/>
            </a:ln>
          </p:spPr>
          <p:txBody>
            <a:bodyPr wrap="none" anchor="ctr"/>
            <a:lstStyle/>
            <a:p>
              <a:endParaRPr lang="en-US" dirty="0">
                <a:solidFill>
                  <a:schemeClr val="tx1">
                    <a:lumMod val="75000"/>
                    <a:lumOff val="25000"/>
                  </a:schemeClr>
                </a:solidFill>
              </a:endParaRPr>
            </a:p>
          </p:txBody>
        </p:sp>
        <p:sp>
          <p:nvSpPr>
            <p:cNvPr id="82980" name="Rectangle 31"/>
            <p:cNvSpPr>
              <a:spLocks noChangeArrowheads="1"/>
            </p:cNvSpPr>
            <p:nvPr/>
          </p:nvSpPr>
          <p:spPr bwMode="auto">
            <a:xfrm rot="5400000">
              <a:off x="3630612" y="2265363"/>
              <a:ext cx="898525" cy="2698750"/>
            </a:xfrm>
            <a:prstGeom prst="rect">
              <a:avLst/>
            </a:prstGeom>
            <a:noFill/>
            <a:ln w="9525">
              <a:solidFill>
                <a:schemeClr val="tx1"/>
              </a:solidFill>
              <a:miter lim="800000"/>
              <a:headEnd/>
              <a:tailEnd/>
            </a:ln>
          </p:spPr>
          <p:txBody>
            <a:bodyPr wrap="none" anchor="ctr"/>
            <a:lstStyle/>
            <a:p>
              <a:endParaRPr lang="en-US" dirty="0">
                <a:solidFill>
                  <a:schemeClr val="tx1">
                    <a:lumMod val="75000"/>
                    <a:lumOff val="25000"/>
                  </a:schemeClr>
                </a:solidFill>
              </a:endParaRPr>
            </a:p>
          </p:txBody>
        </p:sp>
        <p:sp>
          <p:nvSpPr>
            <p:cNvPr id="82981" name="Oval 32"/>
            <p:cNvSpPr>
              <a:spLocks noChangeArrowheads="1"/>
            </p:cNvSpPr>
            <p:nvPr/>
          </p:nvSpPr>
          <p:spPr bwMode="auto">
            <a:xfrm rot="8100000">
              <a:off x="4967288" y="3465513"/>
              <a:ext cx="358775" cy="357187"/>
            </a:xfrm>
            <a:prstGeom prst="ellipse">
              <a:avLst/>
            </a:prstGeom>
            <a:noFill/>
            <a:ln w="9525">
              <a:solidFill>
                <a:schemeClr val="tx1"/>
              </a:solidFill>
              <a:round/>
              <a:headEnd/>
              <a:tailEnd/>
            </a:ln>
          </p:spPr>
          <p:txBody>
            <a:bodyPr rot="10800000" wrap="none" anchor="ctr"/>
            <a:lstStyle/>
            <a:p>
              <a:pPr algn="ctr" eaLnBrk="0" hangingPunct="0"/>
              <a:endParaRPr lang="en-US" sz="1100" dirty="0">
                <a:solidFill>
                  <a:schemeClr val="tx1">
                    <a:lumMod val="75000"/>
                    <a:lumOff val="25000"/>
                  </a:schemeClr>
                </a:solidFill>
                <a:latin typeface="Times New Roman" pitchFamily="18" charset="0"/>
              </a:endParaRPr>
            </a:p>
          </p:txBody>
        </p:sp>
        <p:sp>
          <p:nvSpPr>
            <p:cNvPr id="82982" name="Oval 33"/>
            <p:cNvSpPr>
              <a:spLocks noChangeArrowheads="1"/>
            </p:cNvSpPr>
            <p:nvPr/>
          </p:nvSpPr>
          <p:spPr bwMode="auto">
            <a:xfrm rot="8100000">
              <a:off x="4541838" y="3465513"/>
              <a:ext cx="358775" cy="357187"/>
            </a:xfrm>
            <a:prstGeom prst="ellipse">
              <a:avLst/>
            </a:prstGeom>
            <a:noFill/>
            <a:ln w="9525">
              <a:solidFill>
                <a:schemeClr val="tx1"/>
              </a:solidFill>
              <a:round/>
              <a:headEnd/>
              <a:tailEnd/>
            </a:ln>
          </p:spPr>
          <p:txBody>
            <a:bodyPr rot="10800000" wrap="none" anchor="ctr"/>
            <a:lstStyle/>
            <a:p>
              <a:pPr algn="ctr" eaLnBrk="0" hangingPunct="0"/>
              <a:endParaRPr lang="en-US" sz="1100" dirty="0">
                <a:solidFill>
                  <a:schemeClr val="tx1">
                    <a:lumMod val="75000"/>
                    <a:lumOff val="25000"/>
                  </a:schemeClr>
                </a:solidFill>
                <a:latin typeface="Times New Roman" pitchFamily="18" charset="0"/>
              </a:endParaRPr>
            </a:p>
          </p:txBody>
        </p:sp>
        <p:sp>
          <p:nvSpPr>
            <p:cNvPr id="82983" name="Oval 34"/>
            <p:cNvSpPr>
              <a:spLocks noChangeArrowheads="1"/>
            </p:cNvSpPr>
            <p:nvPr/>
          </p:nvSpPr>
          <p:spPr bwMode="auto">
            <a:xfrm rot="8100000">
              <a:off x="4117975" y="3465513"/>
              <a:ext cx="358775" cy="357187"/>
            </a:xfrm>
            <a:prstGeom prst="ellipse">
              <a:avLst/>
            </a:prstGeom>
            <a:noFill/>
            <a:ln w="9525">
              <a:solidFill>
                <a:schemeClr val="tx1"/>
              </a:solidFill>
              <a:round/>
              <a:headEnd/>
              <a:tailEnd/>
            </a:ln>
          </p:spPr>
          <p:txBody>
            <a:bodyPr rot="10800000" wrap="none" anchor="ctr"/>
            <a:lstStyle/>
            <a:p>
              <a:pPr algn="ctr" eaLnBrk="0" hangingPunct="0"/>
              <a:endParaRPr lang="en-US" sz="1100" dirty="0">
                <a:solidFill>
                  <a:schemeClr val="tx1">
                    <a:lumMod val="75000"/>
                    <a:lumOff val="25000"/>
                  </a:schemeClr>
                </a:solidFill>
                <a:latin typeface="Times New Roman" pitchFamily="18" charset="0"/>
              </a:endParaRPr>
            </a:p>
          </p:txBody>
        </p:sp>
        <p:sp>
          <p:nvSpPr>
            <p:cNvPr id="82984" name="Oval 35"/>
            <p:cNvSpPr>
              <a:spLocks noChangeArrowheads="1"/>
            </p:cNvSpPr>
            <p:nvPr/>
          </p:nvSpPr>
          <p:spPr bwMode="auto">
            <a:xfrm rot="8100000">
              <a:off x="3695700" y="3465513"/>
              <a:ext cx="358775" cy="357187"/>
            </a:xfrm>
            <a:prstGeom prst="ellipse">
              <a:avLst/>
            </a:prstGeom>
            <a:noFill/>
            <a:ln w="9525">
              <a:solidFill>
                <a:schemeClr val="tx1"/>
              </a:solidFill>
              <a:round/>
              <a:headEnd/>
              <a:tailEnd/>
            </a:ln>
          </p:spPr>
          <p:txBody>
            <a:bodyPr rot="10800000" wrap="none" anchor="ctr"/>
            <a:lstStyle/>
            <a:p>
              <a:pPr algn="ctr" eaLnBrk="0" hangingPunct="0"/>
              <a:endParaRPr lang="en-US" sz="1100" dirty="0">
                <a:solidFill>
                  <a:schemeClr val="tx1">
                    <a:lumMod val="75000"/>
                    <a:lumOff val="25000"/>
                  </a:schemeClr>
                </a:solidFill>
                <a:latin typeface="Times New Roman" pitchFamily="18" charset="0"/>
              </a:endParaRPr>
            </a:p>
          </p:txBody>
        </p:sp>
        <p:sp>
          <p:nvSpPr>
            <p:cNvPr id="82985" name="Oval 36"/>
            <p:cNvSpPr>
              <a:spLocks noChangeArrowheads="1"/>
            </p:cNvSpPr>
            <p:nvPr/>
          </p:nvSpPr>
          <p:spPr bwMode="auto">
            <a:xfrm rot="8100000">
              <a:off x="3268663" y="3465513"/>
              <a:ext cx="360362" cy="357187"/>
            </a:xfrm>
            <a:prstGeom prst="ellipse">
              <a:avLst/>
            </a:prstGeom>
            <a:noFill/>
            <a:ln w="9525">
              <a:solidFill>
                <a:schemeClr val="tx1"/>
              </a:solidFill>
              <a:round/>
              <a:headEnd/>
              <a:tailEnd/>
            </a:ln>
          </p:spPr>
          <p:txBody>
            <a:bodyPr rot="10800000" wrap="none" anchor="ctr"/>
            <a:lstStyle/>
            <a:p>
              <a:pPr algn="ctr" eaLnBrk="0" hangingPunct="0"/>
              <a:endParaRPr lang="en-US" sz="1100" dirty="0">
                <a:solidFill>
                  <a:schemeClr val="tx1">
                    <a:lumMod val="75000"/>
                    <a:lumOff val="25000"/>
                  </a:schemeClr>
                </a:solidFill>
                <a:latin typeface="Times New Roman" pitchFamily="18" charset="0"/>
              </a:endParaRPr>
            </a:p>
          </p:txBody>
        </p:sp>
        <p:sp>
          <p:nvSpPr>
            <p:cNvPr id="82986" name="Oval 37"/>
            <p:cNvSpPr>
              <a:spLocks noChangeArrowheads="1"/>
            </p:cNvSpPr>
            <p:nvPr/>
          </p:nvSpPr>
          <p:spPr bwMode="auto">
            <a:xfrm rot="8100000">
              <a:off x="2846388" y="3465513"/>
              <a:ext cx="358775" cy="357187"/>
            </a:xfrm>
            <a:prstGeom prst="ellipse">
              <a:avLst/>
            </a:prstGeom>
            <a:noFill/>
            <a:ln w="9525">
              <a:solidFill>
                <a:schemeClr val="tx1"/>
              </a:solidFill>
              <a:round/>
              <a:headEnd/>
              <a:tailEnd/>
            </a:ln>
          </p:spPr>
          <p:txBody>
            <a:bodyPr rot="10800000" wrap="none" anchor="ctr"/>
            <a:lstStyle/>
            <a:p>
              <a:pPr algn="ctr" eaLnBrk="0" hangingPunct="0"/>
              <a:endParaRPr lang="en-US" sz="1100" dirty="0">
                <a:solidFill>
                  <a:schemeClr val="tx1">
                    <a:lumMod val="75000"/>
                    <a:lumOff val="25000"/>
                  </a:schemeClr>
                </a:solidFill>
                <a:latin typeface="Times New Roman" pitchFamily="18" charset="0"/>
              </a:endParaRPr>
            </a:p>
          </p:txBody>
        </p:sp>
        <p:sp>
          <p:nvSpPr>
            <p:cNvPr id="82987" name="AutoShape 38"/>
            <p:cNvSpPr>
              <a:spLocks/>
            </p:cNvSpPr>
            <p:nvPr/>
          </p:nvSpPr>
          <p:spPr bwMode="auto">
            <a:xfrm rot="5400000">
              <a:off x="4005262" y="2938463"/>
              <a:ext cx="149225" cy="2400300"/>
            </a:xfrm>
            <a:prstGeom prst="rightBracket">
              <a:avLst>
                <a:gd name="adj" fmla="val 134043"/>
              </a:avLst>
            </a:prstGeom>
            <a:noFill/>
            <a:ln w="9525">
              <a:solidFill>
                <a:schemeClr val="tx1"/>
              </a:solidFill>
              <a:round/>
              <a:headEnd/>
              <a:tailEnd/>
            </a:ln>
          </p:spPr>
          <p:txBody>
            <a:bodyPr wrap="none" anchor="ctr"/>
            <a:lstStyle/>
            <a:p>
              <a:endParaRPr lang="en-US" dirty="0">
                <a:solidFill>
                  <a:schemeClr val="tx1">
                    <a:lumMod val="75000"/>
                    <a:lumOff val="25000"/>
                  </a:schemeClr>
                </a:solidFill>
              </a:endParaRPr>
            </a:p>
          </p:txBody>
        </p:sp>
        <p:sp>
          <p:nvSpPr>
            <p:cNvPr id="82988" name="Rectangle 39"/>
            <p:cNvSpPr>
              <a:spLocks noChangeArrowheads="1"/>
            </p:cNvSpPr>
            <p:nvPr/>
          </p:nvSpPr>
          <p:spPr bwMode="auto">
            <a:xfrm rot="5400000">
              <a:off x="4005262" y="4138613"/>
              <a:ext cx="149225" cy="298450"/>
            </a:xfrm>
            <a:prstGeom prst="rect">
              <a:avLst/>
            </a:prstGeom>
            <a:noFill/>
            <a:ln w="9525">
              <a:solidFill>
                <a:schemeClr val="tx1"/>
              </a:solidFill>
              <a:miter lim="800000"/>
              <a:headEnd/>
              <a:tailEnd/>
            </a:ln>
          </p:spPr>
          <p:txBody>
            <a:bodyPr wrap="none" anchor="ctr"/>
            <a:lstStyle/>
            <a:p>
              <a:endParaRPr lang="en-US" dirty="0">
                <a:solidFill>
                  <a:schemeClr val="tx1">
                    <a:lumMod val="75000"/>
                    <a:lumOff val="25000"/>
                  </a:schemeClr>
                </a:solidFill>
              </a:endParaRPr>
            </a:p>
          </p:txBody>
        </p:sp>
        <p:sp>
          <p:nvSpPr>
            <p:cNvPr id="82989" name="Line 40"/>
            <p:cNvSpPr>
              <a:spLocks noChangeAspect="1" noChangeShapeType="1"/>
            </p:cNvSpPr>
            <p:nvPr/>
          </p:nvSpPr>
          <p:spPr bwMode="auto">
            <a:xfrm rot="5400000" flipH="1">
              <a:off x="1524000" y="3838575"/>
              <a:ext cx="1676400" cy="0"/>
            </a:xfrm>
            <a:prstGeom prst="line">
              <a:avLst/>
            </a:prstGeom>
            <a:noFill/>
            <a:ln w="57150">
              <a:solidFill>
                <a:srgbClr val="FF9900"/>
              </a:solidFill>
              <a:round/>
              <a:headEnd/>
              <a:tailEnd/>
            </a:ln>
          </p:spPr>
          <p:txBody>
            <a:bodyPr wrap="none" anchor="ctr"/>
            <a:lstStyle/>
            <a:p>
              <a:endParaRPr lang="en-US" dirty="0">
                <a:solidFill>
                  <a:schemeClr val="tx1">
                    <a:lumMod val="75000"/>
                    <a:lumOff val="25000"/>
                  </a:schemeClr>
                </a:solidFill>
              </a:endParaRPr>
            </a:p>
          </p:txBody>
        </p:sp>
        <p:sp>
          <p:nvSpPr>
            <p:cNvPr id="82990" name="Rectangle 41"/>
            <p:cNvSpPr>
              <a:spLocks noChangeAspect="1" noChangeArrowheads="1"/>
            </p:cNvSpPr>
            <p:nvPr/>
          </p:nvSpPr>
          <p:spPr bwMode="auto">
            <a:xfrm rot="5400000">
              <a:off x="3863181" y="2185194"/>
              <a:ext cx="274638" cy="1600200"/>
            </a:xfrm>
            <a:prstGeom prst="rect">
              <a:avLst/>
            </a:prstGeom>
            <a:gradFill rotWithShape="0">
              <a:gsLst>
                <a:gs pos="0">
                  <a:srgbClr val="FFCC00"/>
                </a:gs>
                <a:gs pos="100000">
                  <a:srgbClr val="FF0000"/>
                </a:gs>
              </a:gsLst>
              <a:lin ang="0" scaled="1"/>
            </a:gradFill>
            <a:ln w="38100">
              <a:solidFill>
                <a:srgbClr val="E00000"/>
              </a:solidFill>
              <a:miter lim="800000"/>
              <a:headEnd/>
              <a:tailEnd/>
            </a:ln>
          </p:spPr>
          <p:txBody>
            <a:bodyPr wrap="none" anchor="ctr"/>
            <a:lstStyle/>
            <a:p>
              <a:endParaRPr lang="en-US" dirty="0">
                <a:solidFill>
                  <a:schemeClr val="tx1">
                    <a:lumMod val="75000"/>
                    <a:lumOff val="25000"/>
                  </a:schemeClr>
                </a:solidFill>
              </a:endParaRPr>
            </a:p>
          </p:txBody>
        </p:sp>
        <p:sp>
          <p:nvSpPr>
            <p:cNvPr id="82991" name="Text Box 42"/>
            <p:cNvSpPr txBox="1">
              <a:spLocks noChangeArrowheads="1"/>
            </p:cNvSpPr>
            <p:nvPr/>
          </p:nvSpPr>
          <p:spPr bwMode="auto">
            <a:xfrm>
              <a:off x="3313114" y="2819400"/>
              <a:ext cx="1497700" cy="382845"/>
            </a:xfrm>
            <a:prstGeom prst="rect">
              <a:avLst/>
            </a:prstGeom>
            <a:noFill/>
            <a:ln w="28575">
              <a:noFill/>
              <a:miter lim="800000"/>
              <a:headEnd/>
              <a:tailEnd type="none" w="med" len="lg"/>
            </a:ln>
          </p:spPr>
          <p:txBody>
            <a:bodyPr wrap="none">
              <a:spAutoFit/>
            </a:bodyPr>
            <a:lstStyle/>
            <a:p>
              <a:pPr eaLnBrk="0" hangingPunct="0"/>
              <a:r>
                <a:rPr lang="en-US" sz="1400" b="1" dirty="0">
                  <a:solidFill>
                    <a:schemeClr val="tx1">
                      <a:lumMod val="75000"/>
                      <a:lumOff val="25000"/>
                    </a:schemeClr>
                  </a:solidFill>
                </a:rPr>
                <a:t>EGR Cooler</a:t>
              </a:r>
              <a:endParaRPr lang="en-US" sz="1800" b="1" dirty="0">
                <a:solidFill>
                  <a:schemeClr val="tx1">
                    <a:lumMod val="75000"/>
                    <a:lumOff val="25000"/>
                  </a:schemeClr>
                </a:solidFill>
              </a:endParaRPr>
            </a:p>
          </p:txBody>
        </p:sp>
        <p:grpSp>
          <p:nvGrpSpPr>
            <p:cNvPr id="3" name="Group 43"/>
            <p:cNvGrpSpPr>
              <a:grpSpLocks/>
            </p:cNvGrpSpPr>
            <p:nvPr/>
          </p:nvGrpSpPr>
          <p:grpSpPr bwMode="auto">
            <a:xfrm>
              <a:off x="1752600" y="2825749"/>
              <a:ext cx="361950" cy="1904999"/>
              <a:chOff x="159" y="2832"/>
              <a:chExt cx="228" cy="1200"/>
            </a:xfrm>
          </p:grpSpPr>
          <p:sp>
            <p:nvSpPr>
              <p:cNvPr id="83002" name="Rectangle 44"/>
              <p:cNvSpPr>
                <a:spLocks noChangeAspect="1" noChangeArrowheads="1"/>
              </p:cNvSpPr>
              <p:nvPr/>
            </p:nvSpPr>
            <p:spPr bwMode="auto">
              <a:xfrm rot="10800000">
                <a:off x="159" y="2832"/>
                <a:ext cx="228" cy="1200"/>
              </a:xfrm>
              <a:prstGeom prst="rect">
                <a:avLst/>
              </a:prstGeom>
              <a:gradFill rotWithShape="0">
                <a:gsLst>
                  <a:gs pos="0">
                    <a:srgbClr val="FDFD03"/>
                  </a:gs>
                  <a:gs pos="100000">
                    <a:srgbClr val="0066FF"/>
                  </a:gs>
                </a:gsLst>
                <a:lin ang="5400000" scaled="1"/>
              </a:gradFill>
              <a:ln w="38100">
                <a:solidFill>
                  <a:schemeClr val="accent1"/>
                </a:solidFill>
                <a:miter lim="800000"/>
                <a:headEnd/>
                <a:tailEnd/>
              </a:ln>
            </p:spPr>
            <p:txBody>
              <a:bodyPr wrap="none" anchor="ctr"/>
              <a:lstStyle/>
              <a:p>
                <a:endParaRPr lang="en-US" dirty="0">
                  <a:solidFill>
                    <a:schemeClr val="tx1">
                      <a:lumMod val="75000"/>
                      <a:lumOff val="25000"/>
                    </a:schemeClr>
                  </a:solidFill>
                </a:endParaRPr>
              </a:p>
            </p:txBody>
          </p:sp>
          <p:sp>
            <p:nvSpPr>
              <p:cNvPr id="83003" name="Text Box 45"/>
              <p:cNvSpPr txBox="1">
                <a:spLocks noChangeAspect="1" noChangeArrowheads="1"/>
              </p:cNvSpPr>
              <p:nvPr/>
            </p:nvSpPr>
            <p:spPr bwMode="auto">
              <a:xfrm rot="16200000">
                <a:off x="-317" y="3328"/>
                <a:ext cx="1171" cy="219"/>
              </a:xfrm>
              <a:prstGeom prst="rect">
                <a:avLst/>
              </a:prstGeom>
              <a:noFill/>
              <a:ln w="9525" algn="ctr">
                <a:solidFill>
                  <a:schemeClr val="accent1"/>
                </a:solidFill>
                <a:miter lim="800000"/>
                <a:headEnd/>
                <a:tailEnd/>
              </a:ln>
            </p:spPr>
            <p:txBody>
              <a:bodyPr wrap="none">
                <a:spAutoFit/>
              </a:bodyPr>
              <a:lstStyle/>
              <a:p>
                <a:pPr algn="ctr" eaLnBrk="0" hangingPunct="0"/>
                <a:r>
                  <a:rPr lang="en-US" sz="1200" b="1" dirty="0">
                    <a:solidFill>
                      <a:schemeClr val="tx1">
                        <a:lumMod val="75000"/>
                        <a:lumOff val="25000"/>
                      </a:schemeClr>
                    </a:solidFill>
                  </a:rPr>
                  <a:t>Charge Air Cooler</a:t>
                </a:r>
              </a:p>
            </p:txBody>
          </p:sp>
        </p:grpSp>
        <p:sp>
          <p:nvSpPr>
            <p:cNvPr id="82993" name="AutoShape 46"/>
            <p:cNvSpPr>
              <a:spLocks noChangeArrowheads="1"/>
            </p:cNvSpPr>
            <p:nvPr/>
          </p:nvSpPr>
          <p:spPr bwMode="auto">
            <a:xfrm>
              <a:off x="3581400" y="4572000"/>
              <a:ext cx="223838" cy="222250"/>
            </a:xfrm>
            <a:prstGeom prst="flowChartSummingJunction">
              <a:avLst/>
            </a:prstGeom>
            <a:solidFill>
              <a:schemeClr val="bg1"/>
            </a:solidFill>
            <a:ln w="28575">
              <a:solidFill>
                <a:srgbClr val="FFCC66"/>
              </a:solidFill>
              <a:round/>
              <a:headEnd/>
              <a:tailEnd type="none" w="med" len="lg"/>
            </a:ln>
          </p:spPr>
          <p:txBody>
            <a:bodyPr wrap="none" anchor="ctr"/>
            <a:lstStyle/>
            <a:p>
              <a:endParaRPr lang="en-US" dirty="0">
                <a:solidFill>
                  <a:schemeClr val="tx1">
                    <a:lumMod val="75000"/>
                    <a:lumOff val="25000"/>
                  </a:schemeClr>
                </a:solidFill>
              </a:endParaRPr>
            </a:p>
          </p:txBody>
        </p:sp>
        <p:sp>
          <p:nvSpPr>
            <p:cNvPr id="82994" name="Line 47"/>
            <p:cNvSpPr>
              <a:spLocks noChangeShapeType="1"/>
            </p:cNvSpPr>
            <p:nvPr/>
          </p:nvSpPr>
          <p:spPr bwMode="auto">
            <a:xfrm rot="-5400000">
              <a:off x="3352800" y="2411413"/>
              <a:ext cx="152400" cy="0"/>
            </a:xfrm>
            <a:prstGeom prst="line">
              <a:avLst/>
            </a:prstGeom>
            <a:noFill/>
            <a:ln w="38100">
              <a:solidFill>
                <a:schemeClr val="folHlink"/>
              </a:solidFill>
              <a:round/>
              <a:headEnd/>
              <a:tailEnd type="none" w="med" len="lg"/>
            </a:ln>
          </p:spPr>
          <p:txBody>
            <a:bodyPr wrap="none" anchor="ctr"/>
            <a:lstStyle/>
            <a:p>
              <a:endParaRPr lang="en-US" dirty="0">
                <a:solidFill>
                  <a:schemeClr val="tx1">
                    <a:lumMod val="75000"/>
                    <a:lumOff val="25000"/>
                  </a:schemeClr>
                </a:solidFill>
              </a:endParaRPr>
            </a:p>
          </p:txBody>
        </p:sp>
        <p:sp>
          <p:nvSpPr>
            <p:cNvPr id="82996" name="Line 49"/>
            <p:cNvSpPr>
              <a:spLocks noChangeShapeType="1"/>
            </p:cNvSpPr>
            <p:nvPr/>
          </p:nvSpPr>
          <p:spPr bwMode="auto">
            <a:xfrm flipH="1">
              <a:off x="3657600" y="2590800"/>
              <a:ext cx="1524000" cy="0"/>
            </a:xfrm>
            <a:prstGeom prst="line">
              <a:avLst/>
            </a:prstGeom>
            <a:noFill/>
            <a:ln w="57150">
              <a:solidFill>
                <a:srgbClr val="FF0000"/>
              </a:solidFill>
              <a:round/>
              <a:headEnd/>
              <a:tailEnd/>
            </a:ln>
          </p:spPr>
          <p:txBody>
            <a:bodyPr/>
            <a:lstStyle/>
            <a:p>
              <a:endParaRPr lang="en-US" dirty="0">
                <a:solidFill>
                  <a:schemeClr val="tx1">
                    <a:lumMod val="75000"/>
                    <a:lumOff val="25000"/>
                  </a:schemeClr>
                </a:solidFill>
              </a:endParaRPr>
            </a:p>
          </p:txBody>
        </p:sp>
        <p:sp>
          <p:nvSpPr>
            <p:cNvPr id="82997" name="Line 50"/>
            <p:cNvSpPr>
              <a:spLocks noChangeShapeType="1"/>
            </p:cNvSpPr>
            <p:nvPr/>
          </p:nvSpPr>
          <p:spPr bwMode="auto">
            <a:xfrm flipH="1" flipV="1">
              <a:off x="3657600" y="2286000"/>
              <a:ext cx="0" cy="304800"/>
            </a:xfrm>
            <a:prstGeom prst="line">
              <a:avLst/>
            </a:prstGeom>
            <a:noFill/>
            <a:ln w="57150">
              <a:solidFill>
                <a:srgbClr val="FF0000"/>
              </a:solidFill>
              <a:round/>
              <a:headEnd/>
              <a:tailEnd type="triangle" w="med" len="med"/>
            </a:ln>
          </p:spPr>
          <p:txBody>
            <a:bodyPr/>
            <a:lstStyle/>
            <a:p>
              <a:endParaRPr lang="en-US" dirty="0">
                <a:solidFill>
                  <a:schemeClr val="tx1">
                    <a:lumMod val="75000"/>
                    <a:lumOff val="25000"/>
                  </a:schemeClr>
                </a:solidFill>
              </a:endParaRPr>
            </a:p>
          </p:txBody>
        </p:sp>
        <p:sp>
          <p:nvSpPr>
            <p:cNvPr id="82998" name="AutoShape 51"/>
            <p:cNvSpPr>
              <a:spLocks noChangeArrowheads="1"/>
            </p:cNvSpPr>
            <p:nvPr/>
          </p:nvSpPr>
          <p:spPr bwMode="auto">
            <a:xfrm>
              <a:off x="3429000" y="4800600"/>
              <a:ext cx="304800" cy="304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chemeClr val="accent1"/>
            </a:solidFill>
            <a:ln w="9525">
              <a:solidFill>
                <a:schemeClr val="tx1"/>
              </a:solidFill>
              <a:miter lim="800000"/>
              <a:headEnd/>
              <a:tailEnd/>
            </a:ln>
          </p:spPr>
          <p:txBody>
            <a:bodyPr wrap="none" anchor="ctr"/>
            <a:lstStyle/>
            <a:p>
              <a:endParaRPr lang="en-US" dirty="0">
                <a:solidFill>
                  <a:schemeClr val="tx1">
                    <a:lumMod val="75000"/>
                    <a:lumOff val="25000"/>
                  </a:schemeClr>
                </a:solidFill>
              </a:endParaRPr>
            </a:p>
          </p:txBody>
        </p:sp>
        <p:sp>
          <p:nvSpPr>
            <p:cNvPr id="82999" name="Text Box 52"/>
            <p:cNvSpPr txBox="1">
              <a:spLocks noChangeArrowheads="1"/>
            </p:cNvSpPr>
            <p:nvPr/>
          </p:nvSpPr>
          <p:spPr bwMode="auto">
            <a:xfrm>
              <a:off x="3124198" y="5105400"/>
              <a:ext cx="1119052" cy="382845"/>
            </a:xfrm>
            <a:prstGeom prst="rect">
              <a:avLst/>
            </a:prstGeom>
            <a:noFill/>
            <a:ln w="9525">
              <a:noFill/>
              <a:miter lim="800000"/>
              <a:headEnd/>
              <a:tailEnd/>
            </a:ln>
          </p:spPr>
          <p:txBody>
            <a:bodyPr>
              <a:spAutoFit/>
            </a:bodyPr>
            <a:lstStyle/>
            <a:p>
              <a:pPr algn="ctr" eaLnBrk="0" hangingPunct="0"/>
              <a:r>
                <a:rPr lang="en-US" sz="1400" b="1" dirty="0">
                  <a:solidFill>
                    <a:schemeClr val="tx1">
                      <a:lumMod val="75000"/>
                      <a:lumOff val="25000"/>
                    </a:schemeClr>
                  </a:solidFill>
                </a:rPr>
                <a:t>Throttle</a:t>
              </a:r>
            </a:p>
          </p:txBody>
        </p:sp>
        <p:sp>
          <p:nvSpPr>
            <p:cNvPr id="83000" name="Line 53"/>
            <p:cNvSpPr>
              <a:spLocks noChangeShapeType="1"/>
            </p:cNvSpPr>
            <p:nvPr/>
          </p:nvSpPr>
          <p:spPr bwMode="auto">
            <a:xfrm flipH="1">
              <a:off x="4114800" y="4648200"/>
              <a:ext cx="685800" cy="0"/>
            </a:xfrm>
            <a:prstGeom prst="line">
              <a:avLst/>
            </a:prstGeom>
            <a:noFill/>
            <a:ln w="57150">
              <a:solidFill>
                <a:srgbClr val="009900"/>
              </a:solidFill>
              <a:round/>
              <a:headEnd/>
              <a:tailEnd type="triangle" w="med" len="med"/>
            </a:ln>
          </p:spPr>
          <p:txBody>
            <a:bodyPr/>
            <a:lstStyle/>
            <a:p>
              <a:endParaRPr lang="en-US" dirty="0">
                <a:solidFill>
                  <a:schemeClr val="tx1">
                    <a:lumMod val="75000"/>
                    <a:lumOff val="25000"/>
                  </a:schemeClr>
                </a:solidFill>
              </a:endParaRPr>
            </a:p>
          </p:txBody>
        </p:sp>
        <p:sp>
          <p:nvSpPr>
            <p:cNvPr id="83001" name="Text Box 54"/>
            <p:cNvSpPr txBox="1">
              <a:spLocks noChangeArrowheads="1"/>
            </p:cNvSpPr>
            <p:nvPr/>
          </p:nvSpPr>
          <p:spPr bwMode="auto">
            <a:xfrm>
              <a:off x="4648200" y="4495799"/>
              <a:ext cx="914400" cy="382754"/>
            </a:xfrm>
            <a:prstGeom prst="rect">
              <a:avLst/>
            </a:prstGeom>
            <a:noFill/>
            <a:ln w="9525">
              <a:noFill/>
              <a:miter lim="800000"/>
              <a:headEnd/>
              <a:tailEnd/>
            </a:ln>
          </p:spPr>
          <p:txBody>
            <a:bodyPr>
              <a:spAutoFit/>
            </a:bodyPr>
            <a:lstStyle/>
            <a:p>
              <a:pPr algn="ctr" eaLnBrk="0" hangingPunct="0"/>
              <a:r>
                <a:rPr lang="en-US" sz="1400" b="1" dirty="0">
                  <a:solidFill>
                    <a:schemeClr val="tx1">
                      <a:lumMod val="75000"/>
                      <a:lumOff val="25000"/>
                    </a:schemeClr>
                  </a:solidFill>
                </a:rPr>
                <a:t>Fuel</a:t>
              </a:r>
            </a:p>
          </p:txBody>
        </p:sp>
      </p:grpSp>
      <p:sp>
        <p:nvSpPr>
          <p:cNvPr id="59" name="TextBox 58"/>
          <p:cNvSpPr txBox="1"/>
          <p:nvPr/>
        </p:nvSpPr>
        <p:spPr>
          <a:xfrm>
            <a:off x="1022828" y="3733800"/>
            <a:ext cx="1544638" cy="369888"/>
          </a:xfrm>
          <a:prstGeom prst="rect">
            <a:avLst/>
          </a:prstGeom>
          <a:solidFill>
            <a:schemeClr val="bg1"/>
          </a:solidFill>
          <a:ln>
            <a:noFill/>
          </a:ln>
          <a:effectLst>
            <a:innerShdw blurRad="114300">
              <a:prstClr val="black"/>
            </a:innerShdw>
          </a:effectLst>
        </p:spPr>
        <p:txBody>
          <a:bodyPr wrap="none">
            <a:spAutoFit/>
          </a:bodyPr>
          <a:lstStyle/>
          <a:p>
            <a:pPr>
              <a:defRPr/>
            </a:pPr>
            <a:r>
              <a:rPr lang="en-US" sz="1800" dirty="0">
                <a:solidFill>
                  <a:schemeClr val="tx1">
                    <a:lumMod val="75000"/>
                    <a:lumOff val="25000"/>
                  </a:schemeClr>
                </a:solidFill>
                <a:latin typeface="+mj-lt"/>
                <a:ea typeface="+mj-ea"/>
                <a:cs typeface="+mj-cs"/>
              </a:rPr>
              <a:t>Spark Ignited</a:t>
            </a:r>
          </a:p>
        </p:txBody>
      </p:sp>
      <p:grpSp>
        <p:nvGrpSpPr>
          <p:cNvPr id="4" name="Group 60"/>
          <p:cNvGrpSpPr>
            <a:grpSpLocks/>
          </p:cNvGrpSpPr>
          <p:nvPr/>
        </p:nvGrpSpPr>
        <p:grpSpPr bwMode="auto">
          <a:xfrm>
            <a:off x="1043466" y="1671050"/>
            <a:ext cx="1524000" cy="1920875"/>
            <a:chOff x="838200" y="1660525"/>
            <a:chExt cx="2207479" cy="2378075"/>
          </a:xfrm>
        </p:grpSpPr>
        <p:pic>
          <p:nvPicPr>
            <p:cNvPr id="82953" name="Picture 3" descr="Spray_Image_SI_NEW"/>
            <p:cNvPicPr>
              <a:picLocks noChangeAspect="1" noChangeArrowheads="1"/>
            </p:cNvPicPr>
            <p:nvPr/>
          </p:nvPicPr>
          <p:blipFill>
            <a:blip r:embed="rId2" cstate="email"/>
            <a:srcRect/>
            <a:stretch>
              <a:fillRect/>
            </a:stretch>
          </p:blipFill>
          <p:spPr bwMode="auto">
            <a:xfrm>
              <a:off x="838200" y="1660525"/>
              <a:ext cx="2207479" cy="2378075"/>
            </a:xfrm>
            <a:prstGeom prst="rect">
              <a:avLst/>
            </a:prstGeom>
            <a:noFill/>
            <a:ln w="9525">
              <a:noFill/>
              <a:miter lim="800000"/>
              <a:headEnd/>
              <a:tailEnd/>
            </a:ln>
          </p:spPr>
        </p:pic>
        <p:sp>
          <p:nvSpPr>
            <p:cNvPr id="82954" name="Text Box 4"/>
            <p:cNvSpPr txBox="1">
              <a:spLocks noChangeArrowheads="1"/>
            </p:cNvSpPr>
            <p:nvPr/>
          </p:nvSpPr>
          <p:spPr bwMode="auto">
            <a:xfrm>
              <a:off x="1335975" y="1700150"/>
              <a:ext cx="903288" cy="533445"/>
            </a:xfrm>
            <a:prstGeom prst="rect">
              <a:avLst/>
            </a:prstGeom>
            <a:noFill/>
            <a:ln w="9525">
              <a:noFill/>
              <a:miter lim="800000"/>
              <a:headEnd/>
              <a:tailEnd/>
            </a:ln>
          </p:spPr>
          <p:txBody>
            <a:bodyPr>
              <a:spAutoFit/>
            </a:bodyPr>
            <a:lstStyle/>
            <a:p>
              <a:pPr algn="ctr"/>
              <a:r>
                <a:rPr lang="en-US" sz="1100" b="1" dirty="0">
                  <a:solidFill>
                    <a:schemeClr val="tx1">
                      <a:lumMod val="75000"/>
                      <a:lumOff val="25000"/>
                    </a:schemeClr>
                  </a:solidFill>
                </a:rPr>
                <a:t>Spark Plug</a:t>
              </a:r>
            </a:p>
          </p:txBody>
        </p:sp>
      </p:grpSp>
      <p:sp>
        <p:nvSpPr>
          <p:cNvPr id="62" name="Text Box 5"/>
          <p:cNvSpPr txBox="1">
            <a:spLocks noChangeArrowheads="1"/>
          </p:cNvSpPr>
          <p:nvPr/>
        </p:nvSpPr>
        <p:spPr bwMode="auto">
          <a:xfrm>
            <a:off x="609600" y="4180090"/>
            <a:ext cx="2855912" cy="2123658"/>
          </a:xfrm>
          <a:prstGeom prst="rect">
            <a:avLst/>
          </a:prstGeom>
          <a:noFill/>
          <a:ln w="9525" algn="ctr">
            <a:noFill/>
            <a:miter lim="800000"/>
            <a:headEnd/>
            <a:tailEnd/>
          </a:ln>
        </p:spPr>
        <p:txBody>
          <a:bodyPr wrap="square">
            <a:spAutoFit/>
          </a:bodyPr>
          <a:lstStyle/>
          <a:p>
            <a:pPr algn="l">
              <a:spcBef>
                <a:spcPct val="50000"/>
              </a:spcBef>
              <a:buClr>
                <a:srgbClr val="FF0000"/>
              </a:buClr>
              <a:buFont typeface="Wingdings" pitchFamily="2" charset="2"/>
              <a:buChar char="§"/>
            </a:pPr>
            <a:r>
              <a:rPr lang="en-US" sz="1400" dirty="0">
                <a:solidFill>
                  <a:schemeClr val="tx1">
                    <a:lumMod val="75000"/>
                    <a:lumOff val="25000"/>
                  </a:schemeClr>
                </a:solidFill>
              </a:rPr>
              <a:t> </a:t>
            </a:r>
            <a:r>
              <a:rPr lang="en-US" sz="1400" dirty="0" smtClean="0">
                <a:solidFill>
                  <a:schemeClr val="tx1">
                    <a:lumMod val="75000"/>
                    <a:lumOff val="25000"/>
                  </a:schemeClr>
                </a:solidFill>
              </a:rPr>
              <a:t> </a:t>
            </a:r>
            <a:r>
              <a:rPr lang="en-US" sz="1400" b="1" dirty="0" smtClean="0">
                <a:solidFill>
                  <a:schemeClr val="tx1">
                    <a:lumMod val="75000"/>
                    <a:lumOff val="25000"/>
                  </a:schemeClr>
                </a:solidFill>
              </a:rPr>
              <a:t>Fuel, EGR </a:t>
            </a:r>
            <a:r>
              <a:rPr lang="en-US" sz="1400" b="1" dirty="0">
                <a:solidFill>
                  <a:schemeClr val="tx1">
                    <a:lumMod val="75000"/>
                    <a:lumOff val="25000"/>
                  </a:schemeClr>
                </a:solidFill>
              </a:rPr>
              <a:t>and air are </a:t>
            </a:r>
            <a:r>
              <a:rPr lang="en-US" sz="1400" b="1" dirty="0" smtClean="0">
                <a:solidFill>
                  <a:schemeClr val="tx1">
                    <a:lumMod val="75000"/>
                    <a:lumOff val="25000"/>
                  </a:schemeClr>
                </a:solidFill>
              </a:rPr>
              <a:t>premixed outside </a:t>
            </a:r>
            <a:r>
              <a:rPr lang="en-US" sz="1400" b="1" dirty="0">
                <a:solidFill>
                  <a:schemeClr val="tx1">
                    <a:lumMod val="75000"/>
                    <a:lumOff val="25000"/>
                  </a:schemeClr>
                </a:solidFill>
              </a:rPr>
              <a:t>the cylinder</a:t>
            </a:r>
          </a:p>
          <a:p>
            <a:pPr algn="l">
              <a:spcBef>
                <a:spcPct val="50000"/>
              </a:spcBef>
              <a:buClr>
                <a:srgbClr val="FF0000"/>
              </a:buClr>
              <a:buFont typeface="Wingdings" pitchFamily="2" charset="2"/>
              <a:buChar char="§"/>
            </a:pPr>
            <a:endParaRPr lang="en-US" sz="600" b="1" dirty="0">
              <a:solidFill>
                <a:schemeClr val="tx1">
                  <a:lumMod val="75000"/>
                  <a:lumOff val="25000"/>
                </a:schemeClr>
              </a:solidFill>
            </a:endParaRPr>
          </a:p>
          <a:p>
            <a:pPr algn="l">
              <a:spcBef>
                <a:spcPct val="50000"/>
              </a:spcBef>
              <a:buClr>
                <a:srgbClr val="FF0000"/>
              </a:buClr>
              <a:buFont typeface="Wingdings" pitchFamily="2" charset="2"/>
              <a:buChar char="§"/>
            </a:pPr>
            <a:r>
              <a:rPr lang="en-US" sz="1400" b="1" dirty="0">
                <a:solidFill>
                  <a:schemeClr val="tx1">
                    <a:lumMod val="75000"/>
                    <a:lumOff val="25000"/>
                  </a:schemeClr>
                </a:solidFill>
              </a:rPr>
              <a:t> Spark plug ignites the </a:t>
            </a:r>
            <a:r>
              <a:rPr lang="en-US" sz="1400" b="1" dirty="0" smtClean="0">
                <a:solidFill>
                  <a:schemeClr val="tx1">
                    <a:lumMod val="75000"/>
                    <a:lumOff val="25000"/>
                  </a:schemeClr>
                </a:solidFill>
              </a:rPr>
              <a:t>mixture</a:t>
            </a:r>
            <a:endParaRPr lang="en-US" sz="1400" b="1" dirty="0">
              <a:solidFill>
                <a:schemeClr val="tx1">
                  <a:lumMod val="75000"/>
                  <a:lumOff val="25000"/>
                </a:schemeClr>
              </a:solidFill>
            </a:endParaRPr>
          </a:p>
          <a:p>
            <a:pPr algn="l">
              <a:spcBef>
                <a:spcPct val="50000"/>
              </a:spcBef>
              <a:buClr>
                <a:srgbClr val="FF0000"/>
              </a:buClr>
              <a:buFont typeface="Wingdings" pitchFamily="2" charset="2"/>
              <a:buChar char="§"/>
            </a:pPr>
            <a:endParaRPr lang="en-US" sz="600" b="1" dirty="0">
              <a:solidFill>
                <a:schemeClr val="tx1">
                  <a:lumMod val="75000"/>
                  <a:lumOff val="25000"/>
                </a:schemeClr>
              </a:solidFill>
            </a:endParaRPr>
          </a:p>
          <a:p>
            <a:pPr algn="l">
              <a:spcBef>
                <a:spcPct val="50000"/>
              </a:spcBef>
              <a:buClr>
                <a:srgbClr val="FF0000"/>
              </a:buClr>
              <a:buFont typeface="Wingdings" pitchFamily="2" charset="2"/>
              <a:buChar char="§"/>
            </a:pPr>
            <a:r>
              <a:rPr lang="en-US" sz="1400" b="1" dirty="0">
                <a:solidFill>
                  <a:schemeClr val="tx1">
                    <a:lumMod val="75000"/>
                    <a:lumOff val="25000"/>
                  </a:schemeClr>
                </a:solidFill>
              </a:rPr>
              <a:t> Air flow controls fuel flow</a:t>
            </a:r>
          </a:p>
          <a:p>
            <a:pPr algn="l">
              <a:spcBef>
                <a:spcPct val="50000"/>
              </a:spcBef>
              <a:buClr>
                <a:srgbClr val="FF0000"/>
              </a:buClr>
              <a:buFont typeface="Wingdings" pitchFamily="2" charset="2"/>
              <a:buChar char="§"/>
            </a:pPr>
            <a:endParaRPr lang="en-US" sz="600" b="1" dirty="0">
              <a:solidFill>
                <a:schemeClr val="tx1">
                  <a:lumMod val="75000"/>
                  <a:lumOff val="25000"/>
                </a:schemeClr>
              </a:solidFill>
            </a:endParaRPr>
          </a:p>
          <a:p>
            <a:pPr algn="l">
              <a:spcBef>
                <a:spcPct val="50000"/>
              </a:spcBef>
              <a:buClr>
                <a:srgbClr val="FF0000"/>
              </a:buClr>
              <a:buFont typeface="Wingdings" pitchFamily="2" charset="2"/>
              <a:buChar char="§"/>
            </a:pPr>
            <a:r>
              <a:rPr lang="en-US" sz="1400" b="1" dirty="0">
                <a:solidFill>
                  <a:schemeClr val="tx1">
                    <a:lumMod val="75000"/>
                    <a:lumOff val="25000"/>
                  </a:schemeClr>
                </a:solidFill>
              </a:rPr>
              <a:t> Air/Fuel ratio controls </a:t>
            </a:r>
            <a:r>
              <a:rPr lang="en-US" sz="1400" b="1" dirty="0" smtClean="0">
                <a:solidFill>
                  <a:schemeClr val="tx1">
                    <a:lumMod val="75000"/>
                    <a:lumOff val="25000"/>
                  </a:schemeClr>
                </a:solidFill>
              </a:rPr>
              <a:t>emissions</a:t>
            </a:r>
            <a:endParaRPr lang="en-US" sz="1400" b="1" dirty="0">
              <a:solidFill>
                <a:schemeClr val="tx1">
                  <a:lumMod val="75000"/>
                  <a:lumOff val="25000"/>
                </a:schemeClr>
              </a:solidFill>
            </a:endParaRPr>
          </a:p>
        </p:txBody>
      </p:sp>
      <p:sp>
        <p:nvSpPr>
          <p:cNvPr id="58" name="Footer Placeholder 57"/>
          <p:cNvSpPr>
            <a:spLocks noGrp="1"/>
          </p:cNvSpPr>
          <p:nvPr>
            <p:ph type="ftr" sz="quarter" idx="11"/>
          </p:nvPr>
        </p:nvSpPr>
        <p:spPr/>
        <p:txBody>
          <a:bodyPr/>
          <a:lstStyle/>
          <a:p>
            <a:pPr>
              <a:defRPr/>
            </a:pPr>
            <a:r>
              <a:rPr lang="en-US" smtClean="0"/>
              <a:t>Go with Natural Gas - Cummins Westport Jan 2015</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38200" y="457200"/>
            <a:ext cx="7772400" cy="381000"/>
          </a:xfrm>
        </p:spPr>
        <p:txBody>
          <a:bodyPr/>
          <a:lstStyle/>
          <a:p>
            <a:pPr eaLnBrk="1" hangingPunct="1"/>
            <a:r>
              <a:rPr lang="en-US" sz="3200" dirty="0" smtClean="0"/>
              <a:t>Three Way Catalyst Aftertreatment</a:t>
            </a:r>
          </a:p>
        </p:txBody>
      </p:sp>
      <p:sp>
        <p:nvSpPr>
          <p:cNvPr id="23555" name="Rectangle 3"/>
          <p:cNvSpPr>
            <a:spLocks noGrp="1" noChangeArrowheads="1"/>
          </p:cNvSpPr>
          <p:nvPr>
            <p:ph idx="1"/>
          </p:nvPr>
        </p:nvSpPr>
        <p:spPr>
          <a:xfrm>
            <a:off x="787400" y="1219200"/>
            <a:ext cx="8051800" cy="4818062"/>
          </a:xfrm>
        </p:spPr>
        <p:txBody>
          <a:bodyPr/>
          <a:lstStyle/>
          <a:p>
            <a:pPr eaLnBrk="1" hangingPunct="1"/>
            <a:r>
              <a:rPr lang="en-US" dirty="0" smtClean="0"/>
              <a:t>Similar to catalyst on gasoline passenger cars.</a:t>
            </a:r>
          </a:p>
          <a:p>
            <a:pPr eaLnBrk="1" hangingPunct="1"/>
            <a:r>
              <a:rPr lang="en-US" dirty="0" smtClean="0"/>
              <a:t>Packaged as a muffler. Vertical or horizontal mount.</a:t>
            </a:r>
          </a:p>
          <a:p>
            <a:pPr eaLnBrk="1" hangingPunct="1"/>
            <a:r>
              <a:rPr lang="en-US" dirty="0" smtClean="0"/>
              <a:t>Easy to install</a:t>
            </a:r>
          </a:p>
          <a:p>
            <a:pPr eaLnBrk="1" hangingPunct="1"/>
            <a:r>
              <a:rPr lang="en-US" dirty="0" smtClean="0"/>
              <a:t>Weighs ~100 pounds</a:t>
            </a:r>
          </a:p>
          <a:p>
            <a:pPr eaLnBrk="1" hangingPunct="1"/>
            <a:r>
              <a:rPr lang="en-US" dirty="0" smtClean="0"/>
              <a:t>Passive device</a:t>
            </a:r>
          </a:p>
          <a:p>
            <a:pPr lvl="1"/>
            <a:r>
              <a:rPr lang="en-US" dirty="0" smtClean="0"/>
              <a:t>No Regeneration</a:t>
            </a:r>
          </a:p>
          <a:p>
            <a:pPr lvl="1"/>
            <a:r>
              <a:rPr lang="en-US" dirty="0" smtClean="0"/>
              <a:t>No SCR</a:t>
            </a:r>
          </a:p>
          <a:p>
            <a:pPr lvl="1"/>
            <a:r>
              <a:rPr lang="en-US" dirty="0" smtClean="0"/>
              <a:t>No Maintenance</a:t>
            </a:r>
          </a:p>
        </p:txBody>
      </p:sp>
      <p:sp>
        <p:nvSpPr>
          <p:cNvPr id="23556" name="Slide Number Placeholder 5"/>
          <p:cNvSpPr>
            <a:spLocks noGrp="1"/>
          </p:cNvSpPr>
          <p:nvPr>
            <p:ph type="sldNum" sz="quarter" idx="12"/>
          </p:nvPr>
        </p:nvSpPr>
        <p:spPr>
          <a:noFill/>
        </p:spPr>
        <p:txBody>
          <a:bodyPr/>
          <a:lstStyle/>
          <a:p>
            <a:fld id="{43E3C9C8-D596-4659-9175-DDE7249E5A77}" type="slidenum">
              <a:rPr lang="en-US" smtClean="0"/>
              <a:pPr/>
              <a:t>8</a:t>
            </a:fld>
            <a:endParaRPr lang="en-US" smtClean="0"/>
          </a:p>
        </p:txBody>
      </p:sp>
      <p:pic>
        <p:nvPicPr>
          <p:cNvPr id="8" name="Picture 7" descr="IMG_0222.JPG"/>
          <p:cNvPicPr>
            <a:picLocks noChangeAspect="1"/>
          </p:cNvPicPr>
          <p:nvPr/>
        </p:nvPicPr>
        <p:blipFill>
          <a:blip r:embed="rId2" cstate="email"/>
          <a:srcRect/>
          <a:stretch>
            <a:fillRect/>
          </a:stretch>
        </p:blipFill>
        <p:spPr>
          <a:xfrm>
            <a:off x="4229099" y="2895601"/>
            <a:ext cx="4686301"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4495800" y="4800600"/>
            <a:ext cx="1981200" cy="338554"/>
          </a:xfrm>
          <a:prstGeom prst="rect">
            <a:avLst/>
          </a:prstGeom>
          <a:noFill/>
        </p:spPr>
        <p:txBody>
          <a:bodyPr wrap="square" rtlCol="0">
            <a:spAutoFit/>
          </a:bodyPr>
          <a:lstStyle/>
          <a:p>
            <a:r>
              <a:rPr lang="en-US" sz="1600" dirty="0" smtClean="0">
                <a:solidFill>
                  <a:schemeClr val="tx1">
                    <a:lumMod val="75000"/>
                    <a:lumOff val="25000"/>
                  </a:schemeClr>
                </a:solidFill>
              </a:rPr>
              <a:t>O</a:t>
            </a:r>
            <a:r>
              <a:rPr lang="en-US" sz="1600" baseline="-25000" dirty="0" smtClean="0">
                <a:solidFill>
                  <a:schemeClr val="tx1">
                    <a:lumMod val="75000"/>
                    <a:lumOff val="25000"/>
                  </a:schemeClr>
                </a:solidFill>
              </a:rPr>
              <a:t>2</a:t>
            </a:r>
            <a:r>
              <a:rPr lang="en-US" sz="1600" dirty="0" smtClean="0">
                <a:solidFill>
                  <a:schemeClr val="tx1">
                    <a:lumMod val="75000"/>
                    <a:lumOff val="25000"/>
                  </a:schemeClr>
                </a:solidFill>
              </a:rPr>
              <a:t> Sensor</a:t>
            </a:r>
            <a:endParaRPr lang="en-US" sz="1600" dirty="0">
              <a:solidFill>
                <a:schemeClr val="tx1">
                  <a:lumMod val="75000"/>
                  <a:lumOff val="25000"/>
                </a:schemeClr>
              </a:solidFill>
            </a:endParaRPr>
          </a:p>
        </p:txBody>
      </p:sp>
      <p:cxnSp>
        <p:nvCxnSpPr>
          <p:cNvPr id="11" name="Straight Arrow Connector 10"/>
          <p:cNvCxnSpPr/>
          <p:nvPr/>
        </p:nvCxnSpPr>
        <p:spPr>
          <a:xfrm flipV="1">
            <a:off x="5105400" y="3810000"/>
            <a:ext cx="76200" cy="9906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0" name="Footer Placeholder 9"/>
          <p:cNvSpPr>
            <a:spLocks noGrp="1"/>
          </p:cNvSpPr>
          <p:nvPr>
            <p:ph type="ftr" sz="quarter" idx="11"/>
          </p:nvPr>
        </p:nvSpPr>
        <p:spPr/>
        <p:txBody>
          <a:bodyPr/>
          <a:lstStyle/>
          <a:p>
            <a:pPr>
              <a:defRPr/>
            </a:pPr>
            <a:r>
              <a:rPr lang="en-US" smtClean="0"/>
              <a:t>Go with Natural Gas - Cummins Westport Jan 2015</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4"/>
          <p:cNvSpPr>
            <a:spLocks noGrp="1" noChangeArrowheads="1"/>
          </p:cNvSpPr>
          <p:nvPr>
            <p:ph type="title"/>
          </p:nvPr>
        </p:nvSpPr>
        <p:spPr>
          <a:xfrm>
            <a:off x="609600" y="481012"/>
            <a:ext cx="8210872" cy="890588"/>
          </a:xfrm>
        </p:spPr>
        <p:txBody>
          <a:bodyPr/>
          <a:lstStyle/>
          <a:p>
            <a:pPr eaLnBrk="1" hangingPunct="1"/>
            <a:r>
              <a:rPr lang="en-US" sz="2400" dirty="0" smtClean="0">
                <a:solidFill>
                  <a:schemeClr val="tx1"/>
                </a:solidFill>
              </a:rPr>
              <a:t>What is Different Between Natural Gas and Diesel Engines?</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339518424"/>
              </p:ext>
            </p:extLst>
          </p:nvPr>
        </p:nvGraphicFramePr>
        <p:xfrm>
          <a:off x="1447800" y="914400"/>
          <a:ext cx="6248400" cy="5175476"/>
        </p:xfrm>
        <a:graphic>
          <a:graphicData uri="http://schemas.openxmlformats.org/drawingml/2006/table">
            <a:tbl>
              <a:tblPr firstRow="1" bandRow="1">
                <a:effectLst>
                  <a:outerShdw blurRad="50800" dist="38100" dir="2700000" algn="tl" rotWithShape="0">
                    <a:schemeClr val="tx1">
                      <a:alpha val="40000"/>
                    </a:schemeClr>
                  </a:outerShdw>
                </a:effectLst>
                <a:tableStyleId>{5C22544A-7EE6-4342-B048-85BDC9FD1C3A}</a:tableStyleId>
              </a:tblPr>
              <a:tblGrid>
                <a:gridCol w="1643773"/>
                <a:gridCol w="2391652"/>
                <a:gridCol w="2212975"/>
              </a:tblGrid>
              <a:tr h="476375">
                <a:tc>
                  <a:txBody>
                    <a:bodyPr/>
                    <a:lstStyle/>
                    <a:p>
                      <a:endParaRPr kumimoji="0" lang="en-US" sz="1600" b="0" i="0" u="none" strike="noStrike" kern="1200" cap="none" normalizeH="0" baseline="0" dirty="0">
                        <a:ln>
                          <a:noFill/>
                        </a:ln>
                        <a:solidFill>
                          <a:schemeClr val="tx1"/>
                        </a:solidFill>
                        <a:effectLst/>
                        <a:latin typeface="Arial" charset="0"/>
                        <a:ea typeface="+mn-ea"/>
                        <a:cs typeface="Arial"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0000"/>
                    </a:solidFill>
                  </a:tcPr>
                </a:tc>
                <a:tc>
                  <a:txBody>
                    <a:bodyPr/>
                    <a:lstStyle/>
                    <a:p>
                      <a:pPr lvl="1" algn="ctr"/>
                      <a:r>
                        <a:rPr lang="en-US" sz="1600" b="1" dirty="0" smtClean="0"/>
                        <a:t>Natural</a:t>
                      </a:r>
                      <a:r>
                        <a:rPr lang="en-US" sz="1600" b="1" baseline="0" dirty="0" smtClean="0"/>
                        <a:t> Gas Engine</a:t>
                      </a:r>
                      <a:endParaRPr lang="en-US" sz="1600" b="1" dirty="0"/>
                    </a:p>
                  </a:txBody>
                  <a:tcPr anchor="ctr">
                    <a:lnT w="12700" cap="flat" cmpd="sng" algn="ctr">
                      <a:solidFill>
                        <a:schemeClr val="tx1"/>
                      </a:solidFill>
                      <a:prstDash val="solid"/>
                      <a:round/>
                      <a:headEnd type="none" w="med" len="med"/>
                      <a:tailEnd type="none" w="med" len="med"/>
                    </a:lnT>
                    <a:solidFill>
                      <a:srgbClr val="FF0000"/>
                    </a:solidFill>
                  </a:tcPr>
                </a:tc>
                <a:tc>
                  <a:txBody>
                    <a:bodyPr/>
                    <a:lstStyle/>
                    <a:p>
                      <a:pPr lvl="1" algn="ctr"/>
                      <a:r>
                        <a:rPr lang="en-US" sz="1600" dirty="0" smtClean="0"/>
                        <a:t>Diesel Engine</a:t>
                      </a:r>
                      <a:endParaRPr lang="en-US" sz="16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0000"/>
                    </a:solidFill>
                  </a:tcPr>
                </a:tc>
              </a:tr>
              <a:tr h="459693">
                <a:tc>
                  <a:txBody>
                    <a:bodyPr/>
                    <a:lstStyle/>
                    <a:p>
                      <a:pPr algn="ctr"/>
                      <a:r>
                        <a:rPr lang="en-US" sz="1200" b="1" dirty="0" smtClean="0">
                          <a:solidFill>
                            <a:schemeClr val="bg1"/>
                          </a:solidFill>
                        </a:rPr>
                        <a:t>Base</a:t>
                      </a:r>
                      <a:r>
                        <a:rPr lang="en-US" sz="1200" b="1" baseline="0" dirty="0" smtClean="0">
                          <a:solidFill>
                            <a:schemeClr val="bg1"/>
                          </a:solidFill>
                        </a:rPr>
                        <a:t> </a:t>
                      </a:r>
                      <a:r>
                        <a:rPr lang="en-US" sz="1200" b="1" dirty="0" smtClean="0">
                          <a:solidFill>
                            <a:schemeClr val="bg1"/>
                          </a:solidFill>
                        </a:rPr>
                        <a:t>Engine is the Same</a:t>
                      </a:r>
                      <a:endParaRPr lang="en-US" sz="1200" b="1" dirty="0">
                        <a:solidFill>
                          <a:schemeClr val="bg1"/>
                        </a:solidFill>
                      </a:endParaRPr>
                    </a:p>
                  </a:txBody>
                  <a:tcPr anchor="ctr">
                    <a:lnL w="12700" cap="flat" cmpd="sng" algn="ctr">
                      <a:solidFill>
                        <a:schemeClr val="tx1"/>
                      </a:solidFill>
                      <a:prstDash val="solid"/>
                      <a:round/>
                      <a:headEnd type="none" w="med" len="med"/>
                      <a:tailEnd type="none" w="med" len="med"/>
                    </a:lnL>
                    <a:solidFill>
                      <a:schemeClr val="accent1"/>
                    </a:solidFill>
                  </a:tcPr>
                </a:tc>
                <a:tc>
                  <a:txBody>
                    <a:bodyPr/>
                    <a:lstStyle/>
                    <a:p>
                      <a:pPr algn="ctr"/>
                      <a:r>
                        <a:rPr lang="en-US" sz="1200" dirty="0" smtClean="0">
                          <a:solidFill>
                            <a:schemeClr val="bg1"/>
                          </a:solidFill>
                        </a:rPr>
                        <a:t>4 cycle,</a:t>
                      </a:r>
                      <a:r>
                        <a:rPr lang="en-US" sz="1200" baseline="0" dirty="0" smtClean="0">
                          <a:solidFill>
                            <a:schemeClr val="bg1"/>
                          </a:solidFill>
                        </a:rPr>
                        <a:t> in line </a:t>
                      </a:r>
                      <a:r>
                        <a:rPr lang="en-US" sz="1200" dirty="0" smtClean="0">
                          <a:solidFill>
                            <a:schemeClr val="bg1"/>
                          </a:solidFill>
                        </a:rPr>
                        <a:t>6 cylinder, turbocharged, CAC</a:t>
                      </a:r>
                      <a:endParaRPr lang="en-US" sz="1200" dirty="0">
                        <a:solidFill>
                          <a:schemeClr val="bg1"/>
                        </a:solidFill>
                      </a:endParaRPr>
                    </a:p>
                  </a:txBody>
                  <a:tcPr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4 cycle,</a:t>
                      </a:r>
                      <a:r>
                        <a:rPr lang="en-US" sz="1200" baseline="0" dirty="0" smtClean="0">
                          <a:solidFill>
                            <a:schemeClr val="bg1"/>
                          </a:solidFill>
                        </a:rPr>
                        <a:t> in line </a:t>
                      </a:r>
                      <a:r>
                        <a:rPr lang="en-US" sz="1200" dirty="0" smtClean="0">
                          <a:solidFill>
                            <a:schemeClr val="bg1"/>
                          </a:solidFill>
                        </a:rPr>
                        <a:t>6 cylinder, turbocharged, CAC</a:t>
                      </a:r>
                    </a:p>
                  </a:txBody>
                  <a:tcPr anchor="ctr">
                    <a:lnR w="12700" cap="flat" cmpd="sng" algn="ctr">
                      <a:solidFill>
                        <a:schemeClr val="tx1"/>
                      </a:solidFill>
                      <a:prstDash val="solid"/>
                      <a:round/>
                      <a:headEnd type="none" w="med" len="med"/>
                      <a:tailEnd type="none" w="med" len="med"/>
                    </a:lnR>
                    <a:solidFill>
                      <a:schemeClr val="accent1"/>
                    </a:solidFill>
                  </a:tcPr>
                </a:tc>
              </a:tr>
              <a:tr h="388332">
                <a:tc>
                  <a:txBody>
                    <a:bodyPr/>
                    <a:lstStyle/>
                    <a:p>
                      <a:pPr algn="ctr"/>
                      <a:r>
                        <a:rPr lang="en-US" sz="1200" b="1" dirty="0" smtClean="0">
                          <a:solidFill>
                            <a:schemeClr val="tx1">
                              <a:lumMod val="75000"/>
                              <a:lumOff val="25000"/>
                            </a:schemeClr>
                          </a:solidFill>
                        </a:rPr>
                        <a:t>Turbo Charger</a:t>
                      </a:r>
                      <a:endParaRPr lang="en-US" sz="1200" b="1"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noFill/>
                  </a:tcPr>
                </a:tc>
                <a:tc>
                  <a:txBody>
                    <a:bodyPr/>
                    <a:lstStyle/>
                    <a:p>
                      <a:pPr algn="ctr"/>
                      <a:r>
                        <a:rPr lang="en-US" sz="1200" dirty="0" smtClean="0">
                          <a:solidFill>
                            <a:schemeClr val="tx1">
                              <a:lumMod val="75000"/>
                              <a:lumOff val="25000"/>
                            </a:schemeClr>
                          </a:solidFill>
                        </a:rPr>
                        <a:t>Wastegate</a:t>
                      </a:r>
                      <a:endParaRPr lang="en-US" sz="1200" dirty="0">
                        <a:solidFill>
                          <a:schemeClr val="tx1">
                            <a:lumMod val="75000"/>
                            <a:lumOff val="25000"/>
                          </a:schemeClr>
                        </a:solidFill>
                      </a:endParaRPr>
                    </a:p>
                  </a:txBody>
                  <a:tcPr anchor="ctr">
                    <a:noFill/>
                  </a:tcPr>
                </a:tc>
                <a:tc>
                  <a:txBody>
                    <a:bodyPr/>
                    <a:lstStyle/>
                    <a:p>
                      <a:pPr algn="ctr"/>
                      <a:r>
                        <a:rPr lang="en-US" sz="1200" dirty="0" smtClean="0">
                          <a:solidFill>
                            <a:schemeClr val="tx1">
                              <a:lumMod val="75000"/>
                              <a:lumOff val="25000"/>
                            </a:schemeClr>
                          </a:solidFill>
                        </a:rPr>
                        <a:t>Variable Geometry</a:t>
                      </a:r>
                      <a:endParaRPr lang="en-US" sz="1200" dirty="0">
                        <a:solidFill>
                          <a:schemeClr val="tx1">
                            <a:lumMod val="75000"/>
                            <a:lumOff val="25000"/>
                          </a:schemeClr>
                        </a:solidFill>
                      </a:endParaRPr>
                    </a:p>
                  </a:txBody>
                  <a:tcPr anchor="ctr">
                    <a:lnR w="12700" cap="flat" cmpd="sng" algn="ctr">
                      <a:solidFill>
                        <a:schemeClr val="tx1"/>
                      </a:solidFill>
                      <a:prstDash val="solid"/>
                      <a:round/>
                      <a:headEnd type="none" w="med" len="med"/>
                      <a:tailEnd type="none" w="med" len="med"/>
                    </a:lnR>
                    <a:noFill/>
                  </a:tcPr>
                </a:tc>
              </a:tr>
              <a:tr h="402471">
                <a:tc>
                  <a:txBody>
                    <a:bodyPr/>
                    <a:lstStyle/>
                    <a:p>
                      <a:pPr algn="ctr"/>
                      <a:r>
                        <a:rPr lang="en-US" sz="1200" b="1" dirty="0" smtClean="0">
                          <a:solidFill>
                            <a:schemeClr val="tx1">
                              <a:lumMod val="75000"/>
                              <a:lumOff val="25000"/>
                            </a:schemeClr>
                          </a:solidFill>
                        </a:rPr>
                        <a:t>Cylinder Head</a:t>
                      </a:r>
                      <a:endParaRPr lang="en-US" sz="1200" b="1"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noFill/>
                  </a:tcPr>
                </a:tc>
                <a:tc>
                  <a:txBody>
                    <a:bodyPr/>
                    <a:lstStyle/>
                    <a:p>
                      <a:pPr algn="ctr"/>
                      <a:r>
                        <a:rPr lang="en-US" sz="1200" dirty="0" smtClean="0">
                          <a:solidFill>
                            <a:schemeClr val="tx1">
                              <a:lumMod val="75000"/>
                              <a:lumOff val="25000"/>
                            </a:schemeClr>
                          </a:solidFill>
                        </a:rPr>
                        <a:t>2 Valve – ISL G</a:t>
                      </a:r>
                    </a:p>
                    <a:p>
                      <a:pPr algn="ctr"/>
                      <a:r>
                        <a:rPr lang="en-US" sz="1200" dirty="0" smtClean="0">
                          <a:solidFill>
                            <a:schemeClr val="tx1">
                              <a:lumMod val="75000"/>
                              <a:lumOff val="25000"/>
                            </a:schemeClr>
                          </a:solidFill>
                        </a:rPr>
                        <a:t>4 Valve – ISX12 G</a:t>
                      </a:r>
                      <a:endParaRPr lang="en-US" sz="1200" dirty="0">
                        <a:solidFill>
                          <a:schemeClr val="tx1">
                            <a:lumMod val="75000"/>
                            <a:lumOff val="25000"/>
                          </a:schemeClr>
                        </a:solidFill>
                      </a:endParaRPr>
                    </a:p>
                  </a:txBody>
                  <a:tcPr anchor="ctr">
                    <a:noFill/>
                  </a:tcPr>
                </a:tc>
                <a:tc>
                  <a:txBody>
                    <a:bodyPr/>
                    <a:lstStyle/>
                    <a:p>
                      <a:pPr algn="ctr"/>
                      <a:r>
                        <a:rPr lang="en-US" sz="1200" dirty="0" smtClean="0">
                          <a:solidFill>
                            <a:schemeClr val="tx1">
                              <a:lumMod val="75000"/>
                              <a:lumOff val="25000"/>
                            </a:schemeClr>
                          </a:solidFill>
                        </a:rPr>
                        <a:t>4 Valve</a:t>
                      </a:r>
                      <a:endParaRPr lang="en-US" sz="1200" dirty="0">
                        <a:solidFill>
                          <a:schemeClr val="tx1">
                            <a:lumMod val="75000"/>
                            <a:lumOff val="25000"/>
                          </a:schemeClr>
                        </a:solidFill>
                      </a:endParaRPr>
                    </a:p>
                  </a:txBody>
                  <a:tcPr anchor="ctr">
                    <a:lnR w="12700" cap="flat" cmpd="sng" algn="ctr">
                      <a:solidFill>
                        <a:schemeClr val="tx1"/>
                      </a:solidFill>
                      <a:prstDash val="solid"/>
                      <a:round/>
                      <a:headEnd type="none" w="med" len="med"/>
                      <a:tailEnd type="none" w="med" len="med"/>
                    </a:lnR>
                    <a:noFill/>
                  </a:tcPr>
                </a:tc>
              </a:tr>
              <a:tr h="388332">
                <a:tc>
                  <a:txBody>
                    <a:bodyPr/>
                    <a:lstStyle/>
                    <a:p>
                      <a:pPr algn="ctr"/>
                      <a:r>
                        <a:rPr lang="en-US" sz="1200" b="1" dirty="0" smtClean="0">
                          <a:solidFill>
                            <a:schemeClr val="tx1">
                              <a:lumMod val="75000"/>
                              <a:lumOff val="25000"/>
                            </a:schemeClr>
                          </a:solidFill>
                        </a:rPr>
                        <a:t>Ignition</a:t>
                      </a:r>
                      <a:endParaRPr lang="en-US" sz="1200" b="1"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noFill/>
                  </a:tcPr>
                </a:tc>
                <a:tc>
                  <a:txBody>
                    <a:bodyPr/>
                    <a:lstStyle/>
                    <a:p>
                      <a:pPr algn="ctr"/>
                      <a:r>
                        <a:rPr lang="en-US" sz="1200" dirty="0" smtClean="0">
                          <a:solidFill>
                            <a:schemeClr val="tx1">
                              <a:lumMod val="75000"/>
                              <a:lumOff val="25000"/>
                            </a:schemeClr>
                          </a:solidFill>
                        </a:rPr>
                        <a:t>Spark Ignition (spark plugs)</a:t>
                      </a:r>
                      <a:endParaRPr lang="en-US" sz="1200" dirty="0">
                        <a:solidFill>
                          <a:schemeClr val="tx1">
                            <a:lumMod val="75000"/>
                            <a:lumOff val="25000"/>
                          </a:schemeClr>
                        </a:solidFill>
                      </a:endParaRPr>
                    </a:p>
                  </a:txBody>
                  <a:tcPr anchor="ctr">
                    <a:noFill/>
                  </a:tcPr>
                </a:tc>
                <a:tc>
                  <a:txBody>
                    <a:bodyPr/>
                    <a:lstStyle/>
                    <a:p>
                      <a:pPr algn="ctr"/>
                      <a:r>
                        <a:rPr lang="en-US" sz="1200" dirty="0" smtClean="0">
                          <a:solidFill>
                            <a:schemeClr val="tx1">
                              <a:lumMod val="75000"/>
                              <a:lumOff val="25000"/>
                            </a:schemeClr>
                          </a:solidFill>
                        </a:rPr>
                        <a:t>Compression Ignition</a:t>
                      </a:r>
                      <a:endParaRPr lang="en-US" sz="1200" dirty="0">
                        <a:solidFill>
                          <a:schemeClr val="tx1">
                            <a:lumMod val="75000"/>
                            <a:lumOff val="25000"/>
                          </a:schemeClr>
                        </a:solidFill>
                      </a:endParaRPr>
                    </a:p>
                  </a:txBody>
                  <a:tcPr anchor="ctr">
                    <a:lnR w="12700" cap="flat" cmpd="sng" algn="ctr">
                      <a:solidFill>
                        <a:schemeClr val="tx1"/>
                      </a:solidFill>
                      <a:prstDash val="solid"/>
                      <a:round/>
                      <a:headEnd type="none" w="med" len="med"/>
                      <a:tailEnd type="none" w="med" len="med"/>
                    </a:lnR>
                    <a:noFill/>
                  </a:tcPr>
                </a:tc>
              </a:tr>
              <a:tr h="388332">
                <a:tc>
                  <a:txBody>
                    <a:bodyPr/>
                    <a:lstStyle/>
                    <a:p>
                      <a:pPr algn="ctr"/>
                      <a:r>
                        <a:rPr lang="en-US" sz="1200" b="1" dirty="0" smtClean="0">
                          <a:solidFill>
                            <a:schemeClr val="tx1">
                              <a:lumMod val="75000"/>
                              <a:lumOff val="25000"/>
                            </a:schemeClr>
                          </a:solidFill>
                        </a:rPr>
                        <a:t>Fuel System</a:t>
                      </a:r>
                      <a:endParaRPr lang="en-US" sz="1200" b="1"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noFill/>
                  </a:tcPr>
                </a:tc>
                <a:tc>
                  <a:txBody>
                    <a:bodyPr/>
                    <a:lstStyle/>
                    <a:p>
                      <a:pPr algn="ctr"/>
                      <a:r>
                        <a:rPr lang="en-US" sz="1200" dirty="0" smtClean="0">
                          <a:solidFill>
                            <a:schemeClr val="tx1">
                              <a:lumMod val="75000"/>
                              <a:lumOff val="25000"/>
                            </a:schemeClr>
                          </a:solidFill>
                        </a:rPr>
                        <a:t>Intake Manifold</a:t>
                      </a:r>
                      <a:endParaRPr lang="en-US" sz="1200" dirty="0">
                        <a:solidFill>
                          <a:schemeClr val="tx1">
                            <a:lumMod val="75000"/>
                            <a:lumOff val="25000"/>
                          </a:schemeClr>
                        </a:solidFill>
                      </a:endParaRPr>
                    </a:p>
                  </a:txBody>
                  <a:tcPr anchor="ctr">
                    <a:noFill/>
                  </a:tcPr>
                </a:tc>
                <a:tc>
                  <a:txBody>
                    <a:bodyPr/>
                    <a:lstStyle/>
                    <a:p>
                      <a:pPr algn="ctr"/>
                      <a:r>
                        <a:rPr lang="en-US" sz="1200" dirty="0" smtClean="0">
                          <a:solidFill>
                            <a:schemeClr val="tx1">
                              <a:lumMod val="75000"/>
                              <a:lumOff val="25000"/>
                            </a:schemeClr>
                          </a:solidFill>
                        </a:rPr>
                        <a:t>Common Rail</a:t>
                      </a:r>
                      <a:endParaRPr lang="en-US" sz="1200" dirty="0">
                        <a:solidFill>
                          <a:schemeClr val="tx1">
                            <a:lumMod val="75000"/>
                            <a:lumOff val="25000"/>
                          </a:schemeClr>
                        </a:solidFill>
                      </a:endParaRPr>
                    </a:p>
                  </a:txBody>
                  <a:tcPr anchor="ctr">
                    <a:lnR w="12700" cap="flat" cmpd="sng" algn="ctr">
                      <a:solidFill>
                        <a:schemeClr val="tx1"/>
                      </a:solidFill>
                      <a:prstDash val="solid"/>
                      <a:round/>
                      <a:headEnd type="none" w="med" len="med"/>
                      <a:tailEnd type="none" w="med" len="med"/>
                    </a:lnR>
                    <a:noFill/>
                  </a:tcPr>
                </a:tc>
              </a:tr>
              <a:tr h="454113">
                <a:tc>
                  <a:txBody>
                    <a:bodyPr/>
                    <a:lstStyle/>
                    <a:p>
                      <a:pPr algn="ctr"/>
                      <a:r>
                        <a:rPr lang="en-US" sz="1200" b="1" dirty="0" err="1" smtClean="0">
                          <a:solidFill>
                            <a:schemeClr val="tx1">
                              <a:lumMod val="75000"/>
                              <a:lumOff val="25000"/>
                            </a:schemeClr>
                          </a:solidFill>
                        </a:rPr>
                        <a:t>Aftertreatment</a:t>
                      </a:r>
                      <a:endParaRPr lang="en-US" sz="1200" b="1" dirty="0" smtClean="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noFill/>
                  </a:tcPr>
                </a:tc>
                <a:tc>
                  <a:txBody>
                    <a:bodyPr/>
                    <a:lstStyle/>
                    <a:p>
                      <a:pPr algn="ctr"/>
                      <a:r>
                        <a:rPr lang="en-US" sz="1200" dirty="0" smtClean="0">
                          <a:solidFill>
                            <a:schemeClr val="tx1">
                              <a:lumMod val="75000"/>
                              <a:lumOff val="25000"/>
                            </a:schemeClr>
                          </a:solidFill>
                        </a:rPr>
                        <a:t>Three</a:t>
                      </a:r>
                      <a:r>
                        <a:rPr lang="en-US" sz="1200" baseline="0" dirty="0" smtClean="0">
                          <a:solidFill>
                            <a:schemeClr val="tx1">
                              <a:lumMod val="75000"/>
                              <a:lumOff val="25000"/>
                            </a:schemeClr>
                          </a:solidFill>
                        </a:rPr>
                        <a:t> </a:t>
                      </a:r>
                      <a:r>
                        <a:rPr lang="en-US" sz="1200" dirty="0" smtClean="0">
                          <a:solidFill>
                            <a:schemeClr val="tx1">
                              <a:lumMod val="75000"/>
                              <a:lumOff val="25000"/>
                            </a:schemeClr>
                          </a:solidFill>
                        </a:rPr>
                        <a:t>way catalyst</a:t>
                      </a:r>
                      <a:endParaRPr lang="en-US" sz="1200" dirty="0">
                        <a:solidFill>
                          <a:schemeClr val="tx1">
                            <a:lumMod val="75000"/>
                            <a:lumOff val="25000"/>
                          </a:schemeClr>
                        </a:solidFill>
                      </a:endParaRPr>
                    </a:p>
                  </a:txBody>
                  <a:tcPr anchor="ctr">
                    <a:noFill/>
                  </a:tcPr>
                </a:tc>
                <a:tc>
                  <a:txBody>
                    <a:bodyPr/>
                    <a:lstStyle/>
                    <a:p>
                      <a:pPr algn="ctr"/>
                      <a:r>
                        <a:rPr lang="en-US" sz="1200" dirty="0" smtClean="0">
                          <a:solidFill>
                            <a:schemeClr val="tx1">
                              <a:lumMod val="75000"/>
                              <a:lumOff val="25000"/>
                            </a:schemeClr>
                          </a:solidFill>
                        </a:rPr>
                        <a:t>Particulate Filter + SCR</a:t>
                      </a:r>
                      <a:endParaRPr lang="en-US" sz="1200" dirty="0">
                        <a:solidFill>
                          <a:schemeClr val="tx1">
                            <a:lumMod val="75000"/>
                            <a:lumOff val="25000"/>
                          </a:schemeClr>
                        </a:solidFill>
                      </a:endParaRPr>
                    </a:p>
                  </a:txBody>
                  <a:tcPr anchor="ctr">
                    <a:lnR w="12700" cap="flat" cmpd="sng" algn="ctr">
                      <a:solidFill>
                        <a:schemeClr val="tx1"/>
                      </a:solidFill>
                      <a:prstDash val="solid"/>
                      <a:round/>
                      <a:headEnd type="none" w="med" len="med"/>
                      <a:tailEnd type="none" w="med" len="med"/>
                    </a:lnR>
                    <a:noFill/>
                  </a:tcPr>
                </a:tc>
              </a:tr>
              <a:tr h="516793">
                <a:tc>
                  <a:txBody>
                    <a:bodyPr/>
                    <a:lstStyle/>
                    <a:p>
                      <a:pPr algn="ctr"/>
                      <a:r>
                        <a:rPr lang="en-US" sz="1200" b="1" dirty="0" smtClean="0">
                          <a:solidFill>
                            <a:schemeClr val="tx1">
                              <a:lumMod val="75000"/>
                              <a:lumOff val="25000"/>
                            </a:schemeClr>
                          </a:solidFill>
                        </a:rPr>
                        <a:t>Compression Ratio</a:t>
                      </a:r>
                    </a:p>
                  </a:txBody>
                  <a:tcPr anchor="ctr">
                    <a:lnL w="12700" cap="flat" cmpd="sng" algn="ctr">
                      <a:solidFill>
                        <a:schemeClr val="tx1"/>
                      </a:solidFill>
                      <a:prstDash val="solid"/>
                      <a:round/>
                      <a:headEnd type="none" w="med" len="med"/>
                      <a:tailEnd type="none" w="med" len="med"/>
                    </a:lnL>
                    <a:noFill/>
                  </a:tcPr>
                </a:tc>
                <a:tc>
                  <a:txBody>
                    <a:bodyPr/>
                    <a:lstStyle/>
                    <a:p>
                      <a:pPr algn="ctr"/>
                      <a:r>
                        <a:rPr lang="en-US" sz="1200" dirty="0" smtClean="0">
                          <a:solidFill>
                            <a:schemeClr val="tx1">
                              <a:lumMod val="75000"/>
                              <a:lumOff val="25000"/>
                            </a:schemeClr>
                          </a:solidFill>
                        </a:rPr>
                        <a:t>12:1</a:t>
                      </a:r>
                      <a:endParaRPr lang="en-US" sz="1200" dirty="0">
                        <a:solidFill>
                          <a:schemeClr val="tx1">
                            <a:lumMod val="75000"/>
                            <a:lumOff val="25000"/>
                          </a:schemeClr>
                        </a:solidFill>
                      </a:endParaRPr>
                    </a:p>
                  </a:txBody>
                  <a:tcPr anchor="ctr">
                    <a:noFill/>
                  </a:tcPr>
                </a:tc>
                <a:tc>
                  <a:txBody>
                    <a:bodyPr/>
                    <a:lstStyle/>
                    <a:p>
                      <a:pPr algn="ctr"/>
                      <a:r>
                        <a:rPr lang="en-US" sz="1200" dirty="0" smtClean="0">
                          <a:solidFill>
                            <a:schemeClr val="tx1">
                              <a:lumMod val="75000"/>
                              <a:lumOff val="25000"/>
                            </a:schemeClr>
                          </a:solidFill>
                        </a:rPr>
                        <a:t>16.6:1</a:t>
                      </a:r>
                      <a:endParaRPr lang="en-US" sz="1200" dirty="0">
                        <a:solidFill>
                          <a:schemeClr val="tx1">
                            <a:lumMod val="75000"/>
                            <a:lumOff val="25000"/>
                          </a:schemeClr>
                        </a:solidFill>
                      </a:endParaRPr>
                    </a:p>
                  </a:txBody>
                  <a:tcPr anchor="ctr">
                    <a:lnR w="12700" cap="flat" cmpd="sng" algn="ctr">
                      <a:solidFill>
                        <a:schemeClr val="tx1"/>
                      </a:solidFill>
                      <a:prstDash val="solid"/>
                      <a:round/>
                      <a:headEnd type="none" w="med" len="med"/>
                      <a:tailEnd type="none" w="med" len="med"/>
                    </a:lnR>
                    <a:noFill/>
                  </a:tcPr>
                </a:tc>
              </a:tr>
              <a:tr h="575192">
                <a:tc>
                  <a:txBody>
                    <a:bodyPr/>
                    <a:lstStyle/>
                    <a:p>
                      <a:pPr algn="ctr"/>
                      <a:r>
                        <a:rPr lang="en-US" sz="1200" b="1" dirty="0" smtClean="0">
                          <a:solidFill>
                            <a:schemeClr val="tx1">
                              <a:lumMod val="75000"/>
                              <a:lumOff val="25000"/>
                            </a:schemeClr>
                          </a:solidFill>
                        </a:rPr>
                        <a:t>Maintenance Cost</a:t>
                      </a:r>
                      <a:endParaRPr lang="en-US" sz="1200" b="1"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noFill/>
                  </a:tcPr>
                </a:tc>
                <a:tc gridSpan="2">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75000"/>
                              <a:lumOff val="25000"/>
                            </a:schemeClr>
                          </a:solidFill>
                        </a:rPr>
                        <a:t>Cost of maintenance related to ignition and overhead valve adjustments adds incremental</a:t>
                      </a:r>
                      <a:r>
                        <a:rPr lang="en-US" sz="1200" baseline="0" dirty="0" smtClean="0">
                          <a:solidFill>
                            <a:schemeClr val="tx1">
                              <a:lumMod val="75000"/>
                              <a:lumOff val="25000"/>
                            </a:schemeClr>
                          </a:solidFill>
                        </a:rPr>
                        <a:t> maintenance costs.  </a:t>
                      </a:r>
                      <a:endParaRPr lang="en-US" sz="1200" dirty="0" smtClean="0">
                        <a:solidFill>
                          <a:schemeClr val="tx1">
                            <a:lumMod val="75000"/>
                            <a:lumOff val="25000"/>
                          </a:schemeClr>
                        </a:solidFill>
                      </a:endParaRPr>
                    </a:p>
                  </a:txBody>
                  <a:tcPr anchor="ctr">
                    <a:lnR w="12700" cap="flat" cmpd="sng" algn="ctr">
                      <a:solidFill>
                        <a:schemeClr val="tx1"/>
                      </a:solidFill>
                      <a:prstDash val="solid"/>
                      <a:round/>
                      <a:headEnd type="none" w="med" len="med"/>
                      <a:tailEnd type="none" w="med" len="med"/>
                    </a:lnR>
                    <a:noFill/>
                  </a:tcPr>
                </a:tc>
                <a:tc hMerge="1">
                  <a:txBody>
                    <a:bodyPr/>
                    <a:lstStyle/>
                    <a:p>
                      <a:endParaRPr lang="en-US" dirty="0"/>
                    </a:p>
                  </a:txBody>
                  <a:tcPr>
                    <a:lnR w="12700" cap="flat" cmpd="sng" algn="ctr">
                      <a:solidFill>
                        <a:schemeClr val="tx1"/>
                      </a:solidFill>
                      <a:prstDash val="solid"/>
                      <a:round/>
                      <a:headEnd type="none" w="med" len="med"/>
                      <a:tailEnd type="none" w="med" len="med"/>
                    </a:lnR>
                  </a:tcPr>
                </a:tc>
              </a:tr>
              <a:tr h="526451">
                <a:tc>
                  <a:txBody>
                    <a:bodyPr/>
                    <a:lstStyle/>
                    <a:p>
                      <a:pPr algn="ctr"/>
                      <a:r>
                        <a:rPr lang="en-US" sz="1200" b="1" dirty="0" smtClean="0">
                          <a:solidFill>
                            <a:schemeClr val="tx1">
                              <a:lumMod val="75000"/>
                              <a:lumOff val="25000"/>
                            </a:schemeClr>
                          </a:solidFill>
                        </a:rPr>
                        <a:t>Lubricating Oil</a:t>
                      </a:r>
                      <a:endParaRPr lang="en-US" sz="1200" b="1"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noFill/>
                  </a:tcPr>
                </a:tc>
                <a:tc gridSpan="2">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75000"/>
                              <a:lumOff val="25000"/>
                            </a:schemeClr>
                          </a:solidFill>
                        </a:rPr>
                        <a:t>Natural gas engines require a specific oil that meets Cummins specification CES 20074</a:t>
                      </a:r>
                    </a:p>
                  </a:txBody>
                  <a:tcPr anchor="ctr">
                    <a:lnR w="12700" cap="flat" cmpd="sng" algn="ctr">
                      <a:solidFill>
                        <a:schemeClr val="tx1"/>
                      </a:solidFill>
                      <a:prstDash val="solid"/>
                      <a:round/>
                      <a:headEnd type="none" w="med" len="med"/>
                      <a:tailEnd type="none" w="med" len="med"/>
                    </a:lnR>
                    <a:noFill/>
                  </a:tcPr>
                </a:tc>
                <a:tc hMerge="1">
                  <a:txBody>
                    <a:bodyPr/>
                    <a:lstStyle/>
                    <a:p>
                      <a:endParaRPr lang="en-US" dirty="0"/>
                    </a:p>
                  </a:txBody>
                  <a:tcPr>
                    <a:lnR w="12700" cap="flat" cmpd="sng" algn="ctr">
                      <a:solidFill>
                        <a:schemeClr val="tx1"/>
                      </a:solidFill>
                      <a:prstDash val="solid"/>
                      <a:round/>
                      <a:headEnd type="none" w="med" len="med"/>
                      <a:tailEnd type="none" w="med" len="med"/>
                    </a:lnR>
                  </a:tcPr>
                </a:tc>
              </a:tr>
              <a:tr h="441918">
                <a:tc>
                  <a:txBody>
                    <a:bodyPr/>
                    <a:lstStyle/>
                    <a:p>
                      <a:pPr algn="ctr"/>
                      <a:r>
                        <a:rPr lang="en-US" sz="1200" b="1" dirty="0" smtClean="0">
                          <a:solidFill>
                            <a:schemeClr val="tx1">
                              <a:lumMod val="75000"/>
                              <a:lumOff val="25000"/>
                            </a:schemeClr>
                          </a:solidFill>
                        </a:rPr>
                        <a:t>Noise</a:t>
                      </a:r>
                      <a:endParaRPr lang="en-US" sz="1200" b="1"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gridSpan="2">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75000"/>
                              <a:lumOff val="25000"/>
                            </a:schemeClr>
                          </a:solidFill>
                        </a:rPr>
                        <a:t>Natural gas engines are up to 10db quieter at idle</a:t>
                      </a:r>
                      <a:endParaRPr lang="en-US" sz="1100" dirty="0" smtClean="0">
                        <a:solidFill>
                          <a:schemeClr val="tx1">
                            <a:lumMod val="75000"/>
                            <a:lumOff val="25000"/>
                          </a:schemeClr>
                        </a:solidFill>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hMerge="1">
                  <a:txBody>
                    <a:bodyPr/>
                    <a:lstStyle/>
                    <a:p>
                      <a:pPr algn="ctr"/>
                      <a:endParaRPr lang="en-US" dirty="0"/>
                    </a:p>
                  </a:txBody>
                  <a:tcPr>
                    <a:lnR w="12700" cap="flat" cmpd="sng" algn="ctr">
                      <a:solidFill>
                        <a:schemeClr val="tx1"/>
                      </a:solidFill>
                      <a:prstDash val="solid"/>
                      <a:round/>
                      <a:headEnd type="none" w="med" len="med"/>
                      <a:tailEnd type="none" w="med" len="med"/>
                    </a:lnR>
                  </a:tcPr>
                </a:tc>
              </a:tr>
            </a:tbl>
          </a:graphicData>
        </a:graphic>
      </p:graphicFrame>
      <p:sp>
        <p:nvSpPr>
          <p:cNvPr id="60459" name="Slide Number Placeholder 6"/>
          <p:cNvSpPr>
            <a:spLocks noGrp="1"/>
          </p:cNvSpPr>
          <p:nvPr>
            <p:ph type="sldNum" sz="quarter" idx="12"/>
          </p:nvPr>
        </p:nvSpPr>
        <p:spPr>
          <a:noFill/>
        </p:spPr>
        <p:txBody>
          <a:bodyPr/>
          <a:lstStyle/>
          <a:p>
            <a:fld id="{1711CD88-BE32-46E8-8A88-DEACC7947C63}" type="slidenum">
              <a:rPr lang="en-US" smtClean="0"/>
              <a:pPr/>
              <a:t>9</a:t>
            </a:fld>
            <a:endParaRPr lang="en-US" smtClean="0"/>
          </a:p>
        </p:txBody>
      </p:sp>
      <p:sp>
        <p:nvSpPr>
          <p:cNvPr id="2" name="Footer Placeholder 1"/>
          <p:cNvSpPr>
            <a:spLocks noGrp="1"/>
          </p:cNvSpPr>
          <p:nvPr>
            <p:ph type="ftr" sz="quarter" idx="11"/>
          </p:nvPr>
        </p:nvSpPr>
        <p:spPr/>
        <p:txBody>
          <a:bodyPr/>
          <a:lstStyle/>
          <a:p>
            <a:pPr>
              <a:defRPr/>
            </a:pPr>
            <a:r>
              <a:rPr lang="en-US" smtClean="0"/>
              <a:t>Go with Natural Gas - Cummins Westport Jan 2015</a:t>
            </a:r>
            <a:endParaRPr lang="en-US" dirty="0"/>
          </a:p>
        </p:txBody>
      </p:sp>
    </p:spTree>
    <p:extLst>
      <p:ext uri="{BB962C8B-B14F-4D97-AF65-F5344CB8AC3E}">
        <p14:creationId xmlns:p14="http://schemas.microsoft.com/office/powerpoint/2010/main" val="296817850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WqoBwhhelEWFVt3UBJYXhQ"/>
</p:tagLst>
</file>

<file path=ppt/theme/theme1.xml><?xml version="1.0" encoding="utf-8"?>
<a:theme xmlns:a="http://schemas.openxmlformats.org/drawingml/2006/main" name="2009 CWI template">
  <a:themeElements>
    <a:clrScheme name="2009 CWI template 13">
      <a:dk1>
        <a:srgbClr val="000000"/>
      </a:dk1>
      <a:lt1>
        <a:srgbClr val="FFFFFF"/>
      </a:lt1>
      <a:dk2>
        <a:srgbClr val="000000"/>
      </a:dk2>
      <a:lt2>
        <a:srgbClr val="C0C0C0"/>
      </a:lt2>
      <a:accent1>
        <a:srgbClr val="EE2E24"/>
      </a:accent1>
      <a:accent2>
        <a:srgbClr val="0066CC"/>
      </a:accent2>
      <a:accent3>
        <a:srgbClr val="FFFFFF"/>
      </a:accent3>
      <a:accent4>
        <a:srgbClr val="000000"/>
      </a:accent4>
      <a:accent5>
        <a:srgbClr val="F5ADAC"/>
      </a:accent5>
      <a:accent6>
        <a:srgbClr val="005CB9"/>
      </a:accent6>
      <a:hlink>
        <a:srgbClr val="FA9900"/>
      </a:hlink>
      <a:folHlink>
        <a:srgbClr val="33CC33"/>
      </a:folHlink>
    </a:clrScheme>
    <a:fontScheme name="2009 CWI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E0533"/>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rgbClr val="DE0533"/>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2009 CWI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09 CWI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09 CWI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09 CWI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09 CWI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09 CWI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09 CWI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09 CWI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09 CWI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09 CWI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09 CWI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09 CWI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009 CWI template 13">
        <a:dk1>
          <a:srgbClr val="000000"/>
        </a:dk1>
        <a:lt1>
          <a:srgbClr val="FFFFFF"/>
        </a:lt1>
        <a:dk2>
          <a:srgbClr val="000000"/>
        </a:dk2>
        <a:lt2>
          <a:srgbClr val="C0C0C0"/>
        </a:lt2>
        <a:accent1>
          <a:srgbClr val="EE2E24"/>
        </a:accent1>
        <a:accent2>
          <a:srgbClr val="0066CC"/>
        </a:accent2>
        <a:accent3>
          <a:srgbClr val="FFFFFF"/>
        </a:accent3>
        <a:accent4>
          <a:srgbClr val="000000"/>
        </a:accent4>
        <a:accent5>
          <a:srgbClr val="F5ADAC"/>
        </a:accent5>
        <a:accent6>
          <a:srgbClr val="005CB9"/>
        </a:accent6>
        <a:hlink>
          <a:srgbClr val="FA9900"/>
        </a:hlink>
        <a:folHlink>
          <a:srgbClr val="33CC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2009 CWI template">
  <a:themeElements>
    <a:clrScheme name="1_2009 CWI template 13">
      <a:dk1>
        <a:srgbClr val="000000"/>
      </a:dk1>
      <a:lt1>
        <a:srgbClr val="FFFFFF"/>
      </a:lt1>
      <a:dk2>
        <a:srgbClr val="000000"/>
      </a:dk2>
      <a:lt2>
        <a:srgbClr val="C0C0C0"/>
      </a:lt2>
      <a:accent1>
        <a:srgbClr val="EE2E24"/>
      </a:accent1>
      <a:accent2>
        <a:srgbClr val="0066CC"/>
      </a:accent2>
      <a:accent3>
        <a:srgbClr val="FFFFFF"/>
      </a:accent3>
      <a:accent4>
        <a:srgbClr val="000000"/>
      </a:accent4>
      <a:accent5>
        <a:srgbClr val="F5ADAC"/>
      </a:accent5>
      <a:accent6>
        <a:srgbClr val="005CB9"/>
      </a:accent6>
      <a:hlink>
        <a:srgbClr val="FA9900"/>
      </a:hlink>
      <a:folHlink>
        <a:srgbClr val="33CC33"/>
      </a:folHlink>
    </a:clrScheme>
    <a:fontScheme name="1_2009 CWI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E0533"/>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rgbClr val="DE0533"/>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2009 CWI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2009 CWI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2009 CWI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2009 CWI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2009 CWI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2009 CWI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2009 CWI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2009 CWI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2009 CWI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2009 CWI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2009 CWI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2009 CWI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2009 CWI template 13">
        <a:dk1>
          <a:srgbClr val="000000"/>
        </a:dk1>
        <a:lt1>
          <a:srgbClr val="FFFFFF"/>
        </a:lt1>
        <a:dk2>
          <a:srgbClr val="000000"/>
        </a:dk2>
        <a:lt2>
          <a:srgbClr val="C0C0C0"/>
        </a:lt2>
        <a:accent1>
          <a:srgbClr val="EE2E24"/>
        </a:accent1>
        <a:accent2>
          <a:srgbClr val="0066CC"/>
        </a:accent2>
        <a:accent3>
          <a:srgbClr val="FFFFFF"/>
        </a:accent3>
        <a:accent4>
          <a:srgbClr val="000000"/>
        </a:accent4>
        <a:accent5>
          <a:srgbClr val="F5ADAC"/>
        </a:accent5>
        <a:accent6>
          <a:srgbClr val="005CB9"/>
        </a:accent6>
        <a:hlink>
          <a:srgbClr val="FA9900"/>
        </a:hlink>
        <a:folHlink>
          <a:srgbClr val="33CC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WI 2012 The Natural Choice">
  <a:themeElements>
    <a:clrScheme name="2009 CWI template 13">
      <a:dk1>
        <a:srgbClr val="000000"/>
      </a:dk1>
      <a:lt1>
        <a:srgbClr val="FFFFFF"/>
      </a:lt1>
      <a:dk2>
        <a:srgbClr val="000000"/>
      </a:dk2>
      <a:lt2>
        <a:srgbClr val="C0C0C0"/>
      </a:lt2>
      <a:accent1>
        <a:srgbClr val="EE2E24"/>
      </a:accent1>
      <a:accent2>
        <a:srgbClr val="0066CC"/>
      </a:accent2>
      <a:accent3>
        <a:srgbClr val="FFFFFF"/>
      </a:accent3>
      <a:accent4>
        <a:srgbClr val="000000"/>
      </a:accent4>
      <a:accent5>
        <a:srgbClr val="F5ADAC"/>
      </a:accent5>
      <a:accent6>
        <a:srgbClr val="005CB9"/>
      </a:accent6>
      <a:hlink>
        <a:srgbClr val="FA9900"/>
      </a:hlink>
      <a:folHlink>
        <a:srgbClr val="33CC33"/>
      </a:folHlink>
    </a:clrScheme>
    <a:fontScheme name="2009 CWI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09 CWI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09 CWI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09 CWI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09 CWI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09 CWI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09 CWI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09 CWI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09 CWI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09 CWI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09 CWI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09 CWI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09 CWI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009 CWI template 13">
        <a:dk1>
          <a:srgbClr val="000000"/>
        </a:dk1>
        <a:lt1>
          <a:srgbClr val="FFFFFF"/>
        </a:lt1>
        <a:dk2>
          <a:srgbClr val="000000"/>
        </a:dk2>
        <a:lt2>
          <a:srgbClr val="C0C0C0"/>
        </a:lt2>
        <a:accent1>
          <a:srgbClr val="EE2E24"/>
        </a:accent1>
        <a:accent2>
          <a:srgbClr val="0066CC"/>
        </a:accent2>
        <a:accent3>
          <a:srgbClr val="FFFFFF"/>
        </a:accent3>
        <a:accent4>
          <a:srgbClr val="000000"/>
        </a:accent4>
        <a:accent5>
          <a:srgbClr val="F5ADAC"/>
        </a:accent5>
        <a:accent6>
          <a:srgbClr val="005CB9"/>
        </a:accent6>
        <a:hlink>
          <a:srgbClr val="FA9900"/>
        </a:hlink>
        <a:folHlink>
          <a:srgbClr val="33CC3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WI 2012 The Natural Choice FINAL">
  <a:themeElements>
    <a:clrScheme name="2009 CWI template 13">
      <a:dk1>
        <a:srgbClr val="000000"/>
      </a:dk1>
      <a:lt1>
        <a:srgbClr val="FFFFFF"/>
      </a:lt1>
      <a:dk2>
        <a:srgbClr val="000000"/>
      </a:dk2>
      <a:lt2>
        <a:srgbClr val="C0C0C0"/>
      </a:lt2>
      <a:accent1>
        <a:srgbClr val="EE2E24"/>
      </a:accent1>
      <a:accent2>
        <a:srgbClr val="0066CC"/>
      </a:accent2>
      <a:accent3>
        <a:srgbClr val="FFFFFF"/>
      </a:accent3>
      <a:accent4>
        <a:srgbClr val="000000"/>
      </a:accent4>
      <a:accent5>
        <a:srgbClr val="F5ADAC"/>
      </a:accent5>
      <a:accent6>
        <a:srgbClr val="005CB9"/>
      </a:accent6>
      <a:hlink>
        <a:srgbClr val="FA9900"/>
      </a:hlink>
      <a:folHlink>
        <a:srgbClr val="33CC33"/>
      </a:folHlink>
    </a:clrScheme>
    <a:fontScheme name="2009 CWI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09 CWI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09 CWI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09 CWI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09 CWI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09 CWI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09 CWI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09 CWI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09 CWI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09 CWI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09 CWI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09 CWI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09 CWI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009 CWI template 13">
        <a:dk1>
          <a:srgbClr val="000000"/>
        </a:dk1>
        <a:lt1>
          <a:srgbClr val="FFFFFF"/>
        </a:lt1>
        <a:dk2>
          <a:srgbClr val="000000"/>
        </a:dk2>
        <a:lt2>
          <a:srgbClr val="C0C0C0"/>
        </a:lt2>
        <a:accent1>
          <a:srgbClr val="EE2E24"/>
        </a:accent1>
        <a:accent2>
          <a:srgbClr val="0066CC"/>
        </a:accent2>
        <a:accent3>
          <a:srgbClr val="FFFFFF"/>
        </a:accent3>
        <a:accent4>
          <a:srgbClr val="000000"/>
        </a:accent4>
        <a:accent5>
          <a:srgbClr val="F5ADAC"/>
        </a:accent5>
        <a:accent6>
          <a:srgbClr val="005CB9"/>
        </a:accent6>
        <a:hlink>
          <a:srgbClr val="FA9900"/>
        </a:hlink>
        <a:folHlink>
          <a:srgbClr val="33CC33"/>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WI 2012 The Natural Choice V2">
  <a:themeElements>
    <a:clrScheme name="2009 CWI template 13">
      <a:dk1>
        <a:srgbClr val="000000"/>
      </a:dk1>
      <a:lt1>
        <a:srgbClr val="FFFFFF"/>
      </a:lt1>
      <a:dk2>
        <a:srgbClr val="000000"/>
      </a:dk2>
      <a:lt2>
        <a:srgbClr val="C0C0C0"/>
      </a:lt2>
      <a:accent1>
        <a:srgbClr val="EE2E24"/>
      </a:accent1>
      <a:accent2>
        <a:srgbClr val="0066CC"/>
      </a:accent2>
      <a:accent3>
        <a:srgbClr val="FFFFFF"/>
      </a:accent3>
      <a:accent4>
        <a:srgbClr val="000000"/>
      </a:accent4>
      <a:accent5>
        <a:srgbClr val="F5ADAC"/>
      </a:accent5>
      <a:accent6>
        <a:srgbClr val="005CB9"/>
      </a:accent6>
      <a:hlink>
        <a:srgbClr val="FA9900"/>
      </a:hlink>
      <a:folHlink>
        <a:srgbClr val="33CC33"/>
      </a:folHlink>
    </a:clrScheme>
    <a:fontScheme name="2009 CWI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09 CWI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09 CWI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09 CWI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09 CWI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09 CWI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09 CWI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09 CWI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09 CWI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09 CWI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09 CWI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09 CWI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09 CWI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009 CWI template 13">
        <a:dk1>
          <a:srgbClr val="000000"/>
        </a:dk1>
        <a:lt1>
          <a:srgbClr val="FFFFFF"/>
        </a:lt1>
        <a:dk2>
          <a:srgbClr val="000000"/>
        </a:dk2>
        <a:lt2>
          <a:srgbClr val="C0C0C0"/>
        </a:lt2>
        <a:accent1>
          <a:srgbClr val="EE2E24"/>
        </a:accent1>
        <a:accent2>
          <a:srgbClr val="0066CC"/>
        </a:accent2>
        <a:accent3>
          <a:srgbClr val="FFFFFF"/>
        </a:accent3>
        <a:accent4>
          <a:srgbClr val="000000"/>
        </a:accent4>
        <a:accent5>
          <a:srgbClr val="F5ADAC"/>
        </a:accent5>
        <a:accent6>
          <a:srgbClr val="005CB9"/>
        </a:accent6>
        <a:hlink>
          <a:srgbClr val="FA9900"/>
        </a:hlink>
        <a:folHlink>
          <a:srgbClr val="33CC33"/>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CWI 2012 The Natural Choice">
  <a:themeElements>
    <a:clrScheme name="2009 CWI template 13">
      <a:dk1>
        <a:srgbClr val="000000"/>
      </a:dk1>
      <a:lt1>
        <a:srgbClr val="FFFFFF"/>
      </a:lt1>
      <a:dk2>
        <a:srgbClr val="000000"/>
      </a:dk2>
      <a:lt2>
        <a:srgbClr val="C0C0C0"/>
      </a:lt2>
      <a:accent1>
        <a:srgbClr val="EE2E24"/>
      </a:accent1>
      <a:accent2>
        <a:srgbClr val="0066CC"/>
      </a:accent2>
      <a:accent3>
        <a:srgbClr val="FFFFFF"/>
      </a:accent3>
      <a:accent4>
        <a:srgbClr val="000000"/>
      </a:accent4>
      <a:accent5>
        <a:srgbClr val="F5ADAC"/>
      </a:accent5>
      <a:accent6>
        <a:srgbClr val="005CB9"/>
      </a:accent6>
      <a:hlink>
        <a:srgbClr val="FA9900"/>
      </a:hlink>
      <a:folHlink>
        <a:srgbClr val="33CC33"/>
      </a:folHlink>
    </a:clrScheme>
    <a:fontScheme name="2009 CWI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nSpc>
            <a:spcPts val="4000"/>
          </a:lnSpc>
          <a:defRPr sz="3600" dirty="0" smtClean="0">
            <a:solidFill>
              <a:schemeClr val="tx1">
                <a:lumMod val="75000"/>
                <a:lumOff val="25000"/>
              </a:schemeClr>
            </a:solidFill>
          </a:defRPr>
        </a:defPPr>
      </a:lstStyle>
    </a:txDef>
  </a:objectDefaults>
  <a:extraClrSchemeLst>
    <a:extraClrScheme>
      <a:clrScheme name="2009 CWI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09 CWI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09 CWI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09 CWI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09 CWI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09 CWI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09 CWI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09 CWI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09 CWI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09 CWI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09 CWI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09 CWI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009 CWI template 13">
        <a:dk1>
          <a:srgbClr val="000000"/>
        </a:dk1>
        <a:lt1>
          <a:srgbClr val="FFFFFF"/>
        </a:lt1>
        <a:dk2>
          <a:srgbClr val="000000"/>
        </a:dk2>
        <a:lt2>
          <a:srgbClr val="C0C0C0"/>
        </a:lt2>
        <a:accent1>
          <a:srgbClr val="EE2E24"/>
        </a:accent1>
        <a:accent2>
          <a:srgbClr val="0066CC"/>
        </a:accent2>
        <a:accent3>
          <a:srgbClr val="FFFFFF"/>
        </a:accent3>
        <a:accent4>
          <a:srgbClr val="000000"/>
        </a:accent4>
        <a:accent5>
          <a:srgbClr val="F5ADAC"/>
        </a:accent5>
        <a:accent6>
          <a:srgbClr val="005CB9"/>
        </a:accent6>
        <a:hlink>
          <a:srgbClr val="FA9900"/>
        </a:hlink>
        <a:folHlink>
          <a:srgbClr val="33CC33"/>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WI-PowerPoint-Template 2012 FINAL">
  <a:themeElements>
    <a:clrScheme name="2009 CWI template 13">
      <a:dk1>
        <a:srgbClr val="000000"/>
      </a:dk1>
      <a:lt1>
        <a:srgbClr val="FFFFFF"/>
      </a:lt1>
      <a:dk2>
        <a:srgbClr val="000000"/>
      </a:dk2>
      <a:lt2>
        <a:srgbClr val="C0C0C0"/>
      </a:lt2>
      <a:accent1>
        <a:srgbClr val="EE2E24"/>
      </a:accent1>
      <a:accent2>
        <a:srgbClr val="0066CC"/>
      </a:accent2>
      <a:accent3>
        <a:srgbClr val="FFFFFF"/>
      </a:accent3>
      <a:accent4>
        <a:srgbClr val="000000"/>
      </a:accent4>
      <a:accent5>
        <a:srgbClr val="F5ADAC"/>
      </a:accent5>
      <a:accent6>
        <a:srgbClr val="005CB9"/>
      </a:accent6>
      <a:hlink>
        <a:srgbClr val="FA9900"/>
      </a:hlink>
      <a:folHlink>
        <a:srgbClr val="33CC33"/>
      </a:folHlink>
    </a:clrScheme>
    <a:fontScheme name="2009 CWI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nSpc>
            <a:spcPts val="4000"/>
          </a:lnSpc>
          <a:defRPr sz="3600" dirty="0" smtClean="0">
            <a:solidFill>
              <a:schemeClr val="tx1">
                <a:lumMod val="75000"/>
                <a:lumOff val="25000"/>
              </a:schemeClr>
            </a:solidFill>
          </a:defRPr>
        </a:defPPr>
      </a:lstStyle>
    </a:txDef>
  </a:objectDefaults>
  <a:extraClrSchemeLst>
    <a:extraClrScheme>
      <a:clrScheme name="2009 CWI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09 CWI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09 CWI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09 CWI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09 CWI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09 CWI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09 CWI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09 CWI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09 CWI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09 CWI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09 CWI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09 CWI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009 CWI template 13">
        <a:dk1>
          <a:srgbClr val="000000"/>
        </a:dk1>
        <a:lt1>
          <a:srgbClr val="FFFFFF"/>
        </a:lt1>
        <a:dk2>
          <a:srgbClr val="000000"/>
        </a:dk2>
        <a:lt2>
          <a:srgbClr val="C0C0C0"/>
        </a:lt2>
        <a:accent1>
          <a:srgbClr val="EE2E24"/>
        </a:accent1>
        <a:accent2>
          <a:srgbClr val="0066CC"/>
        </a:accent2>
        <a:accent3>
          <a:srgbClr val="FFFFFF"/>
        </a:accent3>
        <a:accent4>
          <a:srgbClr val="000000"/>
        </a:accent4>
        <a:accent5>
          <a:srgbClr val="F5ADAC"/>
        </a:accent5>
        <a:accent6>
          <a:srgbClr val="005CB9"/>
        </a:accent6>
        <a:hlink>
          <a:srgbClr val="FA9900"/>
        </a:hlink>
        <a:folHlink>
          <a:srgbClr val="33CC33"/>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Cummins Westport  2009</Template>
  <TotalTime>19371</TotalTime>
  <Words>3348</Words>
  <Application>Microsoft Office PowerPoint</Application>
  <PresentationFormat>On-screen Show (4:3)</PresentationFormat>
  <Paragraphs>827</Paragraphs>
  <Slides>43</Slides>
  <Notes>20</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43</vt:i4>
      </vt:variant>
    </vt:vector>
  </HeadingPairs>
  <TitlesOfParts>
    <vt:vector size="56" baseType="lpstr">
      <vt:lpstr>Arial</vt:lpstr>
      <vt:lpstr>Arial Narrow</vt:lpstr>
      <vt:lpstr>Calibri</vt:lpstr>
      <vt:lpstr>Tahoma</vt:lpstr>
      <vt:lpstr>Times New Roman</vt:lpstr>
      <vt:lpstr>Wingdings</vt:lpstr>
      <vt:lpstr>2009 CWI template</vt:lpstr>
      <vt:lpstr>1_2009 CWI template</vt:lpstr>
      <vt:lpstr>CWI 2012 The Natural Choice</vt:lpstr>
      <vt:lpstr>CWI 2012 The Natural Choice FINAL</vt:lpstr>
      <vt:lpstr>CWI 2012 The Natural Choice V2</vt:lpstr>
      <vt:lpstr>1_CWI 2012 The Natural Choice</vt:lpstr>
      <vt:lpstr>CWI-PowerPoint-Template 2012 FINAL</vt:lpstr>
      <vt:lpstr>PowerPoint Presentation</vt:lpstr>
      <vt:lpstr>Agenda</vt:lpstr>
      <vt:lpstr>Cummins Westport Inc. (CWI)  A Joint Venture of Westport &amp; Cummins</vt:lpstr>
      <vt:lpstr>2014/16 Cummins Westport Products.  </vt:lpstr>
      <vt:lpstr>CWI – Technology Strategy  </vt:lpstr>
      <vt:lpstr>What is Stoichiometric Combustion?</vt:lpstr>
      <vt:lpstr>CWI Combustion Technology Spark Ignited Stoichiometric with Cooled EGR</vt:lpstr>
      <vt:lpstr>Three Way Catalyst Aftertreatment</vt:lpstr>
      <vt:lpstr>What is Different Between Natural Gas and Diesel Engines?</vt:lpstr>
      <vt:lpstr>Reduced Noise</vt:lpstr>
      <vt:lpstr>Cold Weather Operation </vt:lpstr>
      <vt:lpstr>PowerPoint Presentation</vt:lpstr>
      <vt:lpstr>Cummins Westport Historical Success: Urban Return-to-Base Fleets </vt:lpstr>
      <vt:lpstr>ISL G Product Timeline</vt:lpstr>
      <vt:lpstr>What is the Same Between ISL9 &amp; ISL G?</vt:lpstr>
      <vt:lpstr>ISL G Technical Specifications</vt:lpstr>
      <vt:lpstr>2013 Production Improvements</vt:lpstr>
      <vt:lpstr>2014 Production Improvements</vt:lpstr>
      <vt:lpstr>ISL G: Performance Similar to diesel</vt:lpstr>
      <vt:lpstr>The Right Applications</vt:lpstr>
      <vt:lpstr>ISL G Warranty &amp; Extended Coverage</vt:lpstr>
      <vt:lpstr>PowerPoint Presentation</vt:lpstr>
      <vt:lpstr>Natural Gas Engine  </vt:lpstr>
      <vt:lpstr>The Right Applications</vt:lpstr>
      <vt:lpstr>ISX12 G: Performance Similar to diesel </vt:lpstr>
      <vt:lpstr>ISX12 G Warranty</vt:lpstr>
      <vt:lpstr>OEM Availability</vt:lpstr>
      <vt:lpstr>ISL G Refuse Availability</vt:lpstr>
      <vt:lpstr>PowerPoint Presentation</vt:lpstr>
      <vt:lpstr>PowerPoint Presentation</vt:lpstr>
      <vt:lpstr>Fuel Systems, Fuel Economy and Gearing</vt:lpstr>
      <vt:lpstr>Fuel and Fuel Systems</vt:lpstr>
      <vt:lpstr>     2014 Gearing Recommendations</vt:lpstr>
      <vt:lpstr>     2014 Gearing Recommendations</vt:lpstr>
      <vt:lpstr>Powerspec 5.4</vt:lpstr>
      <vt:lpstr>Maintenance Keys to Success</vt:lpstr>
      <vt:lpstr>Maintenance Intervals</vt:lpstr>
      <vt:lpstr>Natural Gas Playbook and Training</vt:lpstr>
      <vt:lpstr>The Cummins Westport Natural Gas Playbook</vt:lpstr>
      <vt:lpstr>Cummins Westport Natural Gas Playbook</vt:lpstr>
      <vt:lpstr>Natural Gas Service Training</vt:lpstr>
      <vt:lpstr> www.cumminswestport.com </vt:lpstr>
      <vt:lpstr>PowerPoint Presentation</vt:lpstr>
    </vt:vector>
  </TitlesOfParts>
  <Company>Cummins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 Presentation</dc:title>
  <dc:creator>dc819</dc:creator>
  <cp:lastModifiedBy>Lori Bryan</cp:lastModifiedBy>
  <cp:revision>513</cp:revision>
  <dcterms:created xsi:type="dcterms:W3CDTF">2009-08-27T21:52:34Z</dcterms:created>
  <dcterms:modified xsi:type="dcterms:W3CDTF">2015-01-29T16:05:44Z</dcterms:modified>
</cp:coreProperties>
</file>