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64" r:id="rId3"/>
    <p:sldId id="372" r:id="rId4"/>
    <p:sldId id="328" r:id="rId5"/>
    <p:sldId id="374" r:id="rId6"/>
    <p:sldId id="373" r:id="rId7"/>
    <p:sldId id="376" r:id="rId8"/>
    <p:sldId id="415" r:id="rId9"/>
    <p:sldId id="413" r:id="rId10"/>
    <p:sldId id="375" r:id="rId11"/>
    <p:sldId id="377" r:id="rId12"/>
    <p:sldId id="411" r:id="rId13"/>
    <p:sldId id="421" r:id="rId14"/>
    <p:sldId id="316" r:id="rId15"/>
    <p:sldId id="424" r:id="rId16"/>
    <p:sldId id="378" r:id="rId17"/>
    <p:sldId id="379" r:id="rId18"/>
    <p:sldId id="381" r:id="rId19"/>
    <p:sldId id="418" r:id="rId20"/>
    <p:sldId id="416" r:id="rId21"/>
    <p:sldId id="419" r:id="rId22"/>
    <p:sldId id="423" r:id="rId23"/>
    <p:sldId id="389" r:id="rId24"/>
    <p:sldId id="391" r:id="rId25"/>
    <p:sldId id="390" r:id="rId26"/>
    <p:sldId id="422" r:id="rId27"/>
    <p:sldId id="383" r:id="rId28"/>
    <p:sldId id="395" r:id="rId29"/>
    <p:sldId id="402" r:id="rId30"/>
    <p:sldId id="403" r:id="rId31"/>
    <p:sldId id="404" r:id="rId32"/>
    <p:sldId id="397" r:id="rId33"/>
    <p:sldId id="399" r:id="rId34"/>
    <p:sldId id="400" r:id="rId35"/>
    <p:sldId id="394" r:id="rId36"/>
    <p:sldId id="405" r:id="rId37"/>
    <p:sldId id="412" r:id="rId38"/>
    <p:sldId id="370" r:id="rId39"/>
    <p:sldId id="406" r:id="rId40"/>
    <p:sldId id="286" r:id="rId4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C89"/>
    <a:srgbClr val="44890C"/>
    <a:srgbClr val="FFFFFF"/>
    <a:srgbClr val="05EBC0"/>
    <a:srgbClr val="C70424"/>
    <a:srgbClr val="042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692" autoAdjust="0"/>
  </p:normalViewPr>
  <p:slideViewPr>
    <p:cSldViewPr snapToGrid="0" snapToObjects="1">
      <p:cViewPr varScale="1">
        <p:scale>
          <a:sx n="54" d="100"/>
          <a:sy n="54" d="100"/>
        </p:scale>
        <p:origin x="164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1BBA2E-BB34-D14C-BE72-FA4F817B73E5}" type="datetimeFigureOut">
              <a:rPr lang="en-US" smtClean="0"/>
              <a:pPr/>
              <a:t>1/13/2017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F4324D2-CFF0-0742-94CB-4F2316EF5765}" type="slidenum">
              <a:rPr lang="en-US" smtClean="0"/>
              <a:pPr/>
              <a:t>‹#›</a:t>
            </a:fld>
            <a:endParaRPr lang="en-US"/>
          </a:p>
        </p:txBody>
      </p:sp>
    </p:spTree>
    <p:extLst>
      <p:ext uri="{BB962C8B-B14F-4D97-AF65-F5344CB8AC3E}">
        <p14:creationId xmlns:p14="http://schemas.microsoft.com/office/powerpoint/2010/main" val="3058212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baseline="0" dirty="0" smtClean="0">
                <a:latin typeface="Arial" panose="020B0604020202020204" pitchFamily="34" charset="0"/>
                <a:cs typeface="Arial" panose="020B0604020202020204" pitchFamily="34" charset="0"/>
              </a:rPr>
              <a:t>TED TALK CHAZ CHAT</a:t>
            </a:r>
          </a:p>
          <a:p>
            <a:pPr marL="0" marR="0" indent="0" algn="l" defTabSz="465887" rtl="0" eaLnBrk="1" fontAlgn="auto" latinLnBrk="0" hangingPunct="1">
              <a:lnSpc>
                <a:spcPct val="100000"/>
              </a:lnSpc>
              <a:spcBef>
                <a:spcPts val="0"/>
              </a:spcBef>
              <a:spcAft>
                <a:spcPts val="0"/>
              </a:spcAft>
              <a:buClrTx/>
              <a:buSzTx/>
              <a:buFontTx/>
              <a:buNone/>
              <a:tabLst/>
              <a:defRPr/>
            </a:pPr>
            <a:endParaRPr lang="en-US" baseline="0" dirty="0" smtClean="0">
              <a:latin typeface="Arial" panose="020B0604020202020204" pitchFamily="34" charset="0"/>
              <a:cs typeface="Arial" panose="020B0604020202020204" pitchFamily="34" charset="0"/>
            </a:endParaRPr>
          </a:p>
          <a:p>
            <a:pPr marL="0" marR="0" indent="0" algn="l" defTabSz="46588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latin typeface="Arial" panose="020B0604020202020204" pitchFamily="34" charset="0"/>
              <a:cs typeface="Arial" panose="020B0604020202020204" pitchFamily="34" charset="0"/>
            </a:endParaRPr>
          </a:p>
          <a:p>
            <a:pPr marL="0" marR="0" indent="0" algn="l" defTabSz="465887" rtl="0" eaLnBrk="1" fontAlgn="auto" latinLnBrk="0" hangingPunct="1">
              <a:lnSpc>
                <a:spcPct val="100000"/>
              </a:lnSpc>
              <a:spcBef>
                <a:spcPts val="0"/>
              </a:spcBef>
              <a:spcAft>
                <a:spcPts val="0"/>
              </a:spcAft>
              <a:buClrTx/>
              <a:buSzTx/>
              <a:buFontTx/>
              <a:buNone/>
              <a:tabLst/>
              <a:defRPr/>
            </a:pPr>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1</a:t>
            </a:fld>
            <a:endParaRPr lang="en-US"/>
          </a:p>
        </p:txBody>
      </p:sp>
    </p:spTree>
    <p:extLst>
      <p:ext uri="{BB962C8B-B14F-4D97-AF65-F5344CB8AC3E}">
        <p14:creationId xmlns:p14="http://schemas.microsoft.com/office/powerpoint/2010/main" val="904112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latin typeface="Arial" panose="020B0604020202020204" pitchFamily="34" charset="0"/>
                <a:cs typeface="Arial" panose="020B0604020202020204" pitchFamily="34" charset="0"/>
              </a:rPr>
              <a:t>REMEMBER MY COMMENT THAT RCA SAID STATES &amp; LOCAL</a:t>
            </a:r>
            <a:r>
              <a:rPr lang="en-US" baseline="0" dirty="0" smtClean="0">
                <a:latin typeface="Arial" panose="020B0604020202020204" pitchFamily="34" charset="0"/>
                <a:cs typeface="Arial" panose="020B0604020202020204" pitchFamily="34" charset="0"/>
              </a:rPr>
              <a:t> GOVERNMENTS HAVE AUTHORITY OVER SOLID WASTE &amp; RECYCLING</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ALL 50 STATES ADOPTED THE SUBTITLE D LANDFILL REGULATIONS &amp; ENFORCE THEM</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STATES CAN ADOPT STRICTER REGS THAN EPA’S BUT NOT A GREAT DEAL OF VARIATION</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HOWEVER THE 50 STATES, DCOLUMBIA &amp; THE 5 TERRITORIES</a:t>
            </a:r>
            <a:r>
              <a:rPr lang="en-US" baseline="0" dirty="0" smtClean="0">
                <a:latin typeface="Arial" panose="020B0604020202020204" pitchFamily="34" charset="0"/>
                <a:cs typeface="Arial" panose="020B0604020202020204" pitchFamily="34" charset="0"/>
              </a:rPr>
              <a:t> HAVE GONE THEIR OWN WAYS ON RECYCLING</a:t>
            </a:r>
            <a:endParaRPr lang="en-US"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baseline="0"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baseline="0" dirty="0" smtClean="0">
                <a:latin typeface="Arial" panose="020B0604020202020204" pitchFamily="34" charset="0"/>
                <a:cs typeface="Arial" panose="020B0604020202020204" pitchFamily="34" charset="0"/>
              </a:rPr>
              <a:t>THEIR LAWS VARY WIDELY.</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latin typeface="Arial" panose="020B0604020202020204" pitchFamily="34" charset="0"/>
                <a:cs typeface="Arial" panose="020B0604020202020204" pitchFamily="34" charset="0"/>
              </a:rPr>
              <a:t>DIFFERENT GOALS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latin typeface="Arial" panose="020B0604020202020204" pitchFamily="34" charset="0"/>
                <a:cs typeface="Arial" panose="020B0604020202020204" pitchFamily="34" charset="0"/>
              </a:rPr>
              <a:t>DIFFERENT REQUIREMENTS FOR LOCAL GOVERNMENTS .</a:t>
            </a:r>
          </a:p>
          <a:p>
            <a:pPr marL="171450" indent="-171450">
              <a:buFont typeface="Arial" panose="020B0604020202020204" pitchFamily="34" charset="0"/>
              <a:buChar char="•"/>
            </a:pPr>
            <a:r>
              <a:rPr lang="en-US" b="0" i="0" baseline="0" dirty="0" smtClean="0">
                <a:latin typeface="Arial" panose="020B0604020202020204" pitchFamily="34" charset="0"/>
                <a:cs typeface="Arial" panose="020B0604020202020204" pitchFamily="34" charset="0"/>
              </a:rPr>
              <a:t>THE LAWS GENERALLY SET THE GUIDELINES FOR LOCAL (COUNTY &amp; CITY) RECYCLING PROGRAMS.</a:t>
            </a:r>
          </a:p>
          <a:p>
            <a:pPr marL="171450" indent="-171450">
              <a:buFont typeface="Arial" panose="020B0604020202020204" pitchFamily="34" charset="0"/>
              <a:buChar char="•"/>
            </a:pPr>
            <a:r>
              <a:rPr lang="en-US" b="0" i="0" baseline="0" dirty="0" smtClean="0">
                <a:latin typeface="Arial" panose="020B0604020202020204" pitchFamily="34" charset="0"/>
                <a:cs typeface="Arial" panose="020B0604020202020204" pitchFamily="34" charset="0"/>
              </a:rPr>
              <a:t>ALL OF THESE LAWS APPLY TO RESIDENTIAL (HOME) RECYCLING.</a:t>
            </a:r>
          </a:p>
          <a:p>
            <a:pPr marL="171450" indent="-171450">
              <a:buFont typeface="Arial" panose="020B0604020202020204" pitchFamily="34" charset="0"/>
              <a:buChar char="•"/>
            </a:pPr>
            <a:r>
              <a:rPr lang="en-US" b="0" i="0" baseline="0" dirty="0" smtClean="0">
                <a:latin typeface="Arial" panose="020B0604020202020204" pitchFamily="34" charset="0"/>
                <a:cs typeface="Arial" panose="020B0604020202020204" pitchFamily="34" charset="0"/>
              </a:rPr>
              <a:t>ONLY A FEW APPLY TO BUSINESSES.</a:t>
            </a:r>
          </a:p>
          <a:p>
            <a:pPr marL="171450" indent="-171450">
              <a:buFont typeface="Arial" panose="020B0604020202020204" pitchFamily="34" charset="0"/>
              <a:buChar char="•"/>
            </a:pPr>
            <a:endParaRPr lang="en-US" b="0" i="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i="0" baseline="0" dirty="0" smtClean="0">
                <a:latin typeface="Arial" panose="020B0604020202020204" pitchFamily="34" charset="0"/>
                <a:cs typeface="Arial" panose="020B0604020202020204" pitchFamily="34" charset="0"/>
              </a:rPr>
              <a:t>PROBABLY SAFE TO SAY THAT THE NUMBER OF EMPLOYEES ASSIGNED TO SOLID WASTE/RECYCLING AT THE STATE ENVIRONMENTAL AGENCIES HAS DECLINED OVER THE LAST TWENTY YEARS</a:t>
            </a:r>
          </a:p>
          <a:p>
            <a:pPr marL="171450" indent="-171450">
              <a:buFont typeface="Arial" panose="020B0604020202020204" pitchFamily="34" charset="0"/>
              <a:buChar char="•"/>
            </a:pPr>
            <a:r>
              <a:rPr lang="en-US" b="0" i="0" baseline="0" dirty="0" smtClean="0">
                <a:latin typeface="Arial" panose="020B0604020202020204" pitchFamily="34" charset="0"/>
                <a:cs typeface="Arial" panose="020B0604020202020204" pitchFamily="34" charset="0"/>
              </a:rPr>
              <a:t>RECYCLING LAWS IMPLEMENTED</a:t>
            </a:r>
          </a:p>
          <a:p>
            <a:pPr marL="171450" indent="-171450">
              <a:buFont typeface="Arial" panose="020B0604020202020204" pitchFamily="34" charset="0"/>
              <a:buChar char="•"/>
            </a:pPr>
            <a:r>
              <a:rPr lang="en-US" b="0" i="0" baseline="0" dirty="0" smtClean="0">
                <a:latin typeface="Arial" panose="020B0604020202020204" pitchFamily="34" charset="0"/>
                <a:cs typeface="Arial" panose="020B0604020202020204" pitchFamily="34" charset="0"/>
              </a:rPr>
              <a:t>LANDFILL REGS PROMULGATED &amp; ENFORCED</a:t>
            </a:r>
          </a:p>
          <a:p>
            <a:pPr marL="171450" indent="-171450">
              <a:buFont typeface="Arial" panose="020B0604020202020204" pitchFamily="34" charset="0"/>
              <a:buChar char="•"/>
            </a:pPr>
            <a:r>
              <a:rPr lang="en-US" b="0" i="0" baseline="0" dirty="0" smtClean="0">
                <a:latin typeface="Arial" panose="020B0604020202020204" pitchFamily="34" charset="0"/>
                <a:cs typeface="Arial" panose="020B0604020202020204" pitchFamily="34" charset="0"/>
              </a:rPr>
              <a:t>STATE RESOURCES NEEDED ELSEWHERE</a:t>
            </a:r>
          </a:p>
          <a:p>
            <a:pPr marL="171450" indent="-171450">
              <a:buFont typeface="Arial" panose="020B0604020202020204" pitchFamily="34" charset="0"/>
              <a:buChar char="•"/>
            </a:pPr>
            <a:endParaRPr lang="en-US" b="0" i="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i="0" u="sng" baseline="0" dirty="0" smtClean="0">
                <a:latin typeface="Arial" panose="020B0604020202020204" pitchFamily="34" charset="0"/>
                <a:cs typeface="Arial" panose="020B0604020202020204" pitchFamily="34" charset="0"/>
              </a:rPr>
              <a:t>HOW WILL WASTE &amp; RECYCLING FARE IN STATE LEGISLATURES IN 2017</a:t>
            </a:r>
            <a:r>
              <a:rPr lang="en-US" b="0" i="0" u="none" baseline="0" dirty="0" smtClean="0">
                <a:latin typeface="Arial" panose="020B0604020202020204" pitchFamily="34" charset="0"/>
                <a:cs typeface="Arial" panose="020B0604020202020204" pitchFamily="34" charset="0"/>
              </a:rPr>
              <a:t>?</a:t>
            </a:r>
            <a:endParaRPr lang="en-US" b="0" i="0" u="sng"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10</a:t>
            </a:fld>
            <a:endParaRPr lang="en-US"/>
          </a:p>
        </p:txBody>
      </p:sp>
    </p:spTree>
    <p:extLst>
      <p:ext uri="{BB962C8B-B14F-4D97-AF65-F5344CB8AC3E}">
        <p14:creationId xmlns:p14="http://schemas.microsoft.com/office/powerpoint/2010/main" val="407561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anose="020B0604020202020204" pitchFamily="34" charset="0"/>
                <a:cs typeface="Arial" panose="020B0604020202020204" pitchFamily="34" charset="0"/>
              </a:rPr>
              <a:t>THESE ARE THE</a:t>
            </a:r>
            <a:r>
              <a:rPr lang="en-US" baseline="0" dirty="0" smtClean="0">
                <a:latin typeface="Arial" panose="020B0604020202020204" pitchFamily="34" charset="0"/>
                <a:cs typeface="Arial" panose="020B0604020202020204" pitchFamily="34" charset="0"/>
              </a:rPr>
              <a:t> BIGGEST POLICIES &amp; PROBLEMS FACING STATE LEGISLATURES IN 2017 ACCORDING TO GOVERNING MAGAZINE</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ARGUABLY 3 OF THESE (ZIKA, INFRASTRUCTURE SPENDING &amp; CLEAN ENERGY) HAVE ENVIRONMENTAL IMPLICATIONS</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NO MENTION OF SOLID WASTE OR RECYCLING</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NUMBER OF WASTE/RECYCLING-RELATED BILLS AT THE STATE LEVEL HAS BEEN STATIC FROM 2006 TO 2016.  WHY?</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NO HORROR STORIES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LITTLE PRESS INTEREST</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FEELING THAT PROBLEMS EITHER RESOLVED OR UNDER CONTROL OR STATES SIMPLY HAVE BIGGER PRIORITIES</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sng" baseline="0" dirty="0" smtClean="0">
                <a:latin typeface="Arial" panose="020B0604020202020204" pitchFamily="34" charset="0"/>
                <a:cs typeface="Arial" panose="020B0604020202020204" pitchFamily="34" charset="0"/>
              </a:rPr>
              <a:t>ONLY EXCEPTIONS</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11</a:t>
            </a:fld>
            <a:endParaRPr lang="en-US"/>
          </a:p>
        </p:txBody>
      </p:sp>
    </p:spTree>
    <p:extLst>
      <p:ext uri="{BB962C8B-B14F-4D97-AF65-F5344CB8AC3E}">
        <p14:creationId xmlns:p14="http://schemas.microsoft.com/office/powerpoint/2010/main" val="409735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FOOD WASTE LEGISLATION IS LIKELY TO BE A PRIORITY FOR SOME STATE LEGISLATORS</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PARTICULARLY</a:t>
            </a:r>
            <a:r>
              <a:rPr lang="en-US" baseline="0" dirty="0" smtClean="0">
                <a:latin typeface="Arial" panose="020B0604020202020204" pitchFamily="34" charset="0"/>
                <a:cs typeface="Arial" panose="020B0604020202020204" pitchFamily="34" charset="0"/>
              </a:rPr>
              <a:t> IN STATES W/HIGH TIPPING FEES OR LIMITED DISPOSAL CAPACITY</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CALIFORNIA, OUR LARGEST STATE, HAS TO FIX ITS DEPOSIT LAW</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STATE’S UNIQUE CONTAINER REDEMPTION VALUE PROGRAM IS FINANCIALLY STRAINED</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&amp; ITS INTERNAL PROCESSES CAUSED MANY REDEMPTION CENTERS TO GO OUT OF BUSINESS IN 2016</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FIXING THIS IS A HIGH PRIORITY FOR CALIFORNIA LEGISLATORS</a:t>
            </a:r>
          </a:p>
          <a:p>
            <a:pPr marL="171450" indent="-1714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sng" baseline="0" dirty="0" smtClean="0">
                <a:latin typeface="Arial" panose="020B0604020202020204" pitchFamily="34" charset="0"/>
                <a:cs typeface="Arial" panose="020B0604020202020204" pitchFamily="34" charset="0"/>
              </a:rPr>
              <a:t>SO IF I SEE LITTLE LEGISLATIVELY AT THE NATIONAL OR STATE LEVEL FOR SOLID WASTE OR RECYCLING WHAT TRENDS DO I SEE AFFECTING OUR INDUSTRY?</a:t>
            </a:r>
          </a:p>
          <a:p>
            <a:pPr marL="171450" indent="-171450">
              <a:buFont typeface="Arial" panose="020B0604020202020204" pitchFamily="34" charset="0"/>
              <a:buChar char="•"/>
            </a:pPr>
            <a:r>
              <a:rPr lang="en-US" u="sng" baseline="0" dirty="0" smtClean="0">
                <a:latin typeface="Arial" panose="020B0604020202020204" pitchFamily="34" charset="0"/>
                <a:cs typeface="Arial" panose="020B0604020202020204" pitchFamily="34" charset="0"/>
              </a:rPr>
              <a:t>FOR THE MOST PART, THESE ARE TRANSBORDER NOT LIMITED TO MY COUNTRY OR CANADA</a:t>
            </a:r>
          </a:p>
          <a:p>
            <a:pPr marL="171450" indent="-171450">
              <a:buFont typeface="Arial" panose="020B0604020202020204" pitchFamily="34" charset="0"/>
              <a:buChar char="•"/>
            </a:pPr>
            <a:r>
              <a:rPr lang="en-US" u="sng" baseline="0" dirty="0" smtClean="0">
                <a:latin typeface="Arial" panose="020B0604020202020204" pitchFamily="34" charset="0"/>
                <a:cs typeface="Arial" panose="020B0604020202020204" pitchFamily="34" charset="0"/>
              </a:rPr>
              <a:t>LET’S START W/SOME QUICK DATA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12</a:t>
            </a:fld>
            <a:endParaRPr lang="en-US"/>
          </a:p>
        </p:txBody>
      </p:sp>
    </p:spTree>
    <p:extLst>
      <p:ext uri="{BB962C8B-B14F-4D97-AF65-F5344CB8AC3E}">
        <p14:creationId xmlns:p14="http://schemas.microsoft.com/office/powerpoint/2010/main" val="20803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latin typeface="Arial" panose="020B0604020202020204" pitchFamily="34" charset="0"/>
                <a:cs typeface="Arial" panose="020B0604020202020204" pitchFamily="34" charset="0"/>
              </a:rPr>
              <a:t>I WAS ASKED TO TALK ABOUT THE OUTLOOK FOR OUR INDUSTRY IN 2017 (AND BEYOND)</a:t>
            </a:r>
          </a:p>
          <a:p>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FUTURE OF WASTE MANAGEMENT &amp; RECYCLING UNDER THE NEW ADMINISTRATION IN THE STATES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WHAT’S HAPPENING TO OUR RAW MATERIAL</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&amp; HOW WE MANAGE IT</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marR="0" indent="0" algn="l" defTabSz="465887" rtl="0" eaLnBrk="1" fontAlgn="auto" latinLnBrk="0" hangingPunct="1">
              <a:lnSpc>
                <a:spcPct val="100000"/>
              </a:lnSpc>
              <a:spcBef>
                <a:spcPts val="0"/>
              </a:spcBef>
              <a:spcAft>
                <a:spcPts val="0"/>
              </a:spcAft>
              <a:buClrTx/>
              <a:buSzTx/>
              <a:buFontTx/>
              <a:buNone/>
              <a:tabLst/>
              <a:defRPr/>
            </a:pPr>
            <a:r>
              <a:rPr lang="en-US" baseline="0" dirty="0" smtClean="0">
                <a:latin typeface="Arial" panose="020B0604020202020204" pitchFamily="34" charset="0"/>
                <a:cs typeface="Arial" panose="020B0604020202020204" pitchFamily="34" charset="0"/>
              </a:rPr>
              <a:t>LOOK AT TRENDS IN OUR INDUSTRY</a:t>
            </a:r>
          </a:p>
          <a:p>
            <a:pPr marL="171450" marR="0" indent="-171450" algn="l" defTabSz="4658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THE POLITICAL COMMENTS ARE US-CENTRIC</a:t>
            </a:r>
          </a:p>
          <a:p>
            <a:pPr marL="171450" marR="0" indent="-171450" algn="l" defTabSz="4658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BUT THE OTHER TRENDS I BELIEVE APPLY, FOR THE MOST PART, ON BOTH SIDES OF THE BORDER</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r>
              <a:rPr lang="en-US" u="sng" dirty="0" smtClean="0">
                <a:latin typeface="Arial" panose="020B0604020202020204" pitchFamily="34" charset="0"/>
                <a:cs typeface="Arial" panose="020B0604020202020204" pitchFamily="34" charset="0"/>
              </a:rPr>
              <a:t>BUT</a:t>
            </a:r>
            <a:r>
              <a:rPr lang="en-US" u="sng" baseline="0" dirty="0" smtClean="0">
                <a:latin typeface="Arial" panose="020B0604020202020204" pitchFamily="34" charset="0"/>
                <a:cs typeface="Arial" panose="020B0604020202020204" pitchFamily="34" charset="0"/>
              </a:rPr>
              <a:t> FIRST </a:t>
            </a:r>
            <a:r>
              <a:rPr lang="en-US" u="sng" dirty="0" smtClean="0">
                <a:latin typeface="Arial" panose="020B0604020202020204" pitchFamily="34" charset="0"/>
                <a:cs typeface="Arial" panose="020B0604020202020204" pitchFamily="34" charset="0"/>
              </a:rPr>
              <a:t>A CAVEAT ABOUT MY PREDICTIVE</a:t>
            </a:r>
            <a:r>
              <a:rPr lang="en-US" u="sng" baseline="0" dirty="0" smtClean="0">
                <a:latin typeface="Arial" panose="020B0604020202020204" pitchFamily="34" charset="0"/>
                <a:cs typeface="Arial" panose="020B0604020202020204" pitchFamily="34" charset="0"/>
              </a:rPr>
              <a:t> ABILITIES</a:t>
            </a: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13</a:t>
            </a:fld>
            <a:endParaRPr lang="en-US"/>
          </a:p>
        </p:txBody>
      </p:sp>
    </p:spTree>
    <p:extLst>
      <p:ext uri="{BB962C8B-B14F-4D97-AF65-F5344CB8AC3E}">
        <p14:creationId xmlns:p14="http://schemas.microsoft.com/office/powerpoint/2010/main" val="3879964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smtClean="0">
                <a:latin typeface="Arial" charset="0"/>
                <a:ea typeface="ＭＳ Ｐゴシック" pitchFamily="34" charset="-128"/>
              </a:rPr>
              <a:t>GROWTH</a:t>
            </a:r>
            <a:r>
              <a:rPr lang="en-US" baseline="0" dirty="0" smtClean="0">
                <a:latin typeface="Arial" charset="0"/>
                <a:ea typeface="ＭＳ Ｐゴシック" pitchFamily="34" charset="-128"/>
              </a:rPr>
              <a:t> IN SOLID WASTE GENERATION FLAT SINCE 2000</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aseline="0" dirty="0" smtClean="0">
                <a:latin typeface="Arial" charset="0"/>
                <a:ea typeface="ＭＳ Ｐゴシック" pitchFamily="34" charset="-128"/>
              </a:rPr>
              <a:t>POPULATION GREW AT TWICE THE RATE OF GARBAGE 2000 – 2014 </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aseline="0" dirty="0" smtClean="0">
                <a:latin typeface="Arial" charset="0"/>
                <a:ea typeface="ＭＳ Ｐゴシック" pitchFamily="34" charset="-128"/>
              </a:rPr>
              <a:t>PER PERSON DOWN BY .3 POUNDS PER DAY OR 6.4%</a:t>
            </a: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baseline="0" dirty="0" smtClean="0">
              <a:latin typeface="Arial" charset="0"/>
              <a:ea typeface="ＭＳ Ｐゴシック" pitchFamily="34" charset="-128"/>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aseline="0" dirty="0" smtClean="0">
                <a:latin typeface="Arial" charset="0"/>
                <a:ea typeface="ＭＳ Ｐゴシック" pitchFamily="34" charset="-128"/>
              </a:rPr>
              <a:t>WHY ISN’T ANYONE COMPLAINING THAT GARBAGE GENERATION IS STAGNANT?</a:t>
            </a: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baseline="0" dirty="0" smtClean="0">
              <a:latin typeface="Arial" charset="0"/>
              <a:ea typeface="ＭＳ Ｐゴシック" pitchFamily="34" charset="-128"/>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baseline="0" dirty="0" smtClean="0">
              <a:latin typeface="Arial" charset="0"/>
              <a:ea typeface="ＭＳ Ｐゴシック" pitchFamily="34" charset="-128"/>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baseline="0" dirty="0" smtClean="0">
              <a:latin typeface="Arial" charset="0"/>
              <a:ea typeface="ＭＳ Ｐゴシック" pitchFamily="34" charset="-128"/>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baseline="0" dirty="0" smtClean="0">
              <a:latin typeface="Arial" charset="0"/>
              <a:ea typeface="ＭＳ Ｐゴシック" pitchFamily="34" charset="-128"/>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baseline="0" dirty="0" smtClean="0">
              <a:latin typeface="Arial" charset="0"/>
              <a:ea typeface="ＭＳ Ｐゴシック" pitchFamily="34" charset="-128"/>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baseline="0" dirty="0" smtClean="0">
              <a:latin typeface="Arial" charset="0"/>
              <a:ea typeface="ＭＳ Ｐゴシック" pitchFamily="34" charset="-128"/>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baseline="0" dirty="0" smtClean="0">
              <a:latin typeface="Arial" charset="0"/>
              <a:ea typeface="ＭＳ Ｐゴシック" pitchFamily="34" charset="-128"/>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14</a:t>
            </a:fld>
            <a:endParaRPr lang="en-US"/>
          </a:p>
        </p:txBody>
      </p:sp>
    </p:spTree>
    <p:extLst>
      <p:ext uri="{BB962C8B-B14F-4D97-AF65-F5344CB8AC3E}">
        <p14:creationId xmlns:p14="http://schemas.microsoft.com/office/powerpoint/2010/main" val="282819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THIS IS HOW WE</a:t>
            </a:r>
            <a:r>
              <a:rPr lang="en-US" baseline="0" dirty="0" smtClean="0">
                <a:latin typeface="Arial" panose="020B0604020202020204" pitchFamily="34" charset="0"/>
                <a:cs typeface="Arial" panose="020B0604020202020204" pitchFamily="34" charset="0"/>
              </a:rPr>
              <a:t> MANAGE IT</a:t>
            </a:r>
          </a:p>
          <a:p>
            <a:endParaRPr lang="en-US" dirty="0" smtClean="0">
              <a:latin typeface="Arial" charset="0"/>
              <a:ea typeface="ＭＳ Ｐゴシック" pitchFamily="34" charset="-128"/>
            </a:endParaRPr>
          </a:p>
          <a:p>
            <a:r>
              <a:rPr lang="en-US" dirty="0" smtClean="0">
                <a:latin typeface="Arial" charset="0"/>
                <a:ea typeface="ＭＳ Ｐゴシック" pitchFamily="34" charset="-128"/>
              </a:rPr>
              <a:t>THIS IS EPA DATA</a:t>
            </a:r>
            <a:r>
              <a:rPr lang="en-US" baseline="0" dirty="0" smtClean="0">
                <a:latin typeface="Arial" charset="0"/>
                <a:ea typeface="ＭＳ Ｐゴシック" pitchFamily="34" charset="-128"/>
              </a:rPr>
              <a:t>:  </a:t>
            </a:r>
            <a:r>
              <a:rPr lang="en-US" dirty="0" smtClean="0">
                <a:latin typeface="Arial" charset="0"/>
                <a:ea typeface="ＭＳ Ｐゴシック" pitchFamily="34" charset="-128"/>
              </a:rPr>
              <a:t>1960 – 2013 TOTAL AMOUNT OF MSW WE GENERATED</a:t>
            </a:r>
            <a:r>
              <a:rPr lang="en-US" baseline="0" dirty="0" smtClean="0">
                <a:latin typeface="Arial" charset="0"/>
                <a:ea typeface="ＭＳ Ｐゴシック" pitchFamily="34" charset="-128"/>
              </a:rPr>
              <a:t> BEFORE RECYCLING  &amp; COMPOSTING</a:t>
            </a:r>
            <a:r>
              <a:rPr lang="en-US" dirty="0" smtClean="0">
                <a:latin typeface="Arial" charset="0"/>
                <a:ea typeface="ＭＳ Ｐゴシック" pitchFamily="34" charset="-128"/>
              </a:rPr>
              <a:t>  </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Arial" charset="0"/>
                <a:ea typeface="ＭＳ Ｐゴシック" pitchFamily="34" charset="-128"/>
              </a:rPr>
              <a:t>(</a:t>
            </a:r>
            <a:r>
              <a:rPr lang="en-US" u="sng" dirty="0" smtClean="0">
                <a:latin typeface="Arial" charset="0"/>
                <a:ea typeface="ＭＳ Ｐゴシック" pitchFamily="34" charset="-128"/>
              </a:rPr>
              <a:t>NOTE ALL DATA EPA</a:t>
            </a:r>
            <a:r>
              <a:rPr lang="en-US" dirty="0" smtClean="0">
                <a:latin typeface="Arial" charset="0"/>
                <a:ea typeface="ＭＳ Ｐゴシック" pitchFamily="34" charset="-128"/>
              </a:rPr>
              <a:t>)</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DISPOSAL WHETHER</a:t>
            </a:r>
            <a:r>
              <a:rPr lang="en-US" baseline="0" dirty="0" smtClean="0">
                <a:latin typeface="Arial" panose="020B0604020202020204" pitchFamily="34" charset="0"/>
                <a:cs typeface="Arial" panose="020B0604020202020204" pitchFamily="34" charset="0"/>
              </a:rPr>
              <a:t> LANDFILLING OR ENERGY FROM WASTE PEAKED IN 1990</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SLOW DECLINE SINCE</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RECYCLING &amp; COMPOSTING BOTH ROSE DRAMATICALLY</a:t>
            </a:r>
          </a:p>
          <a:p>
            <a:pPr marL="171450" indent="-171450">
              <a:buFont typeface="Arial" panose="020B0604020202020204" pitchFamily="34" charset="0"/>
              <a:buChar char="•"/>
            </a:pPr>
            <a:r>
              <a:rPr lang="en-US" i="1" baseline="0" dirty="0" smtClean="0">
                <a:latin typeface="Arial" panose="020B0604020202020204" pitchFamily="34" charset="0"/>
                <a:cs typeface="Arial" panose="020B0604020202020204" pitchFamily="34" charset="0"/>
              </a:rPr>
              <a:t>RECOVERY TONNAGE INCREASED BY 161%</a:t>
            </a:r>
          </a:p>
          <a:p>
            <a:pPr marL="171450" indent="-171450">
              <a:buFont typeface="Arial" panose="020B0604020202020204" pitchFamily="34" charset="0"/>
              <a:buChar char="•"/>
            </a:pPr>
            <a:r>
              <a:rPr lang="en-US" i="1" baseline="0" dirty="0" smtClean="0">
                <a:latin typeface="Arial" panose="020B0604020202020204" pitchFamily="34" charset="0"/>
                <a:cs typeface="Arial" panose="020B0604020202020204" pitchFamily="34" charset="0"/>
              </a:rPr>
              <a:t>RECOVERY RATE INCREASED BY 107%</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sng" baseline="0" dirty="0" smtClean="0">
                <a:latin typeface="Arial" panose="020B0604020202020204" pitchFamily="34" charset="0"/>
                <a:cs typeface="Arial" panose="020B0604020202020204" pitchFamily="34" charset="0"/>
              </a:rPr>
              <a:t>SEGUE:  LET’S LOOK AT THE RECOVERY RATES MORE CLOSELY</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15</a:t>
            </a:fld>
            <a:endParaRPr lang="en-US"/>
          </a:p>
        </p:txBody>
      </p:sp>
    </p:spTree>
    <p:extLst>
      <p:ext uri="{BB962C8B-B14F-4D97-AF65-F5344CB8AC3E}">
        <p14:creationId xmlns:p14="http://schemas.microsoft.com/office/powerpoint/2010/main" val="1460394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THIS HAS BEEN TH</a:t>
            </a:r>
            <a:r>
              <a:rPr lang="en-US" baseline="0" dirty="0" smtClean="0">
                <a:latin typeface="Arial" panose="020B0604020202020204" pitchFamily="34" charset="0"/>
                <a:cs typeface="Arial" panose="020B0604020202020204" pitchFamily="34" charset="0"/>
              </a:rPr>
              <a:t>E BIGGEST STORY OF WASTE &amp; RECYCLING SINCE 2000 (OR EARLIER)</a:t>
            </a:r>
          </a:p>
          <a:p>
            <a:endParaRPr lang="en-US" baseline="0" dirty="0" smtClean="0">
              <a:latin typeface="Arial" panose="020B0604020202020204" pitchFamily="34" charset="0"/>
              <a:cs typeface="Arial" panose="020B0604020202020204" pitchFamily="34" charset="0"/>
            </a:endParaRPr>
          </a:p>
          <a:p>
            <a:r>
              <a:rPr lang="en-US" baseline="0" smtClean="0">
                <a:latin typeface="Arial" panose="020B0604020202020204" pitchFamily="34" charset="0"/>
                <a:cs typeface="Arial" panose="020B0604020202020204" pitchFamily="34" charset="0"/>
              </a:rPr>
              <a:t>CAUSING SERIOUS OPERATIONAL &amp; REVENUE ISSUES AT MRFS &amp; IMPACT ON LANDFILLS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16</a:t>
            </a:fld>
            <a:endParaRPr lang="en-US"/>
          </a:p>
        </p:txBody>
      </p:sp>
    </p:spTree>
    <p:extLst>
      <p:ext uri="{BB962C8B-B14F-4D97-AF65-F5344CB8AC3E}">
        <p14:creationId xmlns:p14="http://schemas.microsoft.com/office/powerpoint/2010/main" val="525209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latin typeface="Arial" panose="020B0604020202020204" pitchFamily="34" charset="0"/>
                <a:cs typeface="Arial" panose="020B0604020202020204" pitchFamily="34" charset="0"/>
              </a:rPr>
              <a:t>PRINTED PAPER DOWN 20 MILLION TONS IN GENERATION</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NEWSPAPER</a:t>
            </a:r>
            <a:r>
              <a:rPr lang="en-US" baseline="0" dirty="0" smtClean="0">
                <a:latin typeface="Arial" panose="020B0604020202020204" pitchFamily="34" charset="0"/>
                <a:cs typeface="Arial" panose="020B0604020202020204" pitchFamily="34" charset="0"/>
              </a:rPr>
              <a:t> PEAKED 2002</a:t>
            </a:r>
          </a:p>
          <a:p>
            <a:pPr marL="171450" indent="-171450">
              <a:buFont typeface="Arial" panose="020B0604020202020204" pitchFamily="34" charset="0"/>
              <a:buChar char="•"/>
            </a:pPr>
            <a:r>
              <a:rPr lang="en-US" baseline="0" smtClean="0">
                <a:latin typeface="Arial" panose="020B0604020202020204" pitchFamily="34" charset="0"/>
                <a:cs typeface="Arial" panose="020B0604020202020204" pitchFamily="34" charset="0"/>
              </a:rPr>
              <a:t>OFFICE PAPER 2007 (SO DID CATALOGS &amp; DIRECT MAIL)</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PLASTIC LIGHTWEIGHTING INTENSE</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WATER</a:t>
            </a:r>
            <a:r>
              <a:rPr lang="en-US" baseline="0" dirty="0" smtClean="0">
                <a:latin typeface="Arial" panose="020B0604020202020204" pitchFamily="34" charset="0"/>
                <a:cs typeface="Arial" panose="020B0604020202020204" pitchFamily="34" charset="0"/>
              </a:rPr>
              <a:t> BOTTLE 37% REDUCTION IN A DECADE</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INDUSTRY INTENSE ADOPTION OF ZERO WASTE STRATEGIES THAT EMPHASIZE USING LESS MATERIALS TO MAKE MORE PRODUCTS &amp; DIVERTING “WASTE” TO RECYCLING OR ORGANICS RECOVERY</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EXAMPLE OF HORMEL -  4.7 MILLION POUND PACKAGING WEIGHT REDUCTION PROJECTS IN 2013 THE GIFT THAT KEEPS ON GIVING</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BUT HAVE WE HIT THE WALL?</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LIMITS TO LIGHTWEIGHTING:  PACKAGE MUST STILL CONTAIN THE PRODUCT</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NOTE NEW WALMART SUSTAINABLE PACKAGING PRIORITIES: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DESIGN FOR RECYCLING</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SOURCE SUSTAINABILITY INCLUDING RECYCLED CONTENT </a:t>
            </a:r>
            <a:r>
              <a:rPr lang="en-US" b="1" baseline="0" dirty="0" smtClean="0">
                <a:latin typeface="Arial" panose="020B0604020202020204" pitchFamily="34" charset="0"/>
                <a:cs typeface="Arial" panose="020B0604020202020204" pitchFamily="34" charset="0"/>
              </a:rPr>
              <a:t>BUT</a:t>
            </a:r>
          </a:p>
          <a:p>
            <a:pPr marL="171450" indent="-171450">
              <a:buFont typeface="Arial" panose="020B0604020202020204" pitchFamily="34" charset="0"/>
              <a:buChar char="•"/>
            </a:pPr>
            <a:r>
              <a:rPr lang="en-US" b="0" dirty="0" smtClean="0">
                <a:latin typeface="Arial" panose="020B0604020202020204" pitchFamily="34" charset="0"/>
                <a:cs typeface="Arial" panose="020B0604020202020204" pitchFamily="34" charset="0"/>
              </a:rPr>
              <a:t>PROTECT THE PRODUCT WHILE REDUCING</a:t>
            </a:r>
            <a:r>
              <a:rPr lang="en-US" b="0" baseline="0" dirty="0" smtClean="0">
                <a:latin typeface="Arial" panose="020B0604020202020204" pitchFamily="34" charset="0"/>
                <a:cs typeface="Arial" panose="020B0604020202020204" pitchFamily="34" charset="0"/>
              </a:rPr>
              <a:t> PACKAGING</a:t>
            </a:r>
          </a:p>
          <a:p>
            <a:pPr marL="171450" indent="-171450">
              <a:buFont typeface="Arial" panose="020B0604020202020204" pitchFamily="34" charset="0"/>
              <a:buChar char="•"/>
            </a:pPr>
            <a:endParaRPr lang="en-US" b="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baseline="0" dirty="0" smtClean="0">
                <a:latin typeface="Arial" panose="020B0604020202020204" pitchFamily="34" charset="0"/>
                <a:cs typeface="Arial" panose="020B0604020202020204" pitchFamily="34" charset="0"/>
              </a:rPr>
              <a:t>FAR FEWER INDUSTRY ZERO WASTE EXAMPLES IN 2015 &amp; 2016</a:t>
            </a: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HAS IT RUN ITS COURSE?</a:t>
            </a:r>
          </a:p>
          <a:p>
            <a:pPr marL="171450" indent="-171450">
              <a:buFont typeface="Arial" panose="020B0604020202020204" pitchFamily="34" charset="0"/>
              <a:buChar char="•"/>
            </a:pPr>
            <a:endParaRPr lang="en-US" b="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baseline="0" dirty="0" smtClean="0">
                <a:latin typeface="Arial" panose="020B0604020202020204" pitchFamily="34" charset="0"/>
                <a:cs typeface="Arial" panose="020B0604020202020204" pitchFamily="34" charset="0"/>
              </a:rPr>
              <a:t>SUSTAINABILITY EFFORTS IN CORPORATIONS APPEAR TO BE SLOWING DOWN</a:t>
            </a: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HAVE THE ACHIEVABLE, VALUE-ADDED TARGETS BEEN HIT?</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17</a:t>
            </a:fld>
            <a:endParaRPr lang="en-US"/>
          </a:p>
        </p:txBody>
      </p:sp>
    </p:spTree>
    <p:extLst>
      <p:ext uri="{BB962C8B-B14F-4D97-AF65-F5344CB8AC3E}">
        <p14:creationId xmlns:p14="http://schemas.microsoft.com/office/powerpoint/2010/main" val="2822794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latin typeface="Arial" panose="020B0604020202020204" pitchFamily="34" charset="0"/>
                <a:cs typeface="Arial" panose="020B0604020202020204" pitchFamily="34" charset="0"/>
              </a:rPr>
              <a:t>WORTH NOTING THAT AS I WAS</a:t>
            </a:r>
            <a:r>
              <a:rPr lang="en-US" i="1" baseline="0" dirty="0" smtClean="0">
                <a:latin typeface="Arial" panose="020B0604020202020204" pitchFamily="34" charset="0"/>
                <a:cs typeface="Arial" panose="020B0604020202020204" pitchFamily="34" charset="0"/>
              </a:rPr>
              <a:t> DRIVING TO WORK TO WRITE THIS PRESENTATION, BBC NEWS HAD A SEGMENT ON THE TENTH ANNIVERSARY OF THE INTRODUCTION OF THE SMART PHONE</a:t>
            </a:r>
          </a:p>
          <a:p>
            <a:pPr marL="171450" indent="-171450">
              <a:buFont typeface="Arial" panose="020B0604020202020204" pitchFamily="34" charset="0"/>
              <a:buChar char="•"/>
            </a:pPr>
            <a:r>
              <a:rPr lang="en-US" i="1" baseline="0" dirty="0" smtClean="0">
                <a:latin typeface="Arial" panose="020B0604020202020204" pitchFamily="34" charset="0"/>
                <a:cs typeface="Arial" panose="020B0604020202020204" pitchFamily="34" charset="0"/>
              </a:rPr>
              <a:t>CELL PHONES ON STEROIDS?</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WASTE &amp; RECYCLING ARE NOT IMMUNE FROM DISRUPTIVE TECHNOLOGIES &amp; PRODUCTS</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18</a:t>
            </a:fld>
            <a:endParaRPr lang="en-US"/>
          </a:p>
        </p:txBody>
      </p:sp>
    </p:spTree>
    <p:extLst>
      <p:ext uri="{BB962C8B-B14F-4D97-AF65-F5344CB8AC3E}">
        <p14:creationId xmlns:p14="http://schemas.microsoft.com/office/powerpoint/2010/main" val="2855187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latin typeface="Arial" panose="020B0604020202020204" pitchFamily="34" charset="0"/>
                <a:cs typeface="Arial" panose="020B0604020202020204" pitchFamily="34" charset="0"/>
              </a:rPr>
              <a:t>FLEXIBLE PACKAGING:  THE FASTEST GROWING PACKAGE</a:t>
            </a:r>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latin typeface="Arial" panose="020B0604020202020204" pitchFamily="34" charset="0"/>
                <a:cs typeface="Arial" panose="020B0604020202020204" pitchFamily="34" charset="0"/>
              </a:rPr>
              <a:t>18% OF THE PACKAGING MARKET (CORR 23%, RIGID PLASTICS 16%, METAL CANS 13%, PAPERBOARD 12%, GLASS 4%, OTHER 14%)</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FLEXIBLE PACKAGING HAS NO SHAPE OF ITS OWN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MOSTLY PLASTIC </a:t>
            </a:r>
            <a:r>
              <a:rPr lang="en-US" i="1" baseline="0" dirty="0" smtClean="0">
                <a:latin typeface="Arial" panose="020B0604020202020204" pitchFamily="34" charset="0"/>
                <a:cs typeface="Arial" panose="020B0604020202020204" pitchFamily="34" charset="0"/>
              </a:rPr>
              <a:t>(69%) </a:t>
            </a:r>
            <a:r>
              <a:rPr lang="en-US" baseline="0" dirty="0" smtClean="0">
                <a:latin typeface="Arial" panose="020B0604020202020204" pitchFamily="34" charset="0"/>
                <a:cs typeface="Arial" panose="020B0604020202020204" pitchFamily="34" charset="0"/>
              </a:rPr>
              <a:t>BUT CAN INCLUDE PAPER </a:t>
            </a:r>
            <a:r>
              <a:rPr lang="en-US" i="1" baseline="0" dirty="0" smtClean="0">
                <a:latin typeface="Arial" panose="020B0604020202020204" pitchFamily="34" charset="0"/>
                <a:cs typeface="Arial" panose="020B0604020202020204" pitchFamily="34" charset="0"/>
              </a:rPr>
              <a:t>(15%)</a:t>
            </a:r>
            <a:r>
              <a:rPr lang="en-US" baseline="0" dirty="0" smtClean="0">
                <a:latin typeface="Arial" panose="020B0604020202020204" pitchFamily="34" charset="0"/>
                <a:cs typeface="Arial" panose="020B0604020202020204" pitchFamily="34" charset="0"/>
              </a:rPr>
              <a:t> FOIL </a:t>
            </a:r>
            <a:r>
              <a:rPr lang="en-US" i="1" baseline="0" dirty="0" smtClean="0">
                <a:latin typeface="Arial" panose="020B0604020202020204" pitchFamily="34" charset="0"/>
                <a:cs typeface="Arial" panose="020B0604020202020204" pitchFamily="34" charset="0"/>
              </a:rPr>
              <a:t>(4%)</a:t>
            </a:r>
            <a:r>
              <a:rPr lang="en-US" baseline="0" dirty="0" smtClean="0">
                <a:latin typeface="Arial" panose="020B0604020202020204" pitchFamily="34" charset="0"/>
                <a:cs typeface="Arial" panose="020B0604020202020204" pitchFamily="34" charset="0"/>
              </a:rPr>
              <a:t> &amp; ADHESIVES, COATINGS &amp; INKS </a:t>
            </a:r>
            <a:r>
              <a:rPr lang="en-US" i="1" baseline="0" dirty="0" smtClean="0">
                <a:latin typeface="Arial" panose="020B0604020202020204" pitchFamily="34" charset="0"/>
                <a:cs typeface="Arial" panose="020B0604020202020204" pitchFamily="34" charset="0"/>
              </a:rPr>
              <a:t>(12%)</a:t>
            </a: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TECHNOLOGICALLY ADVANCED</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MULTI-LAYER &amp; MULTI-RESIN</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BARRIER LAYERS &amp; TIE LAYERS</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CAN’T BE RECYCLED BUT BUSINESSES LOVE B/C OF ENVIRONMENTAL &amp; ECONOMIC SAVINGS</a:t>
            </a:r>
          </a:p>
          <a:p>
            <a:pPr marL="171450" indent="-171450">
              <a:buFont typeface="Arial" panose="020B0604020202020204" pitchFamily="34" charset="0"/>
              <a:buChar char="•"/>
            </a:pPr>
            <a:r>
              <a:rPr lang="en-US" u="none" baseline="0" dirty="0" smtClean="0">
                <a:latin typeface="Arial" panose="020B0604020202020204" pitchFamily="34" charset="0"/>
                <a:cs typeface="Arial" panose="020B0604020202020204" pitchFamily="34" charset="0"/>
              </a:rPr>
              <a:t>CONSIDERING HOW MUCH WASTE THEY HAVE ELIMINATED WHY DO THEY ALSO HAVE TO BE RECYCLED?</a:t>
            </a:r>
          </a:p>
          <a:p>
            <a:pPr defTabSz="927100" eaLnBrk="1" hangingPunct="1">
              <a:spcBef>
                <a:spcPct val="0"/>
              </a:spcBef>
            </a:pPr>
            <a:endParaRPr lang="en-US" altLang="en-US" b="0" i="0" dirty="0" smtClean="0">
              <a:ea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SALES ARE PROJECTED TO KEEP GROWING</a:t>
            </a:r>
            <a:r>
              <a:rPr lang="en-US" baseline="0" dirty="0" smtClean="0"/>
              <a:t> &amp; GROWING</a:t>
            </a:r>
            <a:endParaRPr lang="en-US" dirty="0" smtClean="0"/>
          </a:p>
        </p:txBody>
      </p:sp>
      <p:sp>
        <p:nvSpPr>
          <p:cNvPr id="4" name="Slide Number Placeholder 3"/>
          <p:cNvSpPr>
            <a:spLocks noGrp="1"/>
          </p:cNvSpPr>
          <p:nvPr>
            <p:ph type="sldNum" sz="quarter" idx="10"/>
          </p:nvPr>
        </p:nvSpPr>
        <p:spPr/>
        <p:txBody>
          <a:bodyPr/>
          <a:lstStyle/>
          <a:p>
            <a:fld id="{1C742900-077A-4BCF-8B20-4CB4598E5195}" type="slidenum">
              <a:rPr lang="en-US" smtClean="0"/>
              <a:t>19</a:t>
            </a:fld>
            <a:endParaRPr lang="en-US"/>
          </a:p>
        </p:txBody>
      </p:sp>
    </p:spTree>
    <p:extLst>
      <p:ext uri="{BB962C8B-B14F-4D97-AF65-F5344CB8AC3E}">
        <p14:creationId xmlns:p14="http://schemas.microsoft.com/office/powerpoint/2010/main" val="302347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latin typeface="Arial" panose="020B0604020202020204" pitchFamily="34" charset="0"/>
                <a:cs typeface="Arial" panose="020B0604020202020204" pitchFamily="34" charset="0"/>
              </a:rPr>
              <a:t>I WAS ASKED TO TALK ABOUT THE OUTLOOK FOR OUR INDUSTRY IN 2017 (AND BEYOND)</a:t>
            </a:r>
          </a:p>
          <a:p>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FUTURE OF WASTE MANAGEMENT &amp; RECYCLING UNDER THE NEW ADMINISTRATION IN THE STATES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WHAT’S HAPPENING TO OUR RAW MATERIAL</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&amp; HOW WE MANAGE IT</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marR="0" indent="0" algn="l" defTabSz="465887" rtl="0" eaLnBrk="1" fontAlgn="auto" latinLnBrk="0" hangingPunct="1">
              <a:lnSpc>
                <a:spcPct val="100000"/>
              </a:lnSpc>
              <a:spcBef>
                <a:spcPts val="0"/>
              </a:spcBef>
              <a:spcAft>
                <a:spcPts val="0"/>
              </a:spcAft>
              <a:buClrTx/>
              <a:buSzTx/>
              <a:buFontTx/>
              <a:buNone/>
              <a:tabLst/>
              <a:defRPr/>
            </a:pPr>
            <a:r>
              <a:rPr lang="en-US" baseline="0" dirty="0" smtClean="0">
                <a:latin typeface="Arial" panose="020B0604020202020204" pitchFamily="34" charset="0"/>
                <a:cs typeface="Arial" panose="020B0604020202020204" pitchFamily="34" charset="0"/>
              </a:rPr>
              <a:t>LOOK AT TRENDS IN OUR INDUSTRY</a:t>
            </a:r>
          </a:p>
          <a:p>
            <a:pPr marL="171450" marR="0" indent="-171450" algn="l" defTabSz="4658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THE POLITICAL COMMENTS ARE US-CENTRIC</a:t>
            </a:r>
          </a:p>
          <a:p>
            <a:pPr marL="171450" marR="0" indent="-171450" algn="l" defTabSz="4658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BUT THE OTHER TRENDS I BELIEVE APPLY, FOR THE MOST PART, ON BOTH SIDES OF THE BORDER</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r>
              <a:rPr lang="en-US" u="sng" dirty="0" smtClean="0">
                <a:latin typeface="Arial" panose="020B0604020202020204" pitchFamily="34" charset="0"/>
                <a:cs typeface="Arial" panose="020B0604020202020204" pitchFamily="34" charset="0"/>
              </a:rPr>
              <a:t>BUT</a:t>
            </a:r>
            <a:r>
              <a:rPr lang="en-US" u="sng" baseline="0" dirty="0" smtClean="0">
                <a:latin typeface="Arial" panose="020B0604020202020204" pitchFamily="34" charset="0"/>
                <a:cs typeface="Arial" panose="020B0604020202020204" pitchFamily="34" charset="0"/>
              </a:rPr>
              <a:t> FIRST </a:t>
            </a:r>
            <a:r>
              <a:rPr lang="en-US" u="sng" dirty="0" smtClean="0">
                <a:latin typeface="Arial" panose="020B0604020202020204" pitchFamily="34" charset="0"/>
                <a:cs typeface="Arial" panose="020B0604020202020204" pitchFamily="34" charset="0"/>
              </a:rPr>
              <a:t>A CAVEAT ABOUT MY PREDICTIVE</a:t>
            </a:r>
            <a:r>
              <a:rPr lang="en-US" u="sng" baseline="0" dirty="0" smtClean="0">
                <a:latin typeface="Arial" panose="020B0604020202020204" pitchFamily="34" charset="0"/>
                <a:cs typeface="Arial" panose="020B0604020202020204" pitchFamily="34" charset="0"/>
              </a:rPr>
              <a:t> ABILITIES</a:t>
            </a: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a:t>
            </a:fld>
            <a:endParaRPr lang="en-US"/>
          </a:p>
        </p:txBody>
      </p:sp>
    </p:spTree>
    <p:extLst>
      <p:ext uri="{BB962C8B-B14F-4D97-AF65-F5344CB8AC3E}">
        <p14:creationId xmlns:p14="http://schemas.microsoft.com/office/powerpoint/2010/main" val="2102535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E-COMMERCE</a:t>
            </a:r>
            <a:r>
              <a:rPr lang="en-US" baseline="0" dirty="0" smtClean="0">
                <a:latin typeface="Arial" panose="020B0604020202020204" pitchFamily="34" charset="0"/>
                <a:cs typeface="Arial" panose="020B0604020202020204" pitchFamily="34" charset="0"/>
              </a:rPr>
              <a:t> HAS BEEN THE SAVIOR OF THE PAPER PACKAGING INDUSTRY</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CATALOG &amp; DIRECT MAIL DOWN (50% &amp; 24%) FROM PEAK IN 2007</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LAST 4 YEARS STEADY</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E-COMMERCE POSITIVE FOR CORRUGATED BOXES</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SALES ARE PROJECTED TO INCREASE</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ON CAVEAT:  WILL FLEXIBLE OPTIONS STEAL AWAY CORRUGATED BOX MARKETS?</a:t>
            </a:r>
          </a:p>
          <a:p>
            <a:endParaRPr lang="en-US" baseline="0" dirty="0" smtClean="0">
              <a:latin typeface="Arial" panose="020B0604020202020204" pitchFamily="34" charset="0"/>
              <a:cs typeface="Arial" panose="020B0604020202020204" pitchFamily="34" charset="0"/>
            </a:endParaRPr>
          </a:p>
          <a:p>
            <a:r>
              <a:rPr lang="en-US" u="sng" baseline="0" dirty="0" smtClean="0">
                <a:latin typeface="Arial" panose="020B0604020202020204" pitchFamily="34" charset="0"/>
                <a:cs typeface="Arial" panose="020B0604020202020204" pitchFamily="34" charset="0"/>
              </a:rPr>
              <a:t>LOOKING FURTHER OUT, WHAT IS LIKELY TO CHANGE OUR RAW MATERIALS</a:t>
            </a: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20</a:t>
            </a:fld>
            <a:endParaRPr lang="en-US"/>
          </a:p>
        </p:txBody>
      </p:sp>
    </p:spTree>
    <p:extLst>
      <p:ext uri="{BB962C8B-B14F-4D97-AF65-F5344CB8AC3E}">
        <p14:creationId xmlns:p14="http://schemas.microsoft.com/office/powerpoint/2010/main" val="1920685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PHOTO WASHINGTON</a:t>
            </a:r>
            <a:r>
              <a:rPr lang="en-US" baseline="0" dirty="0" smtClean="0">
                <a:latin typeface="Arial" panose="020B0604020202020204" pitchFamily="34" charset="0"/>
                <a:cs typeface="Arial" panose="020B0604020202020204" pitchFamily="34" charset="0"/>
              </a:rPr>
              <a:t> POST </a:t>
            </a:r>
          </a:p>
          <a:p>
            <a:endParaRPr lang="en-US" baseline="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CAN</a:t>
            </a:r>
            <a:r>
              <a:rPr lang="en-US" baseline="0" dirty="0" smtClean="0">
                <a:latin typeface="Arial" panose="020B0604020202020204" pitchFamily="34" charset="0"/>
                <a:cs typeface="Arial" panose="020B0604020202020204" pitchFamily="34" charset="0"/>
              </a:rPr>
              <a:t> ALREADY BE USED AT LANDFILLS FOR A VARIETY OF PURPOSES</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E-COMMERCE &amp; RETAILERS LOOKING AT AS DELIVERY OPTION</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REGULATORY &amp; LEGAL HURDLES REMAIN</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VEGAS AREA VIDEO OF PACKAGE DELIVERY</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IMPACT ON PACKAGING NEEDS?</a:t>
            </a:r>
          </a:p>
          <a:p>
            <a:endParaRPr lang="en-US" baseline="0" dirty="0" smtClean="0">
              <a:latin typeface="Arial" panose="020B0604020202020204" pitchFamily="34" charset="0"/>
              <a:cs typeface="Arial" panose="020B0604020202020204" pitchFamily="34" charset="0"/>
            </a:endParaRPr>
          </a:p>
          <a:p>
            <a:r>
              <a:rPr lang="en-US" altLang="en-US" sz="1200" i="1" dirty="0" smtClean="0">
                <a:latin typeface="Arial" charset="0"/>
                <a:cs typeface="Arial" charset="0"/>
              </a:rPr>
              <a:t>FAA now allows carriage of cargo</a:t>
            </a:r>
          </a:p>
          <a:p>
            <a:r>
              <a:rPr lang="en-US" altLang="en-US" sz="1200" i="1" dirty="0" smtClean="0">
                <a:latin typeface="Arial" charset="0"/>
                <a:cs typeface="Arial" charset="0"/>
              </a:rPr>
              <a:t>No HAZMAT</a:t>
            </a:r>
          </a:p>
          <a:p>
            <a:r>
              <a:rPr lang="en-US" altLang="en-US" sz="1200" i="1" dirty="0" smtClean="0">
                <a:latin typeface="Arial" charset="0"/>
                <a:cs typeface="Arial" charset="0"/>
              </a:rPr>
              <a:t>Max weight of loaded vehicle can't exceed 55 </a:t>
            </a:r>
            <a:r>
              <a:rPr lang="en-US" altLang="en-US" sz="1200" i="1" dirty="0" err="1" smtClean="0">
                <a:latin typeface="Arial" charset="0"/>
                <a:cs typeface="Arial" charset="0"/>
              </a:rPr>
              <a:t>lbs</a:t>
            </a:r>
            <a:r>
              <a:rPr lang="en-US" i="1" u="sng" baseline="0"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endParaRPr lang="en-US" i="1"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21</a:t>
            </a:fld>
            <a:endParaRPr lang="en-US"/>
          </a:p>
        </p:txBody>
      </p:sp>
    </p:spTree>
    <p:extLst>
      <p:ext uri="{BB962C8B-B14F-4D97-AF65-F5344CB8AC3E}">
        <p14:creationId xmlns:p14="http://schemas.microsoft.com/office/powerpoint/2010/main" val="4012840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DID I MENTION 3-D PRINTING?</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MY POINT IS THIS:  AS</a:t>
            </a:r>
            <a:r>
              <a:rPr lang="en-US" baseline="0" dirty="0" smtClean="0">
                <a:latin typeface="Arial" panose="020B0604020202020204" pitchFamily="34" charset="0"/>
                <a:cs typeface="Arial" panose="020B0604020202020204" pitchFamily="34" charset="0"/>
              </a:rPr>
              <a:t> TECHNOLOGY EVOLVES, OUR RAW MATERIALS EVOLVE</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WE HAVE TO EVOVLE W/THEM</a:t>
            </a:r>
          </a:p>
          <a:p>
            <a:endParaRPr lang="en-US" baseline="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u="sng" baseline="0" dirty="0" smtClean="0">
                <a:latin typeface="Arial" panose="020B0604020202020204" pitchFamily="34" charset="0"/>
                <a:cs typeface="Arial" panose="020B0604020202020204" pitchFamily="34" charset="0"/>
              </a:rPr>
              <a:t>LET’S GET MORE DOWN TO EARTH &amp; LOOK AT ORGANICS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22</a:t>
            </a:fld>
            <a:endParaRPr lang="en-US"/>
          </a:p>
        </p:txBody>
      </p:sp>
    </p:spTree>
    <p:extLst>
      <p:ext uri="{BB962C8B-B14F-4D97-AF65-F5344CB8AC3E}">
        <p14:creationId xmlns:p14="http://schemas.microsoft.com/office/powerpoint/2010/main" val="2629632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anose="020B0604020202020204" pitchFamily="34" charset="0"/>
                <a:cs typeface="Arial" panose="020B0604020202020204" pitchFamily="34" charset="0"/>
              </a:rPr>
              <a:t>INTEREST IN ORGANICS</a:t>
            </a:r>
            <a:r>
              <a:rPr lang="en-US" baseline="0" dirty="0" smtClean="0">
                <a:latin typeface="Arial" panose="020B0604020202020204" pitchFamily="34" charset="0"/>
                <a:cs typeface="Arial" panose="020B0604020202020204" pitchFamily="34" charset="0"/>
              </a:rPr>
              <a:t> SKYROCKETED W/THE PUBLICATION OF THE REFED REPORT IN MARCH</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CURRENTLY, </a:t>
            </a:r>
            <a:r>
              <a:rPr lang="en-US" sz="1200" b="1" i="0" u="none" baseline="0" dirty="0" smtClean="0">
                <a:latin typeface="Arial" pitchFamily="34" charset="0"/>
                <a:ea typeface="ＭＳ Ｐゴシック" pitchFamily="34" charset="-128"/>
                <a:cs typeface="Arial" pitchFamily="34" charset="0"/>
              </a:rPr>
              <a:t>YARD WASTE</a:t>
            </a:r>
            <a:r>
              <a:rPr lang="en-US" sz="1200" i="0" u="none" baseline="0" dirty="0" smtClean="0">
                <a:latin typeface="Arial" pitchFamily="34" charset="0"/>
                <a:ea typeface="ＭＳ Ｐゴシック" pitchFamily="34" charset="-128"/>
                <a:cs typeface="Arial" pitchFamily="34" charset="0"/>
              </a:rPr>
              <a:t> IS WELL ESTABLISHED &amp; “EASY”:  </a:t>
            </a:r>
          </a:p>
          <a:p>
            <a:pPr marL="171450" indent="-171450" eaLnBrk="1" hangingPunct="1">
              <a:spcBef>
                <a:spcPct val="0"/>
              </a:spcBef>
              <a:buFont typeface="Arial" panose="020B0604020202020204" pitchFamily="34" charset="0"/>
              <a:buChar char="•"/>
              <a:defRPr/>
            </a:pPr>
            <a:r>
              <a:rPr lang="en-US" sz="1200" i="0" u="none" baseline="0" dirty="0" smtClean="0">
                <a:latin typeface="Arial" pitchFamily="34" charset="0"/>
                <a:ea typeface="ＭＳ Ｐゴシック" pitchFamily="34" charset="-128"/>
                <a:cs typeface="Arial" pitchFamily="34" charset="0"/>
              </a:rPr>
              <a:t>SOURCE REDUCTION THROUGH GRASSCYCLING &amp; BACKYARD COMMONPLACE ELIMINATED ABOUT 10 – 15 MILLION TONS FROM THE WASTE STREAM</a:t>
            </a:r>
          </a:p>
          <a:p>
            <a:pPr marL="171450" marR="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dirty="0" smtClean="0">
                <a:latin typeface="Arial" pitchFamily="34" charset="0"/>
                <a:ea typeface="ＭＳ Ｐゴシック" pitchFamily="34" charset="-128"/>
                <a:cs typeface="Arial" pitchFamily="34" charset="0"/>
              </a:rPr>
              <a:t>WE</a:t>
            </a:r>
            <a:r>
              <a:rPr lang="en-US" sz="1200" u="none" baseline="0" dirty="0" smtClean="0">
                <a:latin typeface="Arial" pitchFamily="34" charset="0"/>
                <a:ea typeface="ＭＳ Ｐゴシック" pitchFamily="34" charset="-128"/>
                <a:cs typeface="Arial" pitchFamily="34" charset="0"/>
              </a:rPr>
              <a:t> </a:t>
            </a:r>
            <a:r>
              <a:rPr lang="en-US" sz="1200" u="sng" dirty="0" smtClean="0">
                <a:latin typeface="Arial" pitchFamily="34" charset="0"/>
                <a:ea typeface="ＭＳ Ｐゴシック" pitchFamily="34" charset="-128"/>
                <a:cs typeface="Arial" pitchFamily="34" charset="0"/>
              </a:rPr>
              <a:t>COMPOST</a:t>
            </a:r>
            <a:r>
              <a:rPr lang="en-US" sz="1200" dirty="0" smtClean="0">
                <a:latin typeface="Arial" pitchFamily="34" charset="0"/>
                <a:ea typeface="ＭＳ Ｐゴシック" pitchFamily="34" charset="-128"/>
                <a:cs typeface="Arial" pitchFamily="34" charset="0"/>
              </a:rPr>
              <a:t> 4.25 MT </a:t>
            </a:r>
            <a:r>
              <a:rPr lang="en-US" sz="1200" baseline="0" dirty="0" smtClean="0">
                <a:latin typeface="Arial" pitchFamily="34" charset="0"/>
                <a:ea typeface="ＭＳ Ｐゴシック" pitchFamily="34" charset="-128"/>
                <a:cs typeface="Arial" pitchFamily="34" charset="0"/>
              </a:rPr>
              <a:t>OF YARD WASTE</a:t>
            </a:r>
          </a:p>
          <a:p>
            <a:pPr marL="171450" marR="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aseline="0" dirty="0" smtClean="0">
                <a:latin typeface="Arial" pitchFamily="34" charset="0"/>
                <a:ea typeface="ＭＳ Ｐゴシック" pitchFamily="34" charset="-128"/>
                <a:cs typeface="Arial" pitchFamily="34" charset="0"/>
              </a:rPr>
              <a:t>MORE THAN HALF OF WHAT GETS TO THE CURB</a:t>
            </a:r>
          </a:p>
          <a:p>
            <a:pPr marL="171450" marR="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i="0" baseline="0" dirty="0" smtClean="0">
                <a:latin typeface="Arial" pitchFamily="34" charset="0"/>
                <a:ea typeface="ＭＳ Ｐゴシック" pitchFamily="34" charset="-128"/>
                <a:cs typeface="Arial" pitchFamily="34" charset="0"/>
              </a:rPr>
              <a:t>25 STATES BAN YARD WASTE DISPOSAL</a:t>
            </a:r>
          </a:p>
          <a:p>
            <a:endParaRPr lang="en-US"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r>
              <a:rPr lang="en-US" sz="1200" b="1" i="0" u="none" baseline="0" dirty="0" smtClean="0">
                <a:latin typeface="Arial" pitchFamily="34" charset="0"/>
                <a:ea typeface="ＭＳ Ｐゴシック" pitchFamily="34" charset="-128"/>
                <a:cs typeface="Arial" pitchFamily="34" charset="0"/>
              </a:rPr>
              <a:t>FOOD WASTE</a:t>
            </a:r>
            <a:r>
              <a:rPr lang="en-US" sz="1200" b="0" i="0" u="none" baseline="0" dirty="0" smtClean="0">
                <a:latin typeface="Arial" pitchFamily="34" charset="0"/>
                <a:ea typeface="ＭＳ Ｐゴシック" pitchFamily="34" charset="-128"/>
                <a:cs typeface="Arial" pitchFamily="34" charset="0"/>
              </a:rPr>
              <a:t> IS THE NEW KID ON THE BLOCK &amp; IT IS </a:t>
            </a:r>
            <a:r>
              <a:rPr lang="en-US" sz="1200" b="0" i="0" u="sng" baseline="0" dirty="0" smtClean="0">
                <a:latin typeface="Arial" pitchFamily="34" charset="0"/>
                <a:ea typeface="ＭＳ Ｐゴシック" pitchFamily="34" charset="-128"/>
                <a:cs typeface="Arial" pitchFamily="34" charset="0"/>
              </a:rPr>
              <a:t>NOT</a:t>
            </a:r>
            <a:r>
              <a:rPr lang="en-US" sz="1200" b="0" i="0" u="none" baseline="0" dirty="0" smtClean="0">
                <a:latin typeface="Arial" pitchFamily="34" charset="0"/>
                <a:ea typeface="ＭＳ Ｐゴシック" pitchFamily="34" charset="-128"/>
                <a:cs typeface="Arial" pitchFamily="34" charset="0"/>
              </a:rPr>
              <a:t> EASY</a:t>
            </a:r>
          </a:p>
          <a:p>
            <a:pPr marL="171450" indent="-171450" eaLnBrk="1" hangingPunct="1">
              <a:spcBef>
                <a:spcPct val="0"/>
              </a:spcBef>
              <a:buFont typeface="Arial" panose="020B0604020202020204" pitchFamily="34" charset="0"/>
              <a:buChar char="•"/>
              <a:defRPr/>
            </a:pPr>
            <a:r>
              <a:rPr lang="en-US" sz="1200" b="0" i="0" u="none" baseline="0" dirty="0" smtClean="0">
                <a:latin typeface="Arial" pitchFamily="34" charset="0"/>
                <a:ea typeface="ＭＳ Ｐゴシック" pitchFamily="34" charset="-128"/>
                <a:cs typeface="Arial" pitchFamily="34" charset="0"/>
              </a:rPr>
              <a:t>ALMOST 200 </a:t>
            </a:r>
            <a:r>
              <a:rPr lang="en-US" u="sng" dirty="0" smtClean="0">
                <a:latin typeface="Arial" panose="020B0604020202020204" pitchFamily="34" charset="0"/>
                <a:cs typeface="Arial" panose="020B0604020202020204" pitchFamily="34" charset="0"/>
              </a:rPr>
              <a:t>RESIDENTIAL COLLECTION</a:t>
            </a:r>
            <a:endParaRPr lang="en-US" altLang="en-US" dirty="0" smtClean="0">
              <a:latin typeface="Arial" charset="0"/>
              <a:ea typeface="ＭＳ Ｐゴシック" pitchFamily="34" charset="-128"/>
              <a:cs typeface="Arial" charset="0"/>
            </a:endParaRPr>
          </a:p>
          <a:p>
            <a:pPr marL="171450" indent="-171450">
              <a:buClr>
                <a:srgbClr val="0E4585"/>
              </a:buClr>
              <a:buFont typeface="Arial" panose="020B0604020202020204" pitchFamily="34" charset="0"/>
              <a:buChar char="•"/>
              <a:defRPr/>
            </a:pPr>
            <a:r>
              <a:rPr lang="en-US" altLang="en-US" u="sng" dirty="0" smtClean="0">
                <a:latin typeface="Arial" charset="0"/>
                <a:ea typeface="ＭＳ Ｐゴシック" pitchFamily="34" charset="-128"/>
                <a:cs typeface="Arial" charset="0"/>
              </a:rPr>
              <a:t>COMMERCIAL</a:t>
            </a:r>
            <a:r>
              <a:rPr lang="en-US" altLang="en-US" u="sng" baseline="0" dirty="0" smtClean="0">
                <a:latin typeface="Arial" charset="0"/>
                <a:ea typeface="ＭＳ Ｐゴシック" pitchFamily="34" charset="-128"/>
                <a:cs typeface="Arial" charset="0"/>
              </a:rPr>
              <a:t> </a:t>
            </a:r>
            <a:r>
              <a:rPr lang="en-US" altLang="en-US" u="sng" dirty="0" smtClean="0">
                <a:latin typeface="Arial" charset="0"/>
                <a:ea typeface="ＭＳ Ｐゴシック" pitchFamily="34" charset="-128"/>
                <a:cs typeface="Arial" charset="0"/>
              </a:rPr>
              <a:t>COLLECTION</a:t>
            </a:r>
            <a:r>
              <a:rPr lang="en-US" altLang="en-US" u="none" dirty="0" smtClean="0">
                <a:latin typeface="Arial" charset="0"/>
                <a:ea typeface="ＭＳ Ｐゴシック" pitchFamily="34" charset="-128"/>
                <a:cs typeface="Arial" charset="0"/>
              </a:rPr>
              <a:t>:</a:t>
            </a:r>
            <a:r>
              <a:rPr lang="en-US" altLang="en-US" dirty="0" smtClean="0">
                <a:latin typeface="Arial" charset="0"/>
                <a:ea typeface="ＭＳ Ｐゴシック" pitchFamily="34" charset="-128"/>
                <a:cs typeface="Arial" charset="0"/>
              </a:rPr>
              <a:t> INCREASINGLY PROMINENT</a:t>
            </a:r>
          </a:p>
          <a:p>
            <a:pPr marL="171450" indent="-171450">
              <a:buClr>
                <a:srgbClr val="0E4585"/>
              </a:buClr>
              <a:buFont typeface="Arial" panose="020B0604020202020204" pitchFamily="34" charset="0"/>
              <a:buChar char="•"/>
              <a:defRPr/>
            </a:pPr>
            <a:r>
              <a:rPr lang="en-US" altLang="en-US" baseline="0" dirty="0" smtClean="0">
                <a:latin typeface="Arial" charset="0"/>
                <a:ea typeface="ＭＳ Ｐゴシック" pitchFamily="34" charset="-128"/>
                <a:cs typeface="Arial" charset="0"/>
              </a:rPr>
              <a:t>BOTH CONTAMINATED W/CHALLENGING COLLECTION, PROCESSING &amp; HUMAN BEHAVIOR OBSTACLES</a:t>
            </a:r>
          </a:p>
          <a:p>
            <a:pPr marL="171450" indent="-171450">
              <a:buClr>
                <a:srgbClr val="0E4585"/>
              </a:buClr>
              <a:buFont typeface="Arial" panose="020B0604020202020204" pitchFamily="34" charset="0"/>
              <a:buChar char="•"/>
              <a:defRPr/>
            </a:pPr>
            <a:r>
              <a:rPr lang="en-US" altLang="en-US" baseline="0" dirty="0" smtClean="0">
                <a:latin typeface="Arial" charset="0"/>
                <a:ea typeface="ＭＳ Ｐゴシック" pitchFamily="34" charset="-128"/>
                <a:cs typeface="Arial" charset="0"/>
              </a:rPr>
              <a:t>SIX STATES (CONNECTICUT, VERMONT, MASSACHESTTS, RHODE ISLAND, CALIFORNIA &amp; MINNESOTA) BAN DISPOSAL OR OTHERWISE REQUIRE SOME LEVEL OF FOOD WASTE RECOVERY</a:t>
            </a:r>
          </a:p>
          <a:p>
            <a:pPr marL="171450" indent="-171450">
              <a:buClr>
                <a:srgbClr val="0E4585"/>
              </a:buClr>
              <a:buFont typeface="Arial" panose="020B0604020202020204" pitchFamily="34" charset="0"/>
              <a:buChar char="•"/>
              <a:defRPr/>
            </a:pPr>
            <a:endParaRPr lang="en-US" altLang="en-US" baseline="0" dirty="0" smtClean="0">
              <a:latin typeface="Arial" charset="0"/>
              <a:ea typeface="ＭＳ Ｐゴシック" pitchFamily="34" charset="-128"/>
              <a:cs typeface="Arial" charset="0"/>
            </a:endParaRPr>
          </a:p>
          <a:p>
            <a:pPr marL="0" indent="0">
              <a:buClr>
                <a:srgbClr val="0E4585"/>
              </a:buClr>
              <a:buFont typeface="Arial" panose="020B0604020202020204" pitchFamily="34" charset="0"/>
              <a:buNone/>
              <a:defRPr/>
            </a:pPr>
            <a:r>
              <a:rPr lang="en-US" altLang="en-US" baseline="0" dirty="0" smtClean="0">
                <a:latin typeface="Arial" charset="0"/>
                <a:ea typeface="ＭＳ Ｐゴシック" pitchFamily="34" charset="-128"/>
                <a:cs typeface="Arial" charset="0"/>
              </a:rPr>
              <a:t>OTHER OPTIONS INCLUDE</a:t>
            </a:r>
          </a:p>
          <a:p>
            <a:pPr marL="0" indent="0">
              <a:buClr>
                <a:srgbClr val="0E4585"/>
              </a:buClr>
              <a:buFont typeface="Arial" panose="020B0604020202020204" pitchFamily="34" charset="0"/>
              <a:buNone/>
              <a:defRPr/>
            </a:pPr>
            <a:endParaRPr lang="en-US" altLang="en-US" baseline="0" dirty="0" smtClean="0">
              <a:latin typeface="Arial" charset="0"/>
              <a:ea typeface="ＭＳ Ｐゴシック" pitchFamily="34" charset="-128"/>
              <a:cs typeface="Arial" charset="0"/>
            </a:endParaRPr>
          </a:p>
          <a:p>
            <a:pPr marL="0" indent="0">
              <a:buClr>
                <a:srgbClr val="0E4585"/>
              </a:buClr>
              <a:buFont typeface="Arial" panose="020B0604020202020204" pitchFamily="34" charset="0"/>
              <a:buNone/>
              <a:defRPr/>
            </a:pPr>
            <a:endParaRPr lang="en-US" altLang="en-US" baseline="0" dirty="0" smtClean="0">
              <a:latin typeface="Arial" charset="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23</a:t>
            </a:fld>
            <a:endParaRPr lang="en-US"/>
          </a:p>
        </p:txBody>
      </p:sp>
    </p:spTree>
    <p:extLst>
      <p:ext uri="{BB962C8B-B14F-4D97-AF65-F5344CB8AC3E}">
        <p14:creationId xmlns:p14="http://schemas.microsoft.com/office/powerpoint/2010/main" val="1691212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latin typeface="Arial" panose="020B0604020202020204" pitchFamily="34" charset="0"/>
                <a:cs typeface="Arial" panose="020B0604020202020204" pitchFamily="34" charset="0"/>
              </a:rPr>
              <a:t>(CLEANTECHNICA.COM)</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ANAEROBIC DIGESTION</a:t>
            </a:r>
          </a:p>
          <a:p>
            <a:r>
              <a:rPr lang="en-US" dirty="0" smtClean="0">
                <a:latin typeface="Arial" panose="020B0604020202020204" pitchFamily="34" charset="0"/>
                <a:cs typeface="Arial" panose="020B0604020202020204" pitchFamily="34" charset="0"/>
              </a:rPr>
              <a:t>WASTEWATER TREATMENT FACILITIES COMBINED W/AD</a:t>
            </a:r>
            <a:r>
              <a:rPr lang="en-US" baseline="0" dirty="0" smtClean="0">
                <a:latin typeface="Arial" panose="020B0604020202020204" pitchFamily="34" charset="0"/>
                <a:cs typeface="Arial" panose="020B0604020202020204" pitchFamily="34" charset="0"/>
              </a:rPr>
              <a:t> (E.G. MILWAUKEE &amp; MILORGANITE)</a:t>
            </a:r>
          </a:p>
          <a:p>
            <a:r>
              <a:rPr lang="en-US" baseline="0" dirty="0" smtClean="0">
                <a:latin typeface="Arial" panose="020B0604020202020204" pitchFamily="34" charset="0"/>
                <a:cs typeface="Arial" panose="020B0604020202020204" pitchFamily="34" charset="0"/>
              </a:rPr>
              <a:t>ARE POTENTIAL HIGHER TECH OPTIONS</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&amp;, OF COURSE, 600+ MSW LANDFILLS ARE CAPTURING LANDFILL GAS &amp; CONVERTING IT TO ENERGY</a:t>
            </a:r>
          </a:p>
          <a:p>
            <a:r>
              <a:rPr lang="en-US" dirty="0" smtClean="0">
                <a:latin typeface="Arial" panose="020B0604020202020204" pitchFamily="34" charset="0"/>
                <a:cs typeface="Arial" panose="020B0604020202020204" pitchFamily="34" charset="0"/>
              </a:rPr>
              <a:t> </a:t>
            </a:r>
            <a:endParaRPr lang="en-US" baseline="0"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HARVEST POWER BIOFUELS – ORLANDO ENERGY GARDEN</a:t>
            </a:r>
          </a:p>
          <a:p>
            <a:pPr marL="171450" indent="-171450">
              <a:buFont typeface="Arial" panose="020B0604020202020204" pitchFamily="34" charset="0"/>
              <a:buChar char="•"/>
            </a:pPr>
            <a:r>
              <a:rPr lang="en-US" i="1" dirty="0" smtClean="0">
                <a:latin typeface="Arial" panose="020B0604020202020204" pitchFamily="34" charset="0"/>
                <a:cs typeface="Arial" panose="020B0604020202020204" pitchFamily="34" charset="0"/>
              </a:rPr>
              <a:t>FOOD WASTE ONLY</a:t>
            </a:r>
          </a:p>
          <a:p>
            <a:pPr marL="171450" indent="-171450">
              <a:buFont typeface="Arial" panose="020B0604020202020204" pitchFamily="34" charset="0"/>
              <a:buChar char="•"/>
            </a:pPr>
            <a:r>
              <a:rPr lang="en-US" i="1" dirty="0" smtClean="0">
                <a:latin typeface="Arial" panose="020B0604020202020204" pitchFamily="34" charset="0"/>
                <a:cs typeface="Arial" panose="020B0604020202020204" pitchFamily="34" charset="0"/>
              </a:rPr>
              <a:t>NO YARD WASTE</a:t>
            </a:r>
          </a:p>
          <a:p>
            <a:pPr marL="171450" indent="-171450">
              <a:buFont typeface="Arial" panose="020B0604020202020204" pitchFamily="34" charset="0"/>
              <a:buChar char="•"/>
            </a:pPr>
            <a:r>
              <a:rPr lang="en-US" sz="1200" i="1" dirty="0" smtClean="0">
                <a:latin typeface="Arial" panose="020B0604020202020204" pitchFamily="34" charset="0"/>
                <a:cs typeface="Arial" panose="020B0604020202020204" pitchFamily="34" charset="0"/>
              </a:rPr>
              <a:t>130,000</a:t>
            </a:r>
            <a:r>
              <a:rPr lang="en-US" sz="1200" i="1" baseline="0" dirty="0" smtClean="0">
                <a:latin typeface="Arial" panose="020B0604020202020204" pitchFamily="34" charset="0"/>
                <a:cs typeface="Arial" panose="020B0604020202020204" pitchFamily="34" charset="0"/>
              </a:rPr>
              <a:t> TONS + PER YEAR OF BIOSOLIDS, FATS, OIL, GREASE, &amp; FOOD WASTE</a:t>
            </a:r>
          </a:p>
          <a:p>
            <a:pPr marL="171450" indent="-171450">
              <a:buFont typeface="Arial" panose="020B0604020202020204" pitchFamily="34" charset="0"/>
              <a:buChar char="•"/>
            </a:pPr>
            <a:r>
              <a:rPr lang="en-US" sz="1200" i="1" baseline="0" dirty="0" smtClean="0">
                <a:latin typeface="Arial" panose="020B0604020202020204" pitchFamily="34" charset="0"/>
                <a:cs typeface="Arial" panose="020B0604020202020204" pitchFamily="34" charset="0"/>
              </a:rPr>
              <a:t>MOSTLY FROM WALT DISNEY RESROTS &amp; HOTELS</a:t>
            </a:r>
          </a:p>
          <a:p>
            <a:pPr marL="171450" indent="-171450">
              <a:buFont typeface="Arial" panose="020B0604020202020204" pitchFamily="34" charset="0"/>
              <a:buChar char="•"/>
            </a:pPr>
            <a:r>
              <a:rPr lang="en-US" sz="1200" i="1" baseline="0" dirty="0" smtClean="0">
                <a:latin typeface="Arial" panose="020B0604020202020204" pitchFamily="34" charset="0"/>
                <a:cs typeface="Arial" panose="020B0604020202020204" pitchFamily="34" charset="0"/>
              </a:rPr>
              <a:t>3.2+MW OF INSTALLED POWER GENERATION</a:t>
            </a:r>
          </a:p>
          <a:p>
            <a:pPr marL="171450" indent="-171450">
              <a:buFont typeface="Arial" panose="020B0604020202020204" pitchFamily="34" charset="0"/>
              <a:buChar char="•"/>
            </a:pPr>
            <a:r>
              <a:rPr lang="en-US" sz="1200" i="1" baseline="0" dirty="0" smtClean="0">
                <a:latin typeface="Arial" panose="020B0604020202020204" pitchFamily="34" charset="0"/>
                <a:cs typeface="Arial" panose="020B0604020202020204" pitchFamily="34" charset="0"/>
              </a:rPr>
              <a:t>2.2+ MW OF RECOVERABLE HEAT</a:t>
            </a:r>
          </a:p>
          <a:p>
            <a:pPr marL="0" indent="0">
              <a:buFont typeface="Arial" panose="020B0604020202020204" pitchFamily="34" charset="0"/>
              <a:buNone/>
            </a:pPr>
            <a:r>
              <a:rPr lang="en-US" sz="1200" i="1" baseline="0" dirty="0" smtClean="0">
                <a:latin typeface="Arial" panose="020B0604020202020204" pitchFamily="34" charset="0"/>
                <a:cs typeface="Arial" panose="020B0604020202020204" pitchFamily="34" charset="0"/>
              </a:rPr>
              <a:t>DIGESTED MATERIAL CLASS AA GRANUALR FERTILIZER &amp; PHOSPHORUS RICH STURVITE SOLD AS A FERTILIZER ADDITIVE</a:t>
            </a:r>
          </a:p>
          <a:p>
            <a:pPr marL="0" indent="0">
              <a:buFont typeface="Arial" panose="020B0604020202020204" pitchFamily="34" charset="0"/>
              <a:buNone/>
            </a:pPr>
            <a:endParaRPr lang="en-US" sz="1200" b="0" i="0" u="sng" kern="1200" dirty="0" smtClean="0">
              <a:solidFill>
                <a:schemeClr val="tx1"/>
              </a:solidFill>
              <a:effectLst/>
              <a:latin typeface="Arial" panose="020B0604020202020204" pitchFamily="34" charset="0"/>
              <a:ea typeface="+mn-ea"/>
              <a:cs typeface="Arial" panose="020B0604020202020204" pitchFamily="34" charset="0"/>
            </a:endParaRPr>
          </a:p>
          <a:p>
            <a:r>
              <a:rPr lang="en-US" b="1" i="0" u="sng" baseline="0" dirty="0" smtClean="0">
                <a:latin typeface="Arial" panose="020B0604020202020204" pitchFamily="34" charset="0"/>
                <a:cs typeface="Arial" panose="020B0604020202020204" pitchFamily="34" charset="0"/>
              </a:rPr>
              <a:t>BUT THE MOST SUCCESS IS LIKELY TO COME FROM ZERO WASTE TYPE OPTIONS</a:t>
            </a:r>
          </a:p>
          <a:p>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24</a:t>
            </a:fld>
            <a:endParaRPr lang="en-US"/>
          </a:p>
        </p:txBody>
      </p:sp>
    </p:spTree>
    <p:extLst>
      <p:ext uri="{BB962C8B-B14F-4D97-AF65-F5344CB8AC3E}">
        <p14:creationId xmlns:p14="http://schemas.microsoft.com/office/powerpoint/2010/main" val="2536819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
                <a:srgbClr val="0E4585"/>
              </a:buClr>
              <a:buSzTx/>
              <a:buFont typeface="Arial" panose="020B0604020202020204" pitchFamily="34" charset="0"/>
              <a:buNone/>
              <a:tabLst/>
              <a:defRPr/>
            </a:pPr>
            <a:r>
              <a:rPr lang="en-US" dirty="0" smtClean="0">
                <a:latin typeface="Arial" panose="020B0604020202020204" pitchFamily="34" charset="0"/>
                <a:cs typeface="Arial" panose="020B0604020202020204" pitchFamily="34" charset="0"/>
              </a:rPr>
              <a:t>(THIS POSTER IS USED IN A BRITISH FOOD WASTE REDUCTION CAMPAIGN:  LUSCIOUS ISN’T IT?)</a:t>
            </a:r>
          </a:p>
          <a:p>
            <a:pPr marL="0" marR="0" indent="0" algn="l" defTabSz="457200" rtl="0" eaLnBrk="1" fontAlgn="auto" latinLnBrk="0" hangingPunct="1">
              <a:lnSpc>
                <a:spcPct val="100000"/>
              </a:lnSpc>
              <a:spcBef>
                <a:spcPts val="0"/>
              </a:spcBef>
              <a:spcAft>
                <a:spcPts val="0"/>
              </a:spcAft>
              <a:buClr>
                <a:srgbClr val="0E4585"/>
              </a:buClr>
              <a:buSzTx/>
              <a:buFont typeface="Arial" panose="020B0604020202020204" pitchFamily="34" charset="0"/>
              <a:buNone/>
              <a:tabLst/>
              <a:defRPr/>
            </a:pPr>
            <a:endParaRPr lang="en-US"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r>
              <a:rPr lang="en-US" sz="1200" b="1" baseline="0" dirty="0" smtClean="0">
                <a:latin typeface="Arial" pitchFamily="34" charset="0"/>
                <a:ea typeface="ＭＳ Ｐゴシック" pitchFamily="34" charset="-128"/>
                <a:cs typeface="Arial" pitchFamily="34" charset="0"/>
              </a:rPr>
              <a:t>BUT ZERO WASTE/SOURCE REDUCTION EFFORTS ARE MORE LIKELY TO SUCCEED QUICKLY</a:t>
            </a:r>
          </a:p>
          <a:p>
            <a:pPr marL="0" indent="0" eaLnBrk="1" hangingPunct="1">
              <a:spcBef>
                <a:spcPct val="0"/>
              </a:spcBef>
              <a:buFont typeface="Arial" panose="020B0604020202020204" pitchFamily="34" charset="0"/>
              <a:buNone/>
              <a:defRPr/>
            </a:pPr>
            <a:endParaRPr lang="en-US" sz="1200" b="0" baseline="0" dirty="0" smtClean="0">
              <a:latin typeface="Arial" pitchFamily="34" charset="0"/>
              <a:ea typeface="ＭＳ Ｐゴシック" pitchFamily="34" charset="-128"/>
              <a:cs typeface="Arial" pitchFamily="34" charset="0"/>
            </a:endParaRPr>
          </a:p>
          <a:p>
            <a:pPr marL="0" indent="0">
              <a:buClr>
                <a:srgbClr val="0E4585"/>
              </a:buClr>
              <a:buFont typeface="Arial" panose="020B0604020202020204" pitchFamily="34" charset="0"/>
              <a:buNone/>
              <a:defRPr/>
            </a:pPr>
            <a:r>
              <a:rPr lang="en-US" altLang="en-US" u="sng" dirty="0" smtClean="0">
                <a:latin typeface="Arial" charset="0"/>
                <a:ea typeface="ＭＳ Ｐゴシック" pitchFamily="34" charset="-128"/>
                <a:cs typeface="Arial" charset="0"/>
              </a:rPr>
              <a:t>EDIBLE</a:t>
            </a:r>
            <a:r>
              <a:rPr lang="en-US" altLang="en-US" u="sng" baseline="0" dirty="0" smtClean="0">
                <a:latin typeface="Arial" charset="0"/>
                <a:ea typeface="ＭＳ Ｐゴシック" pitchFamily="34" charset="-128"/>
                <a:cs typeface="Arial" charset="0"/>
              </a:rPr>
              <a:t> FOOD</a:t>
            </a:r>
            <a:r>
              <a:rPr lang="en-US" altLang="en-US" dirty="0" smtClean="0">
                <a:latin typeface="Arial" charset="0"/>
                <a:ea typeface="ＭＳ Ｐゴシック" pitchFamily="34" charset="-128"/>
                <a:cs typeface="Arial" charset="0"/>
              </a:rPr>
              <a:t>:</a:t>
            </a:r>
            <a:r>
              <a:rPr lang="en-US" altLang="en-US" baseline="0" dirty="0" smtClean="0">
                <a:latin typeface="Arial" charset="0"/>
                <a:ea typeface="ＭＳ Ｐゴシック" pitchFamily="34" charset="-128"/>
                <a:cs typeface="Arial" charset="0"/>
              </a:rPr>
              <a:t>  </a:t>
            </a:r>
            <a:r>
              <a:rPr lang="en-US" altLang="en-US" dirty="0" smtClean="0">
                <a:latin typeface="Arial" charset="0"/>
                <a:ea typeface="ＭＳ Ｐゴシック" pitchFamily="34" charset="-128"/>
                <a:cs typeface="Arial" charset="0"/>
              </a:rPr>
              <a:t>FEEDING AMERICA:  </a:t>
            </a:r>
          </a:p>
          <a:p>
            <a:pPr marL="174708" indent="-174708">
              <a:buClr>
                <a:srgbClr val="0E4585"/>
              </a:buClr>
              <a:buFont typeface="Arial" panose="020B0604020202020204" pitchFamily="34" charset="0"/>
              <a:buChar char="•"/>
              <a:defRPr/>
            </a:pPr>
            <a:r>
              <a:rPr lang="en-US" altLang="en-US" i="1" dirty="0" smtClean="0">
                <a:latin typeface="Arial" charset="0"/>
                <a:ea typeface="ＭＳ Ｐゴシック" pitchFamily="34" charset="-128"/>
                <a:cs typeface="Arial" charset="0"/>
              </a:rPr>
              <a:t>2,000,000 MILLION TONS IN 2013 TO FEED THE HUNGRY</a:t>
            </a:r>
          </a:p>
          <a:p>
            <a:pPr marL="174708" indent="-174708">
              <a:buClr>
                <a:srgbClr val="0E4585"/>
              </a:buClr>
              <a:buFont typeface="Arial" panose="020B0604020202020204" pitchFamily="34" charset="0"/>
              <a:buChar char="•"/>
              <a:defRPr/>
            </a:pPr>
            <a:r>
              <a:rPr lang="en-US" altLang="en-US" i="1" dirty="0" smtClean="0">
                <a:latin typeface="Arial" charset="0"/>
                <a:ea typeface="ＭＳ Ｐゴシック" pitchFamily="34" charset="-128"/>
                <a:cs typeface="Arial" charset="0"/>
              </a:rPr>
              <a:t>530,000 TONS DIVERTED BY RETAILERS BEFORE EXPIRATION DATE</a:t>
            </a:r>
          </a:p>
          <a:p>
            <a:pPr marL="174708" indent="-174708">
              <a:buFont typeface="Arial" panose="020B0604020202020204" pitchFamily="34" charset="0"/>
              <a:buChar char="•"/>
              <a:defRPr/>
            </a:pPr>
            <a:r>
              <a:rPr lang="en-US" i="1" dirty="0" smtClean="0">
                <a:latin typeface="Arial" panose="020B0604020202020204" pitchFamily="34" charset="0"/>
                <a:cs typeface="Arial" panose="020B0604020202020204" pitchFamily="34" charset="0"/>
              </a:rPr>
              <a:t>CALORIC CONTENT</a:t>
            </a:r>
            <a:r>
              <a:rPr lang="en-US" i="1" baseline="0"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FROM BAKERY STARCHES TO DAIRY, PRODUCE &amp; MEAT</a:t>
            </a:r>
          </a:p>
          <a:p>
            <a:pPr marL="0" indent="0">
              <a:buClr>
                <a:srgbClr val="0E4585"/>
              </a:buClr>
              <a:buFont typeface="Arial" panose="020B0604020202020204" pitchFamily="34" charset="0"/>
              <a:buNone/>
              <a:defRPr/>
            </a:pPr>
            <a:endParaRPr lang="en-US" altLang="en-US" u="sng" dirty="0" smtClean="0">
              <a:latin typeface="Arial" charset="0"/>
              <a:ea typeface="ＭＳ Ｐゴシック" pitchFamily="34" charset="-128"/>
              <a:cs typeface="Arial" charset="0"/>
            </a:endParaRPr>
          </a:p>
          <a:p>
            <a:pPr marL="0" indent="0">
              <a:buClr>
                <a:srgbClr val="0E4585"/>
              </a:buClr>
              <a:buFont typeface="Arial" panose="020B0604020202020204" pitchFamily="34" charset="0"/>
              <a:buNone/>
              <a:defRPr/>
            </a:pPr>
            <a:r>
              <a:rPr lang="en-US" altLang="en-US" u="sng" dirty="0" smtClean="0">
                <a:latin typeface="Arial" charset="0"/>
                <a:ea typeface="ＭＳ Ｐゴシック" pitchFamily="34" charset="-128"/>
                <a:cs typeface="Arial" charset="0"/>
              </a:rPr>
              <a:t>ANIMAL FEED</a:t>
            </a:r>
            <a:r>
              <a:rPr lang="en-US" altLang="en-US" dirty="0" smtClean="0">
                <a:latin typeface="Arial" charset="0"/>
                <a:ea typeface="ＭＳ Ｐゴシック" pitchFamily="34" charset="-128"/>
                <a:cs typeface="Arial" charset="0"/>
              </a:rPr>
              <a:t>:  </a:t>
            </a:r>
          </a:p>
          <a:p>
            <a:pPr marL="174708" indent="-174708" defTabSz="465887">
              <a:buClr>
                <a:srgbClr val="0E4585"/>
              </a:buClr>
              <a:buFont typeface="Arial" panose="020B0604020202020204" pitchFamily="34" charset="0"/>
              <a:buChar char="•"/>
              <a:defRPr/>
            </a:pPr>
            <a:r>
              <a:rPr lang="en-US" altLang="en-US" i="1" dirty="0" smtClean="0">
                <a:latin typeface="Arial" charset="0"/>
                <a:ea typeface="ＭＳ Ｐゴシック" pitchFamily="34" charset="-128"/>
                <a:cs typeface="Arial" charset="0"/>
              </a:rPr>
              <a:t>15</a:t>
            </a:r>
            <a:r>
              <a:rPr lang="en-US" altLang="en-US" i="1" baseline="0" dirty="0" smtClean="0">
                <a:latin typeface="Arial" charset="0"/>
                <a:ea typeface="ＭＳ Ｐゴシック" pitchFamily="34" charset="-128"/>
                <a:cs typeface="Arial" charset="0"/>
              </a:rPr>
              <a:t> MT MFR (FWRA STUDY) + 5 MT LAND APP</a:t>
            </a:r>
          </a:p>
          <a:p>
            <a:pPr marL="174708" indent="-174708">
              <a:buClr>
                <a:srgbClr val="0E4585"/>
              </a:buClr>
              <a:buFont typeface="Arial" panose="020B0604020202020204" pitchFamily="34" charset="0"/>
              <a:buChar char="•"/>
              <a:defRPr/>
            </a:pPr>
            <a:r>
              <a:rPr lang="en-US" altLang="en-US" i="1" dirty="0" smtClean="0">
                <a:latin typeface="Arial" charset="0"/>
                <a:ea typeface="ＭＳ Ｐゴシック" pitchFamily="34" charset="-128"/>
                <a:cs typeface="Arial" charset="0"/>
              </a:rPr>
              <a:t>2.7 MILLION TONS SPENT BREWERS GRAINS</a:t>
            </a:r>
          </a:p>
          <a:p>
            <a:pPr marL="0" indent="0">
              <a:buClr>
                <a:srgbClr val="0E4585"/>
              </a:buClr>
              <a:buFont typeface="Arial" panose="020B0604020202020204" pitchFamily="34" charset="0"/>
              <a:buNone/>
              <a:defRPr/>
            </a:pPr>
            <a:endParaRPr lang="en-US" i="0" dirty="0" smtClean="0">
              <a:latin typeface="Arial" charset="0"/>
              <a:ea typeface="ＭＳ Ｐゴシック" pitchFamily="34" charset="-128"/>
              <a:cs typeface="Arial" charset="0"/>
            </a:endParaRPr>
          </a:p>
          <a:p>
            <a:pPr marL="0" indent="0">
              <a:buClr>
                <a:srgbClr val="0E4585"/>
              </a:buClr>
              <a:buFont typeface="Arial" panose="020B0604020202020204" pitchFamily="34" charset="0"/>
              <a:buNone/>
              <a:defRPr/>
            </a:pPr>
            <a:r>
              <a:rPr lang="en-US" i="0" dirty="0" smtClean="0">
                <a:latin typeface="Arial" charset="0"/>
                <a:ea typeface="ＭＳ Ｐゴシック" pitchFamily="34" charset="-128"/>
                <a:cs typeface="Arial" charset="0"/>
              </a:rPr>
              <a:t>IN- FACILITY OPERATIONS</a:t>
            </a:r>
          </a:p>
          <a:p>
            <a:pPr marL="171450" indent="-171450">
              <a:buClr>
                <a:srgbClr val="0E4585"/>
              </a:buClr>
              <a:buFont typeface="Arial" panose="020B0604020202020204" pitchFamily="34" charset="0"/>
              <a:buChar char="•"/>
              <a:defRPr/>
            </a:pPr>
            <a:r>
              <a:rPr lang="en-US" i="1" dirty="0" smtClean="0">
                <a:latin typeface="Arial" charset="0"/>
                <a:ea typeface="ＭＳ Ｐゴシック" pitchFamily="34" charset="-128"/>
                <a:cs typeface="Arial" charset="0"/>
              </a:rPr>
              <a:t>GRIND2ENERGY</a:t>
            </a:r>
            <a:r>
              <a:rPr lang="en-US" i="1" baseline="0" dirty="0" smtClean="0">
                <a:latin typeface="Arial" charset="0"/>
                <a:ea typeface="ＭＳ Ｐゴシック" pitchFamily="34" charset="-128"/>
                <a:cs typeface="Arial" charset="0"/>
              </a:rPr>
              <a:t> &amp; OTHER OPTIONS TO CREATE SLURRY OR PET FOOD OR WHAT HAVE YOU</a:t>
            </a:r>
          </a:p>
          <a:p>
            <a:pPr marL="171450" indent="-171450">
              <a:buClr>
                <a:srgbClr val="0E4585"/>
              </a:buClr>
              <a:buFont typeface="Arial" panose="020B0604020202020204" pitchFamily="34" charset="0"/>
              <a:buChar char="•"/>
              <a:defRPr/>
            </a:pPr>
            <a:r>
              <a:rPr lang="en-US" i="1" baseline="0" dirty="0" smtClean="0">
                <a:latin typeface="Arial" charset="0"/>
                <a:ea typeface="ＭＳ Ｐゴシック" pitchFamily="34" charset="-128"/>
                <a:cs typeface="Arial" charset="0"/>
              </a:rPr>
              <a:t>THEY CUT OUT THE HAULER UNLESS THE HAULER IS INVOLVED</a:t>
            </a:r>
          </a:p>
          <a:p>
            <a:pPr marL="0" indent="0">
              <a:buClr>
                <a:srgbClr val="0E4585"/>
              </a:buClr>
              <a:buFont typeface="Arial" panose="020B0604020202020204" pitchFamily="34" charset="0"/>
              <a:buNone/>
              <a:defRPr/>
            </a:pPr>
            <a:endParaRPr lang="en-US" i="0" baseline="0" dirty="0" smtClean="0">
              <a:latin typeface="Arial" charset="0"/>
              <a:ea typeface="ＭＳ Ｐゴシック" pitchFamily="34" charset="-128"/>
              <a:cs typeface="Arial" charset="0"/>
            </a:endParaRPr>
          </a:p>
          <a:p>
            <a:pPr marL="0" indent="0">
              <a:buClr>
                <a:srgbClr val="0E4585"/>
              </a:buClr>
              <a:buFont typeface="Arial" panose="020B0604020202020204" pitchFamily="34" charset="0"/>
              <a:buNone/>
              <a:defRPr/>
            </a:pPr>
            <a:r>
              <a:rPr lang="en-US" i="0" baseline="0" dirty="0" smtClean="0">
                <a:latin typeface="Arial" charset="0"/>
                <a:ea typeface="ＭＳ Ｐゴシック" pitchFamily="34" charset="-128"/>
                <a:cs typeface="Arial" charset="0"/>
              </a:rPr>
              <a:t>BETTER “BEST USED BY” LABELLING ON FOOD PRODUCTS</a:t>
            </a:r>
          </a:p>
          <a:p>
            <a:pPr marL="171450" indent="-171450">
              <a:buClr>
                <a:srgbClr val="0E4585"/>
              </a:buClr>
              <a:buFont typeface="Arial" panose="020B0604020202020204" pitchFamily="34" charset="0"/>
              <a:buChar char="•"/>
              <a:defRPr/>
            </a:pPr>
            <a:r>
              <a:rPr lang="en-US" i="0" baseline="0" dirty="0" smtClean="0">
                <a:latin typeface="Arial" charset="0"/>
                <a:ea typeface="ＭＳ Ｐゴシック" pitchFamily="34" charset="-128"/>
                <a:cs typeface="Arial" charset="0"/>
              </a:rPr>
              <a:t>GOOD SHOT OF PASSING FEDERALLY IN THIS CONGRESS</a:t>
            </a:r>
          </a:p>
          <a:p>
            <a:pPr marL="171450" indent="-171450">
              <a:buClr>
                <a:srgbClr val="0E4585"/>
              </a:buClr>
              <a:buFont typeface="Arial" panose="020B0604020202020204" pitchFamily="34" charset="0"/>
              <a:buChar char="•"/>
              <a:defRPr/>
            </a:pPr>
            <a:r>
              <a:rPr lang="en-US" i="0" baseline="0" dirty="0" smtClean="0">
                <a:latin typeface="Arial" charset="0"/>
                <a:ea typeface="ＭＳ Ｐゴシック" pitchFamily="34" charset="-128"/>
                <a:cs typeface="Arial" charset="0"/>
              </a:rPr>
              <a:t>NON-PARTISAN &amp; ALLA CTORS SUPPORT</a:t>
            </a:r>
          </a:p>
          <a:p>
            <a:pPr marL="0" indent="0">
              <a:buClr>
                <a:srgbClr val="0E4585"/>
              </a:buClr>
              <a:buFont typeface="Arial" panose="020B0604020202020204" pitchFamily="34" charset="0"/>
              <a:buNone/>
              <a:defRPr/>
            </a:pPr>
            <a:endParaRPr lang="en-US" i="0" baseline="0" dirty="0" smtClean="0">
              <a:latin typeface="Arial" charset="0"/>
              <a:ea typeface="ＭＳ Ｐゴシック" pitchFamily="34" charset="-128"/>
              <a:cs typeface="Arial" charset="0"/>
            </a:endParaRPr>
          </a:p>
          <a:p>
            <a:pPr marL="0" indent="0">
              <a:buClr>
                <a:srgbClr val="0E4585"/>
              </a:buClr>
              <a:buFont typeface="Arial" panose="020B0604020202020204" pitchFamily="34" charset="0"/>
              <a:buNone/>
              <a:defRPr/>
            </a:pPr>
            <a:r>
              <a:rPr lang="en-US" i="0" baseline="0" dirty="0" smtClean="0">
                <a:latin typeface="Arial" charset="0"/>
                <a:ea typeface="ＭＳ Ｐゴシック" pitchFamily="34" charset="-128"/>
                <a:cs typeface="Arial" charset="0"/>
              </a:rPr>
              <a:t>IMPORTANT FIRST STEP &amp; ALLOWS US TO BUILD INFRASTRUCTURE</a:t>
            </a:r>
          </a:p>
          <a:p>
            <a:pPr marL="171450" indent="-171450">
              <a:buClr>
                <a:srgbClr val="0E4585"/>
              </a:buClr>
              <a:buFont typeface="Arial" panose="020B0604020202020204" pitchFamily="34" charset="0"/>
              <a:buChar char="•"/>
              <a:defRPr/>
            </a:pPr>
            <a:r>
              <a:rPr lang="en-US" i="0" baseline="0" dirty="0" smtClean="0">
                <a:latin typeface="Arial" charset="0"/>
                <a:ea typeface="ＭＳ Ｐゴシック" pitchFamily="34" charset="-128"/>
                <a:cs typeface="Arial" charset="0"/>
              </a:rPr>
              <a:t>BUT WILL HAVE SAME ZERO WASTE IMPACTS AS WE HAVE SEEN IN INDUSTRY</a:t>
            </a:r>
          </a:p>
          <a:p>
            <a:pPr marL="0" indent="0">
              <a:buClr>
                <a:srgbClr val="0E4585"/>
              </a:buClr>
              <a:buFont typeface="Arial" panose="020B0604020202020204" pitchFamily="34" charset="0"/>
              <a:buNone/>
              <a:defRPr/>
            </a:pPr>
            <a:endParaRPr lang="en-US" i="0" u="none" baseline="0" dirty="0" smtClean="0">
              <a:latin typeface="Arial" charset="0"/>
              <a:ea typeface="ＭＳ Ｐゴシック" pitchFamily="34" charset="-128"/>
              <a:cs typeface="Arial" charset="0"/>
            </a:endParaRPr>
          </a:p>
          <a:p>
            <a:pPr marL="0" indent="0">
              <a:buClr>
                <a:srgbClr val="0E4585"/>
              </a:buClr>
              <a:buFont typeface="Arial" panose="020B0604020202020204" pitchFamily="34" charset="0"/>
              <a:buNone/>
              <a:defRPr/>
            </a:pPr>
            <a:endParaRPr lang="en-US" i="1" dirty="0" smtClean="0">
              <a:latin typeface="Arial" charset="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25</a:t>
            </a:fld>
            <a:endParaRPr lang="en-US"/>
          </a:p>
        </p:txBody>
      </p:sp>
    </p:spTree>
    <p:extLst>
      <p:ext uri="{BB962C8B-B14F-4D97-AF65-F5344CB8AC3E}">
        <p14:creationId xmlns:p14="http://schemas.microsoft.com/office/powerpoint/2010/main" val="638881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latin typeface="Arial" panose="020B0604020202020204" pitchFamily="34" charset="0"/>
                <a:cs typeface="Arial" panose="020B0604020202020204" pitchFamily="34" charset="0"/>
              </a:rPr>
              <a:t>I WAS ASKED TO TALK ABOUT THE OUTLOOK FOR OUR INDUSTRY IN 2017 (AND BEYOND)</a:t>
            </a:r>
          </a:p>
          <a:p>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FUTURE OF WASTE MANAGEMENT &amp; RECYCLING UNDER THE NEW ADMINISTRATION IN THE STATES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WHAT’S HAPPENING TO OUR RAW MATERIAL</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&amp; HOW WE MANAGE IT</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marR="0" indent="0" algn="l" defTabSz="465887" rtl="0" eaLnBrk="1" fontAlgn="auto" latinLnBrk="0" hangingPunct="1">
              <a:lnSpc>
                <a:spcPct val="100000"/>
              </a:lnSpc>
              <a:spcBef>
                <a:spcPts val="0"/>
              </a:spcBef>
              <a:spcAft>
                <a:spcPts val="0"/>
              </a:spcAft>
              <a:buClrTx/>
              <a:buSzTx/>
              <a:buFontTx/>
              <a:buNone/>
              <a:tabLst/>
              <a:defRPr/>
            </a:pPr>
            <a:r>
              <a:rPr lang="en-US" baseline="0" dirty="0" smtClean="0">
                <a:latin typeface="Arial" panose="020B0604020202020204" pitchFamily="34" charset="0"/>
                <a:cs typeface="Arial" panose="020B0604020202020204" pitchFamily="34" charset="0"/>
              </a:rPr>
              <a:t>LOOK AT TRENDS IN OUR INDUSTRY</a:t>
            </a:r>
          </a:p>
          <a:p>
            <a:pPr marL="171450" marR="0" indent="-171450" algn="l" defTabSz="4658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THE POLITICAL COMMENTS ARE US-CENTRIC</a:t>
            </a:r>
          </a:p>
          <a:p>
            <a:pPr marL="171450" marR="0" indent="-171450" algn="l" defTabSz="4658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BUT THE OTHER TRENDS I BELIEVE APPLY, FOR THE MOST PART, ON BOTH SIDES OF THE BORDER</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r>
              <a:rPr lang="en-US" u="sng" dirty="0" smtClean="0">
                <a:latin typeface="Arial" panose="020B0604020202020204" pitchFamily="34" charset="0"/>
                <a:cs typeface="Arial" panose="020B0604020202020204" pitchFamily="34" charset="0"/>
              </a:rPr>
              <a:t>BUT</a:t>
            </a:r>
            <a:r>
              <a:rPr lang="en-US" u="sng" baseline="0" dirty="0" smtClean="0">
                <a:latin typeface="Arial" panose="020B0604020202020204" pitchFamily="34" charset="0"/>
                <a:cs typeface="Arial" panose="020B0604020202020204" pitchFamily="34" charset="0"/>
              </a:rPr>
              <a:t> FIRST </a:t>
            </a:r>
            <a:r>
              <a:rPr lang="en-US" u="sng" dirty="0" smtClean="0">
                <a:latin typeface="Arial" panose="020B0604020202020204" pitchFamily="34" charset="0"/>
                <a:cs typeface="Arial" panose="020B0604020202020204" pitchFamily="34" charset="0"/>
              </a:rPr>
              <a:t>A CAVEAT ABOUT MY PREDICTIVE</a:t>
            </a:r>
            <a:r>
              <a:rPr lang="en-US" u="sng" baseline="0" dirty="0" smtClean="0">
                <a:latin typeface="Arial" panose="020B0604020202020204" pitchFamily="34" charset="0"/>
                <a:cs typeface="Arial" panose="020B0604020202020204" pitchFamily="34" charset="0"/>
              </a:rPr>
              <a:t> ABILITIES</a:t>
            </a: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26</a:t>
            </a:fld>
            <a:endParaRPr lang="en-US"/>
          </a:p>
        </p:txBody>
      </p:sp>
    </p:spTree>
    <p:extLst>
      <p:ext uri="{BB962C8B-B14F-4D97-AF65-F5344CB8AC3E}">
        <p14:creationId xmlns:p14="http://schemas.microsoft.com/office/powerpoint/2010/main" val="4135018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324D2-CFF0-0742-94CB-4F2316EF5765}" type="slidenum">
              <a:rPr lang="en-US" smtClean="0"/>
              <a:pPr/>
              <a:t>27</a:t>
            </a:fld>
            <a:endParaRPr lang="en-US"/>
          </a:p>
        </p:txBody>
      </p:sp>
    </p:spTree>
    <p:extLst>
      <p:ext uri="{BB962C8B-B14F-4D97-AF65-F5344CB8AC3E}">
        <p14:creationId xmlns:p14="http://schemas.microsoft.com/office/powerpoint/2010/main" val="3538517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latin typeface="Arial" panose="020B0604020202020204" pitchFamily="34" charset="0"/>
                <a:cs typeface="Arial" panose="020B0604020202020204" pitchFamily="34" charset="0"/>
              </a:rPr>
              <a:t>ANY SCIENCE-BASED</a:t>
            </a:r>
            <a:r>
              <a:rPr lang="en-US" baseline="0" dirty="0" smtClean="0">
                <a:latin typeface="Arial" panose="020B0604020202020204" pitchFamily="34" charset="0"/>
                <a:cs typeface="Arial" panose="020B0604020202020204" pitchFamily="34" charset="0"/>
              </a:rPr>
              <a:t> GOALS?</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WEIGHT-BASED REPORTING IS THE TRADITIONAL</a:t>
            </a:r>
            <a:r>
              <a:rPr lang="en-US" baseline="0" dirty="0" smtClean="0">
                <a:latin typeface="Arial" panose="020B0604020202020204" pitchFamily="34" charset="0"/>
                <a:cs typeface="Arial" panose="020B0604020202020204" pitchFamily="34" charset="0"/>
              </a:rPr>
              <a:t> WAY TO MEASURE RECYCLING</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 TON IS A TON IS A TON</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ALONG W/THE EVOLVING TON ONE OF THE REASONS THE RECYCLING RATE IS “STAGNANT”</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WORSE YET NO RELATIONSHIP TO THE </a:t>
            </a:r>
            <a:r>
              <a:rPr lang="en-US" b="1" baseline="0" dirty="0" smtClean="0">
                <a:latin typeface="Arial" panose="020B0604020202020204" pitchFamily="34" charset="0"/>
                <a:cs typeface="Arial" panose="020B0604020202020204" pitchFamily="34" charset="0"/>
              </a:rPr>
              <a:t>ENVIRONMENTAL</a:t>
            </a:r>
            <a:r>
              <a:rPr lang="en-US" baseline="0" dirty="0" smtClean="0">
                <a:latin typeface="Arial" panose="020B0604020202020204" pitchFamily="34" charset="0"/>
                <a:cs typeface="Arial" panose="020B0604020202020204" pitchFamily="34" charset="0"/>
              </a:rPr>
              <a:t> IMPACT OF RECYCLING A PARTICULAR MATERIAL</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VOLUME-BASED IS AN OPTION</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DIFFICULT TO DO</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NO RELATIONSHIP TO THE </a:t>
            </a:r>
            <a:r>
              <a:rPr lang="en-US" b="1" baseline="0" dirty="0" smtClean="0">
                <a:latin typeface="Arial" panose="020B0604020202020204" pitchFamily="34" charset="0"/>
                <a:cs typeface="Arial" panose="020B0604020202020204" pitchFamily="34" charset="0"/>
              </a:rPr>
              <a:t>ENVIRONMENTAL</a:t>
            </a:r>
            <a:r>
              <a:rPr lang="en-US" baseline="0" dirty="0" smtClean="0">
                <a:latin typeface="Arial" panose="020B0604020202020204" pitchFamily="34" charset="0"/>
                <a:cs typeface="Arial" panose="020B0604020202020204" pitchFamily="34" charset="0"/>
              </a:rPr>
              <a:t> IMPACT OF RECYCLING A PARTICULAR MATERIAL</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PER CAPITA DISPOSAL:</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CALIFORNIA</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HYBRID DEFINITION</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HOW KEEP NON-MSW OUT (IF IT MATTERS)</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GHG IMPACT IS AN INTERESTING NEW OPTION</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OREGON’S NEW LAW REQUIRES DEQ TO ESTABLISH “OUTCOME-BASED WASTESHED RECOVERY RATES”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OREGON USES GHG SAVINGS AS THE BENCHMARK FOR SUCCESS.</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sng" baseline="0" dirty="0" smtClean="0">
                <a:latin typeface="Arial" panose="020B0604020202020204" pitchFamily="34" charset="0"/>
                <a:cs typeface="Arial" panose="020B0604020202020204" pitchFamily="34" charset="0"/>
              </a:rPr>
              <a:t>OREGON IS THE FIRST AMERICAN STATE TO EMBRACE SUSTAINABLE MATERIALS MANAGEMENT</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28</a:t>
            </a:fld>
            <a:endParaRPr lang="en-US"/>
          </a:p>
        </p:txBody>
      </p:sp>
    </p:spTree>
    <p:extLst>
      <p:ext uri="{BB962C8B-B14F-4D97-AF65-F5344CB8AC3E}">
        <p14:creationId xmlns:p14="http://schemas.microsoft.com/office/powerpoint/2010/main" val="1394550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EPA LAUNCHED ITS THINKING ON THIS ISSUE IN 2009 W/THE PUBLICATION OF SUSTAINABLE MATERIALS MANAGEMENT:  THE ROAD AHEAD</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https://www.epa.gov/smm/sustainable-materials-management-road-ahead</a:t>
            </a:r>
          </a:p>
          <a:p>
            <a:pPr marL="171450" indent="-1714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sng" baseline="0" dirty="0" smtClean="0">
                <a:latin typeface="Arial" panose="020B0604020202020204" pitchFamily="34" charset="0"/>
                <a:cs typeface="Arial" panose="020B0604020202020204" pitchFamily="34" charset="0"/>
              </a:rPr>
              <a:t>WHAT IS SUSTAINABLE MATERIALS MANAGEMENT</a:t>
            </a:r>
            <a:r>
              <a:rPr lang="en-US" u="none" baseline="0" dirty="0" smtClean="0">
                <a:latin typeface="Arial" panose="020B0604020202020204" pitchFamily="34" charset="0"/>
                <a:cs typeface="Arial" panose="020B0604020202020204" pitchFamily="34" charset="0"/>
              </a:rPr>
              <a:t>?</a:t>
            </a:r>
            <a:endParaRPr lang="en-US"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29</a:t>
            </a:fld>
            <a:endParaRPr lang="en-US"/>
          </a:p>
        </p:txBody>
      </p:sp>
    </p:spTree>
    <p:extLst>
      <p:ext uri="{BB962C8B-B14F-4D97-AF65-F5344CB8AC3E}">
        <p14:creationId xmlns:p14="http://schemas.microsoft.com/office/powerpoint/2010/main" val="144075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ABOUT A YEAR AGO, I</a:t>
            </a:r>
            <a:r>
              <a:rPr lang="en-US" baseline="0" dirty="0" smtClean="0">
                <a:latin typeface="Arial" panose="020B0604020202020204" pitchFamily="34" charset="0"/>
                <a:cs typeface="Arial" panose="020B0604020202020204" pitchFamily="34" charset="0"/>
              </a:rPr>
              <a:t> SAID THAT MR. TRUMP HAD AS MUCH CHANCE OF BEING ELECTED PRESIDENT AS THE CUBS HAD OF WINNING THE WORLD SERIES</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SO I OFFER UP THESE PREDICTIONS W/A DOSE OF HUMILITY</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BUT A BELIEF THAT WHEN IT COMES TO THE NEXT FEW YEARS OF GARBAGE &amp; RECYCLING MY PREDICTIONS ARE ON A BETTER FOOTING</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3</a:t>
            </a:fld>
            <a:endParaRPr lang="en-US"/>
          </a:p>
        </p:txBody>
      </p:sp>
    </p:spTree>
    <p:extLst>
      <p:ext uri="{BB962C8B-B14F-4D97-AF65-F5344CB8AC3E}">
        <p14:creationId xmlns:p14="http://schemas.microsoft.com/office/powerpoint/2010/main" val="3992759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EPA DEFINITION OF MM (FROM</a:t>
            </a:r>
            <a:r>
              <a:rPr lang="en-US" baseline="0" dirty="0" smtClean="0">
                <a:latin typeface="Arial" panose="020B0604020202020204" pitchFamily="34" charset="0"/>
                <a:cs typeface="Arial" panose="020B0604020202020204" pitchFamily="34" charset="0"/>
              </a:rPr>
              <a:t> OPPORTUNITIES TO REDUCE GREENHOUSE GAS EMISSIONS THROUGH MATERIALS &amp; LAND MANAGEMENT PRACTICES).</a:t>
            </a:r>
          </a:p>
          <a:p>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1" kern="1200" dirty="0" smtClean="0">
                <a:solidFill>
                  <a:schemeClr val="tx1"/>
                </a:solidFill>
                <a:effectLst/>
                <a:latin typeface="Arial" panose="020B0604020202020204" pitchFamily="34" charset="0"/>
                <a:ea typeface="+mn-ea"/>
                <a:cs typeface="Arial" panose="020B0604020202020204" pitchFamily="34" charset="0"/>
              </a:rPr>
              <a:t>Use materials in the most productive way with an emphasis on using less;</a:t>
            </a:r>
          </a:p>
          <a:p>
            <a:pPr marL="171450" indent="-171450">
              <a:buFont typeface="Arial" panose="020B0604020202020204" pitchFamily="34" charset="0"/>
              <a:buChar char="•"/>
            </a:pPr>
            <a:r>
              <a:rPr lang="en-US" sz="1200" b="0" i="1" kern="1200" dirty="0" smtClean="0">
                <a:solidFill>
                  <a:schemeClr val="tx1"/>
                </a:solidFill>
                <a:effectLst/>
                <a:latin typeface="Arial" panose="020B0604020202020204" pitchFamily="34" charset="0"/>
                <a:ea typeface="+mn-ea"/>
                <a:cs typeface="Arial" panose="020B0604020202020204" pitchFamily="34" charset="0"/>
              </a:rPr>
              <a:t>Reduce toxic chemicals and environmental impacts throughout the material life cycle;</a:t>
            </a:r>
          </a:p>
          <a:p>
            <a:pPr marL="171450" indent="-171450">
              <a:buFont typeface="Arial" panose="020B0604020202020204" pitchFamily="34" charset="0"/>
              <a:buChar char="•"/>
            </a:pPr>
            <a:r>
              <a:rPr lang="en-US" sz="1200" b="0" i="1" kern="1200" dirty="0" smtClean="0">
                <a:solidFill>
                  <a:schemeClr val="tx1"/>
                </a:solidFill>
                <a:effectLst/>
                <a:latin typeface="Arial" panose="020B0604020202020204" pitchFamily="34" charset="0"/>
                <a:ea typeface="+mn-ea"/>
                <a:cs typeface="Arial" panose="020B0604020202020204" pitchFamily="34" charset="0"/>
              </a:rPr>
              <a:t>Assure we have sufficient resources to meet today’s needs and those of the future</a:t>
            </a:r>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LIFE CYCLE IS THE KEY </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WHAT IS THE BIGGEST ENVIRONMENTAL BENEFIT FROM BEGINNING TO END</a:t>
            </a:r>
          </a:p>
          <a:p>
            <a:endParaRPr lang="en-US" baseline="0" dirty="0" smtClean="0">
              <a:latin typeface="Arial" panose="020B0604020202020204" pitchFamily="34" charset="0"/>
              <a:cs typeface="Arial" panose="020B0604020202020204" pitchFamily="34" charset="0"/>
            </a:endParaRPr>
          </a:p>
          <a:p>
            <a:r>
              <a:rPr lang="en-US" u="sng" baseline="0" dirty="0" smtClean="0">
                <a:latin typeface="Arial" panose="020B0604020202020204" pitchFamily="34" charset="0"/>
                <a:cs typeface="Arial" panose="020B0604020202020204" pitchFamily="34" charset="0"/>
              </a:rPr>
              <a:t>THIS RAISES SOME KEY QUESTIONS</a:t>
            </a:r>
          </a:p>
          <a:p>
            <a:endParaRPr lang="en-US" baseline="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F4324D2-CFF0-0742-94CB-4F2316EF5765}" type="slidenum">
              <a:rPr lang="en-US" smtClean="0"/>
              <a:pPr/>
              <a:t>30</a:t>
            </a:fld>
            <a:endParaRPr lang="en-US"/>
          </a:p>
        </p:txBody>
      </p:sp>
    </p:spTree>
    <p:extLst>
      <p:ext uri="{BB962C8B-B14F-4D97-AF65-F5344CB8AC3E}">
        <p14:creationId xmlns:p14="http://schemas.microsoft.com/office/powerpoint/2010/main" val="3343680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defRPr/>
            </a:pPr>
            <a:r>
              <a:rPr lang="en-US" dirty="0" smtClean="0">
                <a:latin typeface="Arial" pitchFamily="34" charset="0"/>
                <a:ea typeface="ＭＳ Ｐゴシック" pitchFamily="34" charset="-128"/>
                <a:cs typeface="Arial" pitchFamily="34" charset="0"/>
              </a:rPr>
              <a:t>IS 100% RECYCLING</a:t>
            </a:r>
            <a:r>
              <a:rPr lang="en-US" baseline="0" dirty="0" smtClean="0">
                <a:latin typeface="Arial" pitchFamily="34" charset="0"/>
                <a:ea typeface="ＭＳ Ｐゴシック" pitchFamily="34" charset="-128"/>
                <a:cs typeface="Arial" pitchFamily="34" charset="0"/>
              </a:rPr>
              <a:t> &amp; COMPOSTING THE ULTIMATE GOAL?</a:t>
            </a:r>
          </a:p>
          <a:p>
            <a:pPr marL="171450" indent="-171450">
              <a:buFont typeface="Arial" pitchFamily="34" charset="0"/>
              <a:buChar char="•"/>
              <a:defRPr/>
            </a:pPr>
            <a:r>
              <a:rPr lang="en-US" i="1" baseline="0" dirty="0" smtClean="0">
                <a:latin typeface="Arial" panose="020B0604020202020204" pitchFamily="34" charset="0"/>
                <a:cs typeface="Arial" panose="020B0604020202020204" pitchFamily="34" charset="0"/>
              </a:rPr>
              <a:t>END OF THE PIPELINE WASTE MANAGEMENT VIA INCREASED RECYCLING &amp; COMPOSTING</a:t>
            </a:r>
          </a:p>
          <a:p>
            <a:pPr marL="171450" indent="-171450">
              <a:buFont typeface="Arial" pitchFamily="34" charset="0"/>
              <a:buChar char="•"/>
              <a:defRPr/>
            </a:pPr>
            <a:endParaRPr lang="en-US" baseline="0" dirty="0" smtClean="0">
              <a:latin typeface="Arial" pitchFamily="34" charset="0"/>
              <a:ea typeface="ＭＳ Ｐゴシック" pitchFamily="34" charset="-128"/>
              <a:cs typeface="Arial" pitchFamily="34" charset="0"/>
            </a:endParaRPr>
          </a:p>
          <a:p>
            <a:pPr marL="0" indent="0">
              <a:buFont typeface="Arial" pitchFamily="34" charset="0"/>
              <a:buNone/>
              <a:defRPr/>
            </a:pPr>
            <a:r>
              <a:rPr lang="en-US" baseline="0" dirty="0" smtClean="0">
                <a:latin typeface="Arial" pitchFamily="34" charset="0"/>
                <a:ea typeface="ＭＳ Ｐゴシック" pitchFamily="34" charset="-128"/>
                <a:cs typeface="Arial" pitchFamily="34" charset="0"/>
              </a:rPr>
              <a:t>OR</a:t>
            </a:r>
          </a:p>
          <a:p>
            <a:pPr marL="0" indent="0">
              <a:buFont typeface="Arial" pitchFamily="34" charset="0"/>
              <a:buNone/>
              <a:defRPr/>
            </a:pPr>
            <a:endParaRPr lang="en-US" baseline="0" dirty="0" smtClean="0">
              <a:latin typeface="Arial" pitchFamily="34" charset="0"/>
              <a:ea typeface="ＭＳ Ｐゴシック" pitchFamily="34" charset="-128"/>
              <a:cs typeface="Arial" pitchFamily="34" charset="0"/>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latin typeface="Arial" pitchFamily="34" charset="0"/>
                <a:ea typeface="ＭＳ Ｐゴシック" pitchFamily="34" charset="-128"/>
                <a:cs typeface="Arial" pitchFamily="34" charset="0"/>
              </a:rPr>
              <a:t>LESS OVERALL WASTE IN THE ECOSYSTEM ?</a:t>
            </a:r>
          </a:p>
          <a:p>
            <a:pPr marL="171450" indent="-171450">
              <a:buFont typeface="Arial" panose="020B0604020202020204" pitchFamily="34" charset="0"/>
              <a:buChar char="•"/>
            </a:pPr>
            <a:r>
              <a:rPr lang="en-US" i="1" baseline="0" dirty="0" smtClean="0">
                <a:latin typeface="Arial" panose="020B0604020202020204" pitchFamily="34" charset="0"/>
                <a:cs typeface="Arial" panose="020B0604020202020204" pitchFamily="34" charset="0"/>
              </a:rPr>
              <a:t>LOWERING THE EXTRACTION OF RAW MATERIALS &amp; ENERGY USED IN MANUFACTURING &amp; TRANSPORTATION </a:t>
            </a:r>
          </a:p>
          <a:p>
            <a:pPr marL="171450" indent="-171450">
              <a:buFont typeface="Arial" panose="020B0604020202020204" pitchFamily="34" charset="0"/>
              <a:buChar char="•"/>
            </a:pPr>
            <a:r>
              <a:rPr lang="en-US" i="1" baseline="0" dirty="0" smtClean="0">
                <a:latin typeface="Arial" panose="020B0604020202020204" pitchFamily="34" charset="0"/>
                <a:cs typeface="Arial" panose="020B0604020202020204" pitchFamily="34" charset="0"/>
              </a:rPr>
              <a:t>EVEN THOUGH SOME OF THOSE PRODUCTS CANNOT BE RECYCLED &amp; MUST BE DISPOSED?</a:t>
            </a:r>
          </a:p>
          <a:p>
            <a:pPr marL="0" indent="0">
              <a:buFont typeface="Arial" panose="020B0604020202020204" pitchFamily="34" charset="0"/>
              <a:buNone/>
            </a:pPr>
            <a:endParaRPr lang="en-US" i="1" baseline="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u="none" baseline="0" dirty="0" smtClean="0">
                <a:latin typeface="Arial" pitchFamily="34" charset="0"/>
                <a:ea typeface="ＭＳ Ｐゴシック" pitchFamily="34" charset="-128"/>
                <a:cs typeface="Arial" pitchFamily="34" charset="0"/>
              </a:rPr>
              <a:t>SUSTAINABLE MATERIALS MANAGEMENT IS FUNDAMENTALLY ANTI-HIERARCHICAL ALTHOUGH IT DOES HAVE PREFERENCES</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u="none" baseline="0" dirty="0" smtClean="0">
                <a:latin typeface="Arial" pitchFamily="34" charset="0"/>
                <a:ea typeface="ＭＳ Ｐゴシック" pitchFamily="34" charset="-128"/>
                <a:cs typeface="Arial" pitchFamily="34" charset="0"/>
              </a:rPr>
              <a:t>BOTTOM LINE IS SIMPLE:  LESS IMPACT ON THE ENVIRONMENT &amp; LET THE CHIPS FALL WHERE THEY MAY</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u="none" baseline="0" dirty="0" smtClean="0">
                <a:latin typeface="Arial" pitchFamily="34" charset="0"/>
                <a:ea typeface="ＭＳ Ｐゴシック" pitchFamily="34" charset="-128"/>
                <a:cs typeface="Arial" pitchFamily="34" charset="0"/>
              </a:rPr>
              <a:t>BEWARE “SMM” PLANS THAT ARE REALLY THE OLD IWM/SWM PLANS W/A NEW NAME</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u="sng" baseline="0" dirty="0" smtClean="0">
              <a:latin typeface="Arial" pitchFamily="34" charset="0"/>
              <a:ea typeface="ＭＳ Ｐゴシック" pitchFamily="34" charset="-128"/>
              <a:cs typeface="Arial" pitchFamily="34" charset="0"/>
            </a:endParaRPr>
          </a:p>
          <a:p>
            <a:r>
              <a:rPr lang="en-US" u="sng" dirty="0" smtClean="0"/>
              <a:t>HOT POLITICAL ISSUE</a:t>
            </a:r>
            <a:r>
              <a:rPr lang="en-US" dirty="0" smtClean="0"/>
              <a:t>?</a:t>
            </a:r>
          </a:p>
          <a:p>
            <a:pPr marL="0" indent="0">
              <a:buFont typeface="Arial" panose="020B0604020202020204" pitchFamily="34" charset="0"/>
              <a:buNone/>
            </a:pPr>
            <a:endParaRPr lang="en-US" i="1"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31</a:t>
            </a:fld>
            <a:endParaRPr lang="en-US"/>
          </a:p>
        </p:txBody>
      </p:sp>
    </p:spTree>
    <p:extLst>
      <p:ext uri="{BB962C8B-B14F-4D97-AF65-F5344CB8AC3E}">
        <p14:creationId xmlns:p14="http://schemas.microsoft.com/office/powerpoint/2010/main" val="59200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spcBef>
                <a:spcPct val="0"/>
              </a:spcBef>
            </a:pPr>
            <a:r>
              <a:rPr lang="en-US" altLang="en-US" dirty="0" smtClean="0">
                <a:latin typeface="Arial" panose="020B0604020202020204" pitchFamily="34" charset="0"/>
                <a:cs typeface="Arial" panose="020B0604020202020204" pitchFamily="34" charset="0"/>
              </a:rPr>
              <a:t>THIS MAP SHOWS THE STATES WITH EPR LAWS &amp; THE NUMBER OF LAWS IN THOSE STATES</a:t>
            </a:r>
          </a:p>
          <a:p>
            <a:pPr>
              <a:lnSpc>
                <a:spcPct val="80000"/>
              </a:lnSpc>
              <a:spcBef>
                <a:spcPct val="0"/>
              </a:spcBef>
            </a:pPr>
            <a:endParaRPr lang="en-US" altLang="en-US" dirty="0" smtClean="0">
              <a:latin typeface="Arial" panose="020B0604020202020204" pitchFamily="34" charset="0"/>
              <a:cs typeface="Arial" panose="020B0604020202020204" pitchFamily="34" charset="0"/>
            </a:endParaRPr>
          </a:p>
          <a:p>
            <a:pPr>
              <a:lnSpc>
                <a:spcPct val="80000"/>
              </a:lnSpc>
              <a:spcBef>
                <a:spcPct val="0"/>
              </a:spcBef>
            </a:pPr>
            <a:r>
              <a:rPr lang="en-US" altLang="en-US" dirty="0" smtClean="0">
                <a:latin typeface="Arial" panose="020B0604020202020204" pitchFamily="34" charset="0"/>
                <a:cs typeface="Arial" panose="020B0604020202020204" pitchFamily="34" charset="0"/>
              </a:rPr>
              <a:t>33</a:t>
            </a:r>
            <a:r>
              <a:rPr lang="en-US" altLang="en-US" baseline="0" dirty="0" smtClean="0">
                <a:latin typeface="Arial" panose="020B0604020202020204" pitchFamily="34" charset="0"/>
                <a:cs typeface="Arial" panose="020B0604020202020204" pitchFamily="34" charset="0"/>
              </a:rPr>
              <a:t> STATES WITH 80% OF THE POPULATION HAVE EPR LAWS.</a:t>
            </a:r>
          </a:p>
          <a:p>
            <a:pPr marL="171450" indent="-171450">
              <a:lnSpc>
                <a:spcPct val="80000"/>
              </a:lnSpc>
              <a:spcBef>
                <a:spcPct val="0"/>
              </a:spcBef>
              <a:buFont typeface="Arial" panose="020B0604020202020204" pitchFamily="34" charset="0"/>
              <a:buChar char="•"/>
            </a:pPr>
            <a:r>
              <a:rPr lang="en-US" altLang="en-US" baseline="0" dirty="0" smtClean="0">
                <a:latin typeface="Arial" panose="020B0604020202020204" pitchFamily="34" charset="0"/>
                <a:cs typeface="Arial" panose="020B0604020202020204" pitchFamily="34" charset="0"/>
              </a:rPr>
              <a:t>ALMOST HALF OF THE LAWS ARE IN NEW ENGLAND &amp; CALIFORNIA </a:t>
            </a:r>
          </a:p>
          <a:p>
            <a:pPr marL="0" indent="0">
              <a:lnSpc>
                <a:spcPct val="80000"/>
              </a:lnSpc>
              <a:spcBef>
                <a:spcPct val="0"/>
              </a:spcBef>
              <a:buFont typeface="Arial" panose="020B0604020202020204" pitchFamily="34" charset="0"/>
              <a:buNone/>
            </a:pPr>
            <a:endParaRPr lang="en-US" altLang="en-US" baseline="0" dirty="0" smtClean="0">
              <a:latin typeface="Arial" panose="020B0604020202020204" pitchFamily="34" charset="0"/>
              <a:cs typeface="Arial" panose="020B0604020202020204" pitchFamily="34" charset="0"/>
            </a:endParaRPr>
          </a:p>
          <a:p>
            <a:pPr>
              <a:lnSpc>
                <a:spcPct val="80000"/>
              </a:lnSpc>
              <a:spcBef>
                <a:spcPct val="0"/>
              </a:spcBef>
            </a:pPr>
            <a:r>
              <a:rPr lang="en-US" altLang="en-US" i="1" dirty="0" smtClean="0">
                <a:latin typeface="Arial" panose="020B0604020202020204" pitchFamily="34" charset="0"/>
                <a:cs typeface="Arial" panose="020B0604020202020204" pitchFamily="34" charset="0"/>
              </a:rPr>
              <a:t>BLUE = 1 GREEN = 2 YELLOW = 3 RED = 4 ORANGE = 5 PURPLE = 7 BLACK = 8</a:t>
            </a:r>
          </a:p>
          <a:p>
            <a:pPr>
              <a:lnSpc>
                <a:spcPct val="80000"/>
              </a:lnSpc>
              <a:spcBef>
                <a:spcPct val="0"/>
              </a:spcBef>
            </a:pPr>
            <a:endParaRPr lang="en-US" altLang="en-US" i="1"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OF THE 83 LAWS, 80% (67)</a:t>
            </a:r>
            <a:r>
              <a:rPr lang="en-US" altLang="en-US" baseline="0" dirty="0" smtClean="0">
                <a:latin typeface="Arial" panose="020B0604020202020204" pitchFamily="34" charset="0"/>
                <a:cs typeface="Arial" panose="020B0604020202020204" pitchFamily="34" charset="0"/>
              </a:rPr>
              <a:t> COVER PRODUCTS WITH TOXIC CONSTITUENTS, PRIMARILY MERCURY</a:t>
            </a:r>
          </a:p>
          <a:p>
            <a:pPr marL="171450" indent="-171450">
              <a:buFont typeface="Arial" panose="020B0604020202020204" pitchFamily="34" charset="0"/>
              <a:buChar char="•"/>
            </a:pPr>
            <a:r>
              <a:rPr lang="en-US" altLang="en-US" i="1" baseline="0" dirty="0" smtClean="0">
                <a:latin typeface="Arial" panose="020B0604020202020204" pitchFamily="34" charset="0"/>
                <a:cs typeface="Arial" panose="020B0604020202020204" pitchFamily="34" charset="0"/>
              </a:rPr>
              <a:t>INCLUDES CAL &amp; MAINE CELL PHONE LAWS</a:t>
            </a:r>
          </a:p>
          <a:p>
            <a:pPr marL="171450" indent="-171450">
              <a:buFont typeface="Arial" panose="020B0604020202020204" pitchFamily="34" charset="0"/>
              <a:buChar char="•"/>
            </a:pPr>
            <a:r>
              <a:rPr lang="en-US" altLang="en-US" baseline="0" dirty="0" smtClean="0">
                <a:latin typeface="Arial" panose="020B0604020202020204" pitchFamily="34" charset="0"/>
                <a:cs typeface="Arial" panose="020B0604020202020204" pitchFamily="34" charset="0"/>
              </a:rPr>
              <a:t>ANOTHER 13 COVER “HARD TO RECYCLE” MATERIALS:  PAINT, MATTRESSES, CARPET &amp; PESTICIDE CONTAINERS</a:t>
            </a:r>
            <a:endParaRPr lang="en-US" alt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&amp; ONE</a:t>
            </a:r>
            <a:r>
              <a:rPr lang="en-US" altLang="en-US" baseline="0" dirty="0" smtClean="0">
                <a:latin typeface="Arial" panose="020B0604020202020204" pitchFamily="34" charset="0"/>
                <a:cs typeface="Arial" panose="020B0604020202020204" pitchFamily="34" charset="0"/>
              </a:rPr>
              <a:t> IS A “</a:t>
            </a:r>
            <a:r>
              <a:rPr lang="en-US" altLang="en-US" dirty="0" smtClean="0">
                <a:latin typeface="Arial" panose="020B0604020202020204" pitchFamily="34" charset="0"/>
                <a:cs typeface="Arial" panose="020B0604020202020204" pitchFamily="34" charset="0"/>
              </a:rPr>
              <a:t>FRAMEWORK” LAW THAT EMPOWERS THE STATE TO PICK MATERIALS FOR EPR</a:t>
            </a:r>
          </a:p>
          <a:p>
            <a:pPr>
              <a:lnSpc>
                <a:spcPct val="80000"/>
              </a:lnSpc>
              <a:spcBef>
                <a:spcPct val="0"/>
              </a:spcBef>
            </a:pPr>
            <a:endParaRPr lang="en-US" altLang="en-US" i="1" dirty="0" smtClean="0">
              <a:latin typeface="Arial" panose="020B0604020202020204" pitchFamily="34" charset="0"/>
              <a:cs typeface="Arial" panose="020B0604020202020204" pitchFamily="34" charset="0"/>
            </a:endParaRPr>
          </a:p>
          <a:p>
            <a:pPr>
              <a:lnSpc>
                <a:spcPct val="80000"/>
              </a:lnSpc>
            </a:pPr>
            <a:r>
              <a:rPr lang="en-US" altLang="en-US" u="sng" dirty="0" smtClean="0">
                <a:latin typeface="Arial" panose="020B0604020202020204" pitchFamily="34" charset="0"/>
                <a:cs typeface="Arial" panose="020B0604020202020204" pitchFamily="34" charset="0"/>
              </a:rPr>
              <a:t>HOW HAVE THEY WORKED</a:t>
            </a:r>
            <a:r>
              <a:rPr lang="en-US" altLang="en-US" dirty="0" smtClean="0">
                <a:latin typeface="Arial" panose="020B0604020202020204" pitchFamily="34" charset="0"/>
                <a:cs typeface="Arial" panose="020B0604020202020204" pitchFamily="34" charset="0"/>
              </a:rPr>
              <a:t>?</a:t>
            </a:r>
          </a:p>
          <a:p>
            <a:pPr>
              <a:lnSpc>
                <a:spcPct val="80000"/>
              </a:lnSpc>
            </a:pPr>
            <a:endParaRPr lang="en-US" altLang="en-US" u="sng" dirty="0" smtClean="0">
              <a:latin typeface="Arial" panose="020B0604020202020204" pitchFamily="34" charset="0"/>
              <a:cs typeface="Arial" panose="020B0604020202020204" pitchFamily="34" charset="0"/>
            </a:endParaRPr>
          </a:p>
          <a:p>
            <a:pPr>
              <a:lnSpc>
                <a:spcPct val="80000"/>
              </a:lnSpc>
            </a:pPr>
            <a:r>
              <a:rPr lang="en-US" altLang="en-US" i="1" dirty="0" smtClean="0">
                <a:latin typeface="Arial" panose="020B0604020202020204" pitchFamily="34" charset="0"/>
                <a:cs typeface="Arial" panose="020B0604020202020204" pitchFamily="34" charset="0"/>
              </a:rPr>
              <a:t>(NOTE:  DATA FROM END OF LIFE VEHICLE PARTNERSHIP, NATIONAL ELECTRONICS CLEARINGHOUSE, NATIONAL ELECTRONICS MANUFACTURING ASSOCIATION,</a:t>
            </a:r>
            <a:r>
              <a:rPr lang="en-US" altLang="en-US" i="1" baseline="0" dirty="0" smtClean="0">
                <a:latin typeface="Arial" panose="020B0604020202020204" pitchFamily="34" charset="0"/>
                <a:cs typeface="Arial" panose="020B0604020202020204" pitchFamily="34" charset="0"/>
              </a:rPr>
              <a:t> PRODUCT STEWARDSHIP INSTITUTE, THERMOSTAT RECYCLING CORPORATION)</a:t>
            </a:r>
            <a:endParaRPr lang="en-US" altLang="en-US" i="1" dirty="0" smtClean="0">
              <a:latin typeface="Arial" panose="020B0604020202020204" pitchFamily="34" charset="0"/>
              <a:cs typeface="Arial" panose="020B0604020202020204" pitchFamily="34" charset="0"/>
            </a:endParaRPr>
          </a:p>
          <a:p>
            <a:endParaRPr lang="en-US" altLang="en-US" dirty="0" smtClean="0">
              <a:latin typeface="Arial" panose="020B0604020202020204" pitchFamily="34" charset="0"/>
              <a:cs typeface="Arial" panose="020B0604020202020204" pitchFamily="34" charset="0"/>
            </a:endParaRPr>
          </a:p>
          <a:p>
            <a:pPr marL="0" indent="0">
              <a:buFont typeface="Arial" pitchFamily="34" charset="0"/>
              <a:buNone/>
              <a:defRPr/>
            </a:pPr>
            <a:endParaRPr lang="en-US" u="sng"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32</a:t>
            </a:fld>
            <a:endParaRPr lang="en-US"/>
          </a:p>
        </p:txBody>
      </p:sp>
    </p:spTree>
    <p:extLst>
      <p:ext uri="{BB962C8B-B14F-4D97-AF65-F5344CB8AC3E}">
        <p14:creationId xmlns:p14="http://schemas.microsoft.com/office/powerpoint/2010/main" val="2795841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anose="020B0604020202020204" pitchFamily="34" charset="0"/>
                <a:cs typeface="Arial" panose="020B0604020202020204" pitchFamily="34" charset="0"/>
              </a:rPr>
              <a:t>CONCLUSION</a:t>
            </a:r>
            <a:r>
              <a:rPr lang="en-US" baseline="0" dirty="0" smtClean="0">
                <a:latin typeface="Arial" panose="020B0604020202020204" pitchFamily="34" charset="0"/>
                <a:cs typeface="Arial" panose="020B0604020202020204" pitchFamily="34" charset="0"/>
              </a:rPr>
              <a:t> OF JENNIFER NASH OF THE HARVARD KENNEDY SCHOOL &amp; CHRISTOPHER </a:t>
            </a:r>
            <a:r>
              <a:rPr lang="en-US" baseline="0" dirty="0" err="1" smtClean="0">
                <a:latin typeface="Arial" panose="020B0604020202020204" pitchFamily="34" charset="0"/>
                <a:cs typeface="Arial" panose="020B0604020202020204" pitchFamily="34" charset="0"/>
              </a:rPr>
              <a:t>BOSSO</a:t>
            </a:r>
            <a:r>
              <a:rPr lang="en-US" baseline="0" dirty="0" smtClean="0">
                <a:latin typeface="Arial" panose="020B0604020202020204" pitchFamily="34" charset="0"/>
                <a:cs typeface="Arial" panose="020B0604020202020204" pitchFamily="34" charset="0"/>
              </a:rPr>
              <a:t> OF NORTHEASTERN UNIVERSITY IN</a:t>
            </a:r>
          </a:p>
          <a:p>
            <a:r>
              <a:rPr lang="en-US" baseline="0" dirty="0" smtClean="0">
                <a:latin typeface="Arial" panose="020B0604020202020204" pitchFamily="34" charset="0"/>
                <a:cs typeface="Arial" panose="020B0604020202020204" pitchFamily="34" charset="0"/>
              </a:rPr>
              <a:t>“EXTENDED PRODUCER RESPONSIBILITY IN THE UNITED STATES:  FULL SPEED AHEAD?”	MAY 2013</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FOUND LOW RATES FOR ELECTRONICS, BATTERIES &amp; AUTO SWITCHES &amp; THERMOSTATS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baseline="0" dirty="0" smtClean="0">
                <a:latin typeface="Arial" panose="020B0604020202020204" pitchFamily="34" charset="0"/>
                <a:cs typeface="Arial" panose="020B0604020202020204" pitchFamily="34" charset="0"/>
              </a:rPr>
              <a:t>OTHER PRODUCTS TOO EARLY TO SAY OR TOO LITTLE DATA</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baseline="0" dirty="0" smtClean="0">
                <a:latin typeface="Arial" panose="020B0604020202020204" pitchFamily="34" charset="0"/>
                <a:cs typeface="Arial" panose="020B0604020202020204" pitchFamily="34" charset="0"/>
              </a:rPr>
              <a:t>NOTE:  APPLIES TO BOTH MANDATORY &amp; VOLUNTARY PROGRAMS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baseline="0" dirty="0" smtClean="0">
              <a:latin typeface="Arial" panose="020B0604020202020204" pitchFamily="34" charset="0"/>
              <a:cs typeface="Arial" panose="020B0604020202020204" pitchFamily="34" charset="0"/>
            </a:endParaRPr>
          </a:p>
          <a:p>
            <a:r>
              <a:rPr lang="en-US" sz="1000" i="1" baseline="0" dirty="0" smtClean="0">
                <a:latin typeface="Arial" panose="020B0604020202020204" pitchFamily="34" charset="0"/>
                <a:cs typeface="Arial" panose="020B0604020202020204" pitchFamily="34" charset="0"/>
              </a:rPr>
              <a:t>NOTE:  CITES “ROBUST RATES” FOR THERMOSTATS IN MAINE &amp; VERMONT BUT CURIOUSLY SILENT ABOUT MARYLAND</a:t>
            </a:r>
          </a:p>
          <a:p>
            <a:pPr marL="171450" indent="-171450">
              <a:buFont typeface="Arial" panose="020B0604020202020204" pitchFamily="34" charset="0"/>
              <a:buChar char="•"/>
            </a:pPr>
            <a:r>
              <a:rPr lang="en-US" sz="1000" i="1" baseline="0" dirty="0" smtClean="0">
                <a:latin typeface="Arial" panose="020B0604020202020204" pitchFamily="34" charset="0"/>
                <a:cs typeface="Arial" panose="020B0604020202020204" pitchFamily="34" charset="0"/>
              </a:rPr>
              <a:t>CITES MINNESOTA, OREGON, WASHINGTON &amp; WISCONSIN FOR RELATIVELY STRINGENT ACCOUNTABILITY MECHANISMS, PERFORMANCE GOALS, ACCESSIBILITY REQUIREMENTS &amp; MANUFACTURERS FINANCING COLLECTION AS WELL AS TRANSPORTATION &amp; RECYCLING (NO MENTION THAT CONSUMERS, NOT MANUFACTURERS, SUPPLY THE MONEY)</a:t>
            </a:r>
          </a:p>
          <a:p>
            <a:pPr marL="171450" indent="-171450">
              <a:buFont typeface="Arial" panose="020B0604020202020204" pitchFamily="34" charset="0"/>
              <a:buChar char="•"/>
            </a:pPr>
            <a:r>
              <a:rPr lang="en-US" sz="1000" i="1" baseline="0" dirty="0" smtClean="0">
                <a:latin typeface="Arial" panose="020B0604020202020204" pitchFamily="34" charset="0"/>
                <a:cs typeface="Arial" panose="020B0604020202020204" pitchFamily="34" charset="0"/>
              </a:rPr>
              <a:t>KEY:  “SUCCESS OF EPR RELIES ON THE CAPACITY OF ALL POLICY ACTORS TO SET HIGH EXPECTATION FOR EPR PROGRAMS &amp; WORK IN CONCERT TO ACHIEVE THEM.  SUCH CAPACITY IS ESPECIALLY CRITICAL FOR STATE ENVIRONMENTAL AGENCIES TASKED W/PROGRAM OVERSIGHT, WHICH MUST HAVE THE INSTITUTIONAL MEANS TO DEMAND RIGOR &amp; ACCOUNTABILITY WHEN THEY REVIEW MANUFACTURERS’ PLANS, ASSESS PROGRESS TOWARD PERFORMANCE GOALS, &amp; PURSUE PENALTIES AS APPROPRIATE.”</a:t>
            </a:r>
          </a:p>
          <a:p>
            <a:pPr marL="171450" indent="-171450">
              <a:buFont typeface="Arial" panose="020B0604020202020204" pitchFamily="34" charset="0"/>
              <a:buChar char="•"/>
            </a:pPr>
            <a:endParaRPr lang="en-US" sz="1000" i="0" baseline="0" dirty="0" smtClean="0">
              <a:latin typeface="Arial" panose="020B0604020202020204" pitchFamily="34" charset="0"/>
              <a:cs typeface="Arial" panose="020B0604020202020204" pitchFamily="34" charset="0"/>
            </a:endParaRPr>
          </a:p>
          <a:p>
            <a:pPr marL="171450" indent="-171450">
              <a:buFont typeface="Arial" pitchFamily="34" charset="0"/>
              <a:buChar char="•"/>
              <a:defRPr/>
            </a:pPr>
            <a:endParaRPr lang="en-US" i="1" dirty="0" smtClean="0">
              <a:latin typeface="Arial" pitchFamily="34" charset="0"/>
              <a:cs typeface="Arial" pitchFamily="34" charset="0"/>
            </a:endParaRPr>
          </a:p>
          <a:p>
            <a:pPr marL="0" indent="0">
              <a:buFont typeface="Arial" panose="020B0604020202020204" pitchFamily="34" charset="0"/>
              <a:buNone/>
            </a:pPr>
            <a:endParaRPr lang="en-US" i="0" baseline="0" dirty="0" smtClean="0">
              <a:latin typeface="Arial" panose="020B0604020202020204" pitchFamily="34" charset="0"/>
              <a:cs typeface="Arial" panose="020B0604020202020204" pitchFamily="34" charset="0"/>
            </a:endParaRPr>
          </a:p>
          <a:p>
            <a:pPr marL="171450" indent="-171450">
              <a:buFont typeface="Arial" pitchFamily="34" charset="0"/>
              <a:buChar char="•"/>
              <a:defRPr/>
            </a:pPr>
            <a:endParaRPr lang="en-US" i="1" dirty="0" smtClean="0">
              <a:latin typeface="Arial" pitchFamily="34" charset="0"/>
              <a:cs typeface="Arial" pitchFamily="34" charset="0"/>
            </a:endParaRPr>
          </a:p>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33</a:t>
            </a:fld>
            <a:endParaRPr lang="en-US"/>
          </a:p>
        </p:txBody>
      </p:sp>
    </p:spTree>
    <p:extLst>
      <p:ext uri="{BB962C8B-B14F-4D97-AF65-F5344CB8AC3E}">
        <p14:creationId xmlns:p14="http://schemas.microsoft.com/office/powerpoint/2010/main" val="818124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r>
              <a:rPr lang="en-US" sz="1200" i="0" baseline="0" dirty="0" smtClean="0">
                <a:latin typeface="Arial" panose="020B0604020202020204" pitchFamily="34" charset="0"/>
                <a:cs typeface="Arial" panose="020B0604020202020204" pitchFamily="34" charset="0"/>
              </a:rPr>
              <a:t>INCONSISTENT LAWS AMONG THE STATES</a:t>
            </a:r>
          </a:p>
          <a:p>
            <a:endParaRPr lang="en-US" sz="1200" i="0" baseline="0" dirty="0" smtClean="0">
              <a:latin typeface="Arial" panose="020B0604020202020204" pitchFamily="34" charset="0"/>
              <a:cs typeface="Arial" panose="020B0604020202020204" pitchFamily="34" charset="0"/>
            </a:endParaRPr>
          </a:p>
          <a:p>
            <a:r>
              <a:rPr lang="en-US" sz="1200" i="0" baseline="0" dirty="0" smtClean="0">
                <a:latin typeface="Arial" panose="020B0604020202020204" pitchFamily="34" charset="0"/>
                <a:cs typeface="Arial" panose="020B0604020202020204" pitchFamily="34" charset="0"/>
              </a:rPr>
              <a:t>LACK OF ACCOUNTABILITY MECHANISMS IN MANY STATES</a:t>
            </a:r>
          </a:p>
          <a:p>
            <a:endParaRPr lang="en-US" sz="1200" i="0" baseline="0" dirty="0" smtClean="0">
              <a:latin typeface="Arial" panose="020B0604020202020204" pitchFamily="34" charset="0"/>
              <a:cs typeface="Arial" panose="020B0604020202020204" pitchFamily="34" charset="0"/>
            </a:endParaRPr>
          </a:p>
          <a:p>
            <a:r>
              <a:rPr lang="en-US" sz="1200" i="0" baseline="0" dirty="0" smtClean="0">
                <a:latin typeface="Arial" panose="020B0604020202020204" pitchFamily="34" charset="0"/>
                <a:cs typeface="Arial" panose="020B0604020202020204" pitchFamily="34" charset="0"/>
              </a:rPr>
              <a:t>FAILURE OF STATES TO PROVIDE STRONG OVERSIGHT</a:t>
            </a:r>
          </a:p>
          <a:p>
            <a:endParaRPr lang="en-US" sz="1200" i="0" baseline="0" dirty="0" smtClean="0">
              <a:latin typeface="Arial" panose="020B0604020202020204" pitchFamily="34" charset="0"/>
              <a:cs typeface="Arial" panose="020B0604020202020204" pitchFamily="34" charset="0"/>
            </a:endParaRPr>
          </a:p>
          <a:p>
            <a:r>
              <a:rPr lang="en-US" sz="1200" i="0" baseline="0" dirty="0" smtClean="0">
                <a:latin typeface="Arial" panose="020B0604020202020204" pitchFamily="34" charset="0"/>
                <a:cs typeface="Arial" panose="020B0604020202020204" pitchFamily="34" charset="0"/>
              </a:rPr>
              <a:t>SMALL ONLY OCCASIONALLY GENERATED PRODUCTS W/O A RECYCLING NORM</a:t>
            </a:r>
          </a:p>
          <a:p>
            <a:endParaRPr lang="en-US" sz="1200" i="0" baseline="0" dirty="0" smtClean="0">
              <a:latin typeface="Arial" panose="020B0604020202020204" pitchFamily="34" charset="0"/>
              <a:cs typeface="Arial" panose="020B0604020202020204" pitchFamily="34" charset="0"/>
            </a:endParaRPr>
          </a:p>
          <a:p>
            <a:r>
              <a:rPr lang="en-US" sz="1200" i="0" baseline="0" dirty="0" smtClean="0">
                <a:latin typeface="Arial" panose="020B0604020202020204" pitchFamily="34" charset="0"/>
                <a:cs typeface="Arial" panose="020B0604020202020204" pitchFamily="34" charset="0"/>
              </a:rPr>
              <a:t>SOMETIMES I WONDER IF THE ADVOCATES EVEN CARE ABOUT THE RESULTS</a:t>
            </a:r>
          </a:p>
          <a:p>
            <a:pPr marL="171450" indent="-171450">
              <a:buFont typeface="Arial" panose="020B0604020202020204" pitchFamily="34" charset="0"/>
              <a:buChar char="•"/>
            </a:pPr>
            <a:r>
              <a:rPr lang="en-US" sz="1200" i="0" baseline="0" dirty="0" smtClean="0">
                <a:latin typeface="Arial" panose="020B0604020202020204" pitchFamily="34" charset="0"/>
                <a:cs typeface="Arial" panose="020B0604020202020204" pitchFamily="34" charset="0"/>
              </a:rPr>
              <a:t>THEY WANT TO PASS THE LAW &amp; MOVE ON TO OTHER PRODUCTS</a:t>
            </a:r>
          </a:p>
          <a:p>
            <a:endParaRPr lang="en-US" sz="1200" i="0" baseline="0" dirty="0" smtClean="0">
              <a:latin typeface="Arial" panose="020B0604020202020204" pitchFamily="34" charset="0"/>
              <a:cs typeface="Arial" panose="020B0604020202020204" pitchFamily="34" charset="0"/>
            </a:endParaRPr>
          </a:p>
          <a:p>
            <a:r>
              <a:rPr lang="en-US" sz="1200" i="0" u="sng" baseline="0" dirty="0" smtClean="0">
                <a:latin typeface="Arial" panose="020B0604020202020204" pitchFamily="34" charset="0"/>
                <a:cs typeface="Arial" panose="020B0604020202020204" pitchFamily="34" charset="0"/>
              </a:rPr>
              <a:t>WHICH RAISES A QUESTION:  WHAT WORKS FOR EPR</a:t>
            </a:r>
            <a:r>
              <a:rPr lang="en-US" sz="1200" i="0" u="none" baseline="0" dirty="0" smtClean="0">
                <a:latin typeface="Arial" panose="020B0604020202020204" pitchFamily="34" charset="0"/>
                <a:cs typeface="Arial" panose="020B0604020202020204" pitchFamily="34" charset="0"/>
              </a:rPr>
              <a:t>?</a:t>
            </a:r>
            <a:endParaRPr lang="en-US" sz="1200" i="0" u="sng" baseline="0" dirty="0" smtClean="0">
              <a:latin typeface="Arial" panose="020B0604020202020204" pitchFamily="34" charset="0"/>
              <a:cs typeface="Arial" panose="020B0604020202020204" pitchFamily="34" charset="0"/>
            </a:endParaRPr>
          </a:p>
          <a:p>
            <a:endParaRPr lang="en-US" sz="1200" i="0" baseline="0"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altLang="en-US" sz="1200" b="1" baseline="0" dirty="0" smtClean="0">
                <a:latin typeface="Arial" panose="020B0604020202020204" pitchFamily="34" charset="0"/>
                <a:cs typeface="Arial" panose="020B0604020202020204" pitchFamily="34" charset="0"/>
              </a:rPr>
              <a:t>SOURCE:  NASH – BOSSO, SAIC, SELF</a:t>
            </a:r>
          </a:p>
          <a:p>
            <a:pPr>
              <a:buFont typeface="Arial" pitchFamily="34" charset="0"/>
              <a:buNone/>
              <a:defRPr/>
            </a:pPr>
            <a:endParaRPr lang="en-US" sz="1200" i="1" dirty="0" smtClean="0">
              <a:latin typeface="Arial" pitchFamily="34" charset="0"/>
              <a:cs typeface="Arial" pitchFamily="34" charset="0"/>
            </a:endParaRPr>
          </a:p>
          <a:p>
            <a:pPr marL="171450" indent="-17145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3DBAE44-D361-47D2-8D40-AECCE1E390E2}" type="slidenum">
              <a:rPr lang="en-US" altLang="en-US" sz="1300"/>
              <a:pPr/>
              <a:t>34</a:t>
            </a:fld>
            <a:endParaRPr lang="en-US" altLang="en-US" sz="1300"/>
          </a:p>
        </p:txBody>
      </p:sp>
    </p:spTree>
    <p:extLst>
      <p:ext uri="{BB962C8B-B14F-4D97-AF65-F5344CB8AC3E}">
        <p14:creationId xmlns:p14="http://schemas.microsoft.com/office/powerpoint/2010/main" val="39785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RAPID SPURT IN THE FIRST DECADE,</a:t>
            </a:r>
            <a:r>
              <a:rPr lang="en-US" baseline="0" dirty="0" smtClean="0">
                <a:latin typeface="Arial" panose="020B0604020202020204" pitchFamily="34" charset="0"/>
                <a:cs typeface="Arial" panose="020B0604020202020204" pitchFamily="34" charset="0"/>
              </a:rPr>
              <a:t> SLOWER GROWTH SINCE THEN</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LESS LEGISLATIVE INTEREST</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PAINT PUSHBACK</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FAILING TO FIX EXISTING ELECTRONICS LAWS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MINNESOTA 2016</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IL 2015 (BUT NEEDS MORE)</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NJ JANUARY 2017</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PENNSYLVANIA, NEW YORK, MICHIGAN NOWHERE</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PROGRAMS BUFFETED BY LIGHTWEIGHTING OF PRODUCTS &amp; DISAPPEARANCE OF CRT MARKETS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PACKAGING &amp; PAPER?</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CALIFORNIA:</a:t>
            </a:r>
            <a:r>
              <a:rPr lang="en-US" baseline="0" dirty="0" smtClean="0">
                <a:latin typeface="Arial" panose="020B0604020202020204" pitchFamily="34" charset="0"/>
                <a:cs typeface="Arial" panose="020B0604020202020204" pitchFamily="34" charset="0"/>
              </a:rPr>
              <a:t>  CALRECYCLE STUDY DUE END OF YEAR</a:t>
            </a:r>
          </a:p>
          <a:p>
            <a:pPr marL="171450" indent="-171450">
              <a:buFont typeface="Arial" panose="020B0604020202020204" pitchFamily="34" charset="0"/>
              <a:buChar char="•"/>
            </a:pPr>
            <a:r>
              <a:rPr lang="en-US" baseline="0" smtClean="0">
                <a:latin typeface="Arial" panose="020B0604020202020204" pitchFamily="34" charset="0"/>
                <a:cs typeface="Arial" panose="020B0604020202020204" pitchFamily="34" charset="0"/>
              </a:rPr>
              <a:t>CONNECTICUT:  PACKAGING RECYCLING TASK FORCE:  SHORT ONE MEMBER – REPORT DUE JAN 1 2017….</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35</a:t>
            </a:fld>
            <a:endParaRPr lang="en-US"/>
          </a:p>
        </p:txBody>
      </p:sp>
    </p:spTree>
    <p:extLst>
      <p:ext uri="{BB962C8B-B14F-4D97-AF65-F5344CB8AC3E}">
        <p14:creationId xmlns:p14="http://schemas.microsoft.com/office/powerpoint/2010/main" val="3291378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OVERSIGHT</a:t>
            </a:r>
            <a:r>
              <a:rPr lang="en-US" baseline="0" dirty="0" smtClean="0">
                <a:latin typeface="Arial" panose="020B0604020202020204" pitchFamily="34" charset="0"/>
                <a:cs typeface="Arial" panose="020B0604020202020204" pitchFamily="34" charset="0"/>
              </a:rPr>
              <a:t> ARRANGEMENTS FOR SOLID WASTE &amp; RECYCLING VARY DRAMATICALLY ACROSS THE U.S.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COMMERCIAL COLLECTION IS PRIVATE SECTOR</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RESIDENTIAL SPLIT W/A MAJORITY PRIVATE SECTOR</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EXPECT TO SEE SLOW BUT STEADY INCREASE IN PRIVATIZATION OF RESIDENTIAL COLLECTION</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FEES OR CONTRACT PAYMENTS, NOT TAXES, ARE THE COMMON METHOD OF PAYMENT</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EPA PUSHED HARD FOR FEE-BASED SYSTEMS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GET OFF THE TAX ROLLS &amp; GIVE USERS INFO ON WHAT THEY PAY</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COMMERCIAL FRANCHISES NOT COMMON BUT A HOT ISSUE</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BUSINESS TENDS TO OPPOSE VOCIFEROUSLY B/C PREFER COMPETITION FROM SERVICE PROVIDERS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CHICAGO DEFEATED IN 2010 EVEN THOUGH INTRODUCED &amp; SUPPORTED BY MAYOR DALEY</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LA PASSED IN 2015</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NYC?</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36</a:t>
            </a:fld>
            <a:endParaRPr lang="en-US"/>
          </a:p>
        </p:txBody>
      </p:sp>
    </p:spTree>
    <p:extLst>
      <p:ext uri="{BB962C8B-B14F-4D97-AF65-F5344CB8AC3E}">
        <p14:creationId xmlns:p14="http://schemas.microsoft.com/office/powerpoint/2010/main" val="175648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37</a:t>
            </a:fld>
            <a:endParaRPr lang="en-US"/>
          </a:p>
        </p:txBody>
      </p:sp>
    </p:spTree>
    <p:extLst>
      <p:ext uri="{BB962C8B-B14F-4D97-AF65-F5344CB8AC3E}">
        <p14:creationId xmlns:p14="http://schemas.microsoft.com/office/powerpoint/2010/main" val="3699064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spcBef>
                <a:spcPct val="0"/>
              </a:spcBef>
              <a:defRPr/>
            </a:pPr>
            <a:r>
              <a:rPr lang="en-US" altLang="en-US" dirty="0" smtClean="0">
                <a:latin typeface="Arial" charset="0"/>
                <a:ea typeface="ＭＳ Ｐゴシック" pitchFamily="34" charset="-128"/>
              </a:rPr>
              <a:t>PER</a:t>
            </a:r>
            <a:r>
              <a:rPr lang="en-US" altLang="en-US" baseline="0" dirty="0" smtClean="0">
                <a:latin typeface="Arial" charset="0"/>
                <a:ea typeface="ＭＳ Ｐゴシック" pitchFamily="34" charset="-128"/>
              </a:rPr>
              <a:t> CAPITA WASTE GENERATION WILL CONTINUE TO DECLINE</a:t>
            </a:r>
          </a:p>
          <a:p>
            <a:pPr eaLnBrk="1" hangingPunct="1">
              <a:lnSpc>
                <a:spcPct val="80000"/>
              </a:lnSpc>
              <a:spcBef>
                <a:spcPct val="0"/>
              </a:spcBef>
              <a:defRPr/>
            </a:pPr>
            <a:endParaRPr lang="en-US" altLang="en-US" baseline="0" dirty="0" smtClean="0">
              <a:latin typeface="Arial" charset="0"/>
              <a:ea typeface="ＭＳ Ｐゴシック" pitchFamily="34" charset="-128"/>
            </a:endParaRPr>
          </a:p>
          <a:p>
            <a:pPr eaLnBrk="1" hangingPunct="1">
              <a:lnSpc>
                <a:spcPct val="80000"/>
              </a:lnSpc>
              <a:spcBef>
                <a:spcPct val="0"/>
              </a:spcBef>
              <a:defRPr/>
            </a:pPr>
            <a:r>
              <a:rPr lang="en-US" altLang="en-US" baseline="0" dirty="0" smtClean="0">
                <a:latin typeface="Arial" charset="0"/>
                <a:ea typeface="ＭＳ Ｐゴシック" pitchFamily="34" charset="-128"/>
              </a:rPr>
              <a:t>OVERALL WASTE GENERATION MAY RISE I</a:t>
            </a:r>
            <a:r>
              <a:rPr lang="en-US" altLang="en-US" dirty="0" smtClean="0">
                <a:latin typeface="Arial" charset="0"/>
                <a:ea typeface="ＭＳ Ｐゴシック" pitchFamily="34" charset="-128"/>
              </a:rPr>
              <a:t>F THE ECONOMY IMPROVEs</a:t>
            </a:r>
            <a:r>
              <a:rPr lang="en-US" altLang="en-US" baseline="0" dirty="0" smtClean="0">
                <a:latin typeface="Arial" charset="0"/>
                <a:ea typeface="ＭＳ Ｐゴシック" pitchFamily="34" charset="-128"/>
              </a:rPr>
              <a:t> </a:t>
            </a:r>
            <a:endParaRPr lang="en-US" altLang="en-US" b="1" dirty="0" smtClean="0">
              <a:latin typeface="Arial" charset="0"/>
              <a:ea typeface="ＭＳ Ｐゴシック" pitchFamily="34" charset="-128"/>
            </a:endParaRPr>
          </a:p>
          <a:p>
            <a:pPr marL="171450" indent="-171450" eaLnBrk="1" hangingPunct="1">
              <a:lnSpc>
                <a:spcPct val="80000"/>
              </a:lnSpc>
              <a:spcBef>
                <a:spcPct val="0"/>
              </a:spcBef>
              <a:buFont typeface="Arial" panose="020B0604020202020204" pitchFamily="34" charset="0"/>
              <a:buChar char="•"/>
              <a:defRPr/>
            </a:pPr>
            <a:r>
              <a:rPr lang="en-US" altLang="en-US" dirty="0" err="1" smtClean="0">
                <a:latin typeface="Arial" charset="0"/>
                <a:ea typeface="ＭＳ Ｐゴシック" pitchFamily="34" charset="-128"/>
              </a:rPr>
              <a:t>C&amp;D</a:t>
            </a:r>
            <a:r>
              <a:rPr lang="en-US" altLang="en-US" baseline="0" dirty="0" smtClean="0">
                <a:latin typeface="Arial" charset="0"/>
                <a:ea typeface="ＭＳ Ｐゴシック" pitchFamily="34" charset="-128"/>
              </a:rPr>
              <a:t> WILL BOUNCE BACK STRONGLY</a:t>
            </a:r>
          </a:p>
          <a:p>
            <a:pPr marL="171450" indent="-171450" eaLnBrk="1" hangingPunct="1">
              <a:lnSpc>
                <a:spcPct val="80000"/>
              </a:lnSpc>
              <a:spcBef>
                <a:spcPct val="0"/>
              </a:spcBef>
              <a:buFont typeface="Arial" panose="020B0604020202020204" pitchFamily="34" charset="0"/>
              <a:buChar char="•"/>
              <a:defRPr/>
            </a:pPr>
            <a:r>
              <a:rPr lang="en-US" altLang="en-US" baseline="0" dirty="0" smtClean="0">
                <a:latin typeface="Arial" charset="0"/>
                <a:ea typeface="ＭＳ Ｐゴシック" pitchFamily="34" charset="-128"/>
              </a:rPr>
              <a:t>CONSUMERS LIKELY TO PURCHASE MORE LONG-LIVED “BIG TICKET” ITEMS SUCH AS FURNITURE</a:t>
            </a:r>
          </a:p>
          <a:p>
            <a:pPr marL="171450" indent="-171450" eaLnBrk="1" hangingPunct="1">
              <a:lnSpc>
                <a:spcPct val="80000"/>
              </a:lnSpc>
              <a:spcBef>
                <a:spcPct val="0"/>
              </a:spcBef>
              <a:buFont typeface="Arial" panose="020B0604020202020204" pitchFamily="34" charset="0"/>
              <a:buChar char="•"/>
              <a:defRPr/>
            </a:pPr>
            <a:r>
              <a:rPr lang="en-US" altLang="en-US" b="1" baseline="0" dirty="0" smtClean="0">
                <a:latin typeface="Arial" charset="0"/>
                <a:ea typeface="ＭＳ Ｐゴシック" pitchFamily="34" charset="-128"/>
              </a:rPr>
              <a:t>INCREASE WILL </a:t>
            </a:r>
            <a:r>
              <a:rPr lang="en-US" altLang="en-US" b="1" u="sng" baseline="0" dirty="0" smtClean="0">
                <a:latin typeface="Arial" charset="0"/>
                <a:ea typeface="ＭＳ Ｐゴシック" pitchFamily="34" charset="-128"/>
              </a:rPr>
              <a:t>NOT</a:t>
            </a:r>
            <a:r>
              <a:rPr lang="en-US" altLang="en-US" b="1" baseline="0" dirty="0" smtClean="0">
                <a:latin typeface="Arial" charset="0"/>
                <a:ea typeface="ＭＳ Ｐゴシック" pitchFamily="34" charset="-128"/>
              </a:rPr>
              <a:t> EQUAL RAPID RATE OF THE 80’S OR THE SLOWER RATE OF THE 90’S</a:t>
            </a:r>
          </a:p>
          <a:p>
            <a:pPr eaLnBrk="1" hangingPunct="1">
              <a:lnSpc>
                <a:spcPct val="80000"/>
              </a:lnSpc>
              <a:spcBef>
                <a:spcPct val="0"/>
              </a:spcBef>
              <a:defRPr/>
            </a:pPr>
            <a:endParaRPr lang="en-US" altLang="en-US" dirty="0" smtClean="0">
              <a:latin typeface="Arial" charset="0"/>
              <a:ea typeface="ＭＳ Ｐゴシック" pitchFamily="34" charset="-128"/>
            </a:endParaRPr>
          </a:p>
          <a:p>
            <a:pPr eaLnBrk="1" hangingPunct="1">
              <a:lnSpc>
                <a:spcPct val="80000"/>
              </a:lnSpc>
              <a:spcBef>
                <a:spcPct val="0"/>
              </a:spcBef>
              <a:defRPr/>
            </a:pPr>
            <a:r>
              <a:rPr lang="en-US" altLang="en-US" dirty="0" smtClean="0">
                <a:latin typeface="Arial" charset="0"/>
                <a:ea typeface="ＭＳ Ｐゴシック" pitchFamily="34" charset="-128"/>
              </a:rPr>
              <a:t>DISPOSAL NEEDED FOR A LONG TIME</a:t>
            </a:r>
          </a:p>
          <a:p>
            <a:pPr marL="174708" indent="-174708">
              <a:lnSpc>
                <a:spcPct val="80000"/>
              </a:lnSpc>
              <a:spcBef>
                <a:spcPct val="0"/>
              </a:spcBef>
              <a:buFont typeface="Arial" panose="020B0604020202020204" pitchFamily="34" charset="0"/>
              <a:buChar char="•"/>
              <a:defRPr/>
            </a:pPr>
            <a:r>
              <a:rPr lang="en-US" altLang="en-US" dirty="0" smtClean="0">
                <a:latin typeface="Arial" charset="0"/>
                <a:ea typeface="ＭＳ Ｐゴシック" pitchFamily="34" charset="-128"/>
              </a:rPr>
              <a:t>FLAT, NOT IN FREE FALL</a:t>
            </a:r>
          </a:p>
          <a:p>
            <a:pPr marL="174708" indent="-174708">
              <a:lnSpc>
                <a:spcPct val="80000"/>
              </a:lnSpc>
              <a:spcBef>
                <a:spcPct val="0"/>
              </a:spcBef>
              <a:buFont typeface="Arial" panose="020B0604020202020204" pitchFamily="34" charset="0"/>
              <a:buChar char="•"/>
              <a:defRPr/>
            </a:pPr>
            <a:endParaRPr lang="en-US" altLang="en-US" dirty="0" smtClean="0">
              <a:latin typeface="Arial" charset="0"/>
              <a:ea typeface="ＭＳ Ｐゴシック" pitchFamily="34" charset="-128"/>
            </a:endParaRPr>
          </a:p>
          <a:p>
            <a:pPr marL="0" indent="0" eaLnBrk="1" hangingPunct="1">
              <a:lnSpc>
                <a:spcPct val="80000"/>
              </a:lnSpc>
              <a:spcBef>
                <a:spcPct val="0"/>
              </a:spcBef>
              <a:buFont typeface="Arial" panose="020B0604020202020204" pitchFamily="34" charset="0"/>
              <a:buNone/>
              <a:defRPr/>
            </a:pPr>
            <a:r>
              <a:rPr lang="en-US" altLang="en-US" baseline="0" dirty="0" smtClean="0">
                <a:latin typeface="Arial" charset="0"/>
                <a:ea typeface="ＭＳ Ｐゴシック" pitchFamily="34" charset="-128"/>
              </a:rPr>
              <a:t>MORE EMPHASIS ON ORGANICS</a:t>
            </a:r>
          </a:p>
          <a:p>
            <a:pPr eaLnBrk="1" hangingPunct="1">
              <a:lnSpc>
                <a:spcPct val="80000"/>
              </a:lnSpc>
              <a:spcBef>
                <a:spcPct val="0"/>
              </a:spcBef>
              <a:defRPr/>
            </a:pPr>
            <a:endParaRPr lang="en-US" altLang="en-US" dirty="0" smtClean="0">
              <a:latin typeface="Arial" charset="0"/>
              <a:ea typeface="ＭＳ Ｐゴシック" pitchFamily="34" charset="-128"/>
            </a:endParaRPr>
          </a:p>
          <a:p>
            <a:pPr eaLnBrk="1" hangingPunct="1">
              <a:lnSpc>
                <a:spcPct val="80000"/>
              </a:lnSpc>
              <a:spcBef>
                <a:spcPct val="0"/>
              </a:spcBef>
              <a:defRPr/>
            </a:pPr>
            <a:r>
              <a:rPr lang="en-US" altLang="en-US" dirty="0" smtClean="0">
                <a:latin typeface="Arial" charset="0"/>
                <a:ea typeface="ＭＳ Ｐゴシック" pitchFamily="34" charset="-128"/>
              </a:rPr>
              <a:t>EVOLVING TON &amp; ZERO WASTE BY BUSINESS</a:t>
            </a:r>
            <a:r>
              <a:rPr lang="en-US" altLang="en-US" baseline="0" dirty="0" smtClean="0">
                <a:latin typeface="Arial" charset="0"/>
                <a:ea typeface="ＭＳ Ｐゴシック" pitchFamily="34" charset="-128"/>
              </a:rPr>
              <a:t> </a:t>
            </a:r>
            <a:r>
              <a:rPr lang="en-US" altLang="en-US" dirty="0" smtClean="0">
                <a:latin typeface="Arial" charset="0"/>
                <a:ea typeface="ＭＳ Ｐゴシック" pitchFamily="34" charset="-128"/>
              </a:rPr>
              <a:t>WILL CONTINUE</a:t>
            </a:r>
          </a:p>
          <a:p>
            <a:pPr eaLnBrk="1" hangingPunct="1">
              <a:lnSpc>
                <a:spcPct val="80000"/>
              </a:lnSpc>
              <a:spcBef>
                <a:spcPct val="0"/>
              </a:spcBef>
              <a:defRPr/>
            </a:pPr>
            <a:endParaRPr lang="en-US" altLang="en-US" dirty="0" smtClean="0">
              <a:latin typeface="Arial" charset="0"/>
              <a:ea typeface="ＭＳ Ｐゴシック" pitchFamily="34" charset="-128"/>
            </a:endParaRPr>
          </a:p>
          <a:p>
            <a:pPr eaLnBrk="1" hangingPunct="1">
              <a:lnSpc>
                <a:spcPct val="80000"/>
              </a:lnSpc>
              <a:spcBef>
                <a:spcPct val="0"/>
              </a:spcBef>
              <a:defRPr/>
            </a:pPr>
            <a:r>
              <a:rPr lang="en-US" altLang="en-US" dirty="0" smtClean="0">
                <a:latin typeface="Arial" charset="0"/>
                <a:ea typeface="ＭＳ Ｐゴシック" pitchFamily="34" charset="-128"/>
              </a:rPr>
              <a:t>EXCITING TIMES!</a:t>
            </a:r>
          </a:p>
          <a:p>
            <a:pPr eaLnBrk="1" hangingPunct="1">
              <a:lnSpc>
                <a:spcPct val="80000"/>
              </a:lnSpc>
              <a:spcBef>
                <a:spcPct val="0"/>
              </a:spcBef>
              <a:defRPr/>
            </a:pPr>
            <a:endParaRPr lang="en-US" altLang="en-US" dirty="0" smtClean="0">
              <a:latin typeface="Arial" charset="0"/>
              <a:ea typeface="ＭＳ Ｐゴシック" pitchFamily="34" charset="-128"/>
            </a:endParaRPr>
          </a:p>
          <a:p>
            <a:pPr eaLnBrk="1" hangingPunct="1">
              <a:lnSpc>
                <a:spcPct val="80000"/>
              </a:lnSpc>
              <a:spcBef>
                <a:spcPct val="0"/>
              </a:spcBef>
              <a:defRPr/>
            </a:pPr>
            <a:r>
              <a:rPr lang="en-US" altLang="en-US" dirty="0" smtClean="0">
                <a:latin typeface="Arial" charset="0"/>
                <a:ea typeface="ＭＳ Ｐゴシック" pitchFamily="34" charset="-128"/>
              </a:rPr>
              <a:t>THE FUTURE </a:t>
            </a:r>
            <a:r>
              <a:rPr lang="en-US" altLang="en-US" dirty="0" err="1" smtClean="0">
                <a:latin typeface="Arial" charset="0"/>
                <a:ea typeface="ＭＳ Ｐゴシック" pitchFamily="34" charset="-128"/>
              </a:rPr>
              <a:t>AIN’T</a:t>
            </a:r>
            <a:r>
              <a:rPr lang="en-US" altLang="en-US" dirty="0" smtClean="0">
                <a:latin typeface="Arial" charset="0"/>
                <a:ea typeface="ＭＳ Ｐゴシック" pitchFamily="34" charset="-128"/>
              </a:rPr>
              <a:t> WHAT IT USED TO BE!</a:t>
            </a:r>
          </a:p>
          <a:p>
            <a:endParaRPr lang="en-US" dirty="0"/>
          </a:p>
        </p:txBody>
      </p:sp>
      <p:sp>
        <p:nvSpPr>
          <p:cNvPr id="4" name="Slide Number Placeholder 3"/>
          <p:cNvSpPr>
            <a:spLocks noGrp="1"/>
          </p:cNvSpPr>
          <p:nvPr>
            <p:ph type="sldNum" sz="quarter" idx="10"/>
          </p:nvPr>
        </p:nvSpPr>
        <p:spPr/>
        <p:txBody>
          <a:bodyPr/>
          <a:lstStyle/>
          <a:p>
            <a:fld id="{7F4324D2-CFF0-0742-94CB-4F2316EF5765}" type="slidenum">
              <a:rPr lang="en-US" smtClean="0"/>
              <a:pPr/>
              <a:t>38</a:t>
            </a:fld>
            <a:endParaRPr lang="en-US"/>
          </a:p>
        </p:txBody>
      </p:sp>
    </p:spTree>
    <p:extLst>
      <p:ext uri="{BB962C8B-B14F-4D97-AF65-F5344CB8AC3E}">
        <p14:creationId xmlns:p14="http://schemas.microsoft.com/office/powerpoint/2010/main" val="1836074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324D2-CFF0-0742-94CB-4F2316EF5765}" type="slidenum">
              <a:rPr lang="en-US" smtClean="0"/>
              <a:pPr/>
              <a:t>39</a:t>
            </a:fld>
            <a:endParaRPr lang="en-US"/>
          </a:p>
        </p:txBody>
      </p:sp>
    </p:spTree>
    <p:extLst>
      <p:ext uri="{BB962C8B-B14F-4D97-AF65-F5344CB8AC3E}">
        <p14:creationId xmlns:p14="http://schemas.microsoft.com/office/powerpoint/2010/main" val="229454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prstClr val="black"/>
                </a:solidFill>
                <a:effectLst/>
                <a:latin typeface="Arial" panose="020B0604020202020204" pitchFamily="34" charset="0"/>
                <a:cs typeface="Arial" panose="020B0604020202020204" pitchFamily="34" charset="0"/>
              </a:rPr>
              <a:t>WHAT DO I EXPECT</a:t>
            </a:r>
            <a:r>
              <a:rPr lang="en-US" sz="1200" baseline="0" dirty="0" smtClean="0">
                <a:solidFill>
                  <a:prstClr val="black"/>
                </a:solidFill>
                <a:effectLst/>
                <a:latin typeface="Arial" panose="020B0604020202020204" pitchFamily="34" charset="0"/>
                <a:cs typeface="Arial" panose="020B0604020202020204" pitchFamily="34" charset="0"/>
              </a:rPr>
              <a:t> POLITICALLY IN THE WORLD OF WASTE &amp; RECYCLING IN THE U.S.?</a:t>
            </a:r>
          </a:p>
          <a:p>
            <a:pPr marL="0" indent="0">
              <a:buNone/>
            </a:pPr>
            <a:endParaRPr lang="en-US" sz="1200" baseline="0" dirty="0" smtClean="0">
              <a:solidFill>
                <a:prstClr val="black"/>
              </a:solidFill>
              <a:effectLst/>
              <a:latin typeface="Arial" panose="020B0604020202020204" pitchFamily="34" charset="0"/>
              <a:cs typeface="Arial" panose="020B0604020202020204" pitchFamily="34" charset="0"/>
            </a:endParaRPr>
          </a:p>
          <a:p>
            <a:pPr marL="0" indent="0">
              <a:buNone/>
            </a:pPr>
            <a:r>
              <a:rPr lang="en-US" sz="1200" u="sng" baseline="0" dirty="0" smtClean="0">
                <a:solidFill>
                  <a:prstClr val="black"/>
                </a:solidFill>
                <a:effectLst/>
                <a:latin typeface="Arial" panose="020B0604020202020204" pitchFamily="34" charset="0"/>
                <a:cs typeface="Arial" panose="020B0604020202020204" pitchFamily="34" charset="0"/>
              </a:rPr>
              <a:t>LET’S START NATIONALLY</a:t>
            </a:r>
          </a:p>
        </p:txBody>
      </p:sp>
      <p:sp>
        <p:nvSpPr>
          <p:cNvPr id="4" name="Slide Number Placeholder 3"/>
          <p:cNvSpPr>
            <a:spLocks noGrp="1"/>
          </p:cNvSpPr>
          <p:nvPr>
            <p:ph type="sldNum" sz="quarter" idx="10"/>
          </p:nvPr>
        </p:nvSpPr>
        <p:spPr/>
        <p:txBody>
          <a:bodyPr/>
          <a:lstStyle/>
          <a:p>
            <a:fld id="{7F4324D2-CFF0-0742-94CB-4F2316EF5765}" type="slidenum">
              <a:rPr lang="en-US" smtClean="0"/>
              <a:pPr/>
              <a:t>4</a:t>
            </a:fld>
            <a:endParaRPr lang="en-US"/>
          </a:p>
        </p:txBody>
      </p:sp>
    </p:spTree>
    <p:extLst>
      <p:ext uri="{BB962C8B-B14F-4D97-AF65-F5344CB8AC3E}">
        <p14:creationId xmlns:p14="http://schemas.microsoft.com/office/powerpoint/2010/main" val="284552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panose="020B0604020202020204" pitchFamily="34" charset="0"/>
                <a:cs typeface="Arial" panose="020B0604020202020204" pitchFamily="34" charset="0"/>
              </a:rPr>
              <a:t>THANK YOU</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9B2FA7-E8DC-9944-A26C-2C8109D5501A}" type="slidenum">
              <a:rPr lang="en-US"/>
              <a:pPr/>
              <a:t>40</a:t>
            </a:fld>
            <a:endParaRPr lang="en-US"/>
          </a:p>
        </p:txBody>
      </p:sp>
    </p:spTree>
    <p:extLst>
      <p:ext uri="{BB962C8B-B14F-4D97-AF65-F5344CB8AC3E}">
        <p14:creationId xmlns:p14="http://schemas.microsoft.com/office/powerpoint/2010/main" val="364413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AT THE NATIONAL LEVEL,</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 RESOURCE</a:t>
            </a:r>
            <a:r>
              <a:rPr lang="en-US" baseline="0" dirty="0" smtClean="0">
                <a:latin typeface="Arial" panose="020B0604020202020204" pitchFamily="34" charset="0"/>
                <a:cs typeface="Arial" panose="020B0604020202020204" pitchFamily="34" charset="0"/>
              </a:rPr>
              <a:t> CONSERVATION &amp; RECOVERY ACT IS AMERICA’S SOLID WASTE &amp; RECYCLING LAW.</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PASSED BY CONGRESS IN 1976.</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SUBTITLE C HAZARDOUS WASTE REGULATORY PROGRAM</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SUBTITLE D SOLID WASTE PROGRAM INCLUDING LANDFILL GUIDELINES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BARELY MENTIONS RECYCLING.</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RCRA IS CLEAR THAT STATES &amp; LOCAL GOVERNMENTS ARE RESPONSIBLE FOR SOLID WASTE &amp; RECYCLING – </a:t>
            </a:r>
            <a:r>
              <a:rPr lang="en-US" b="1" baseline="0" dirty="0" smtClean="0">
                <a:latin typeface="Arial" panose="020B0604020202020204" pitchFamily="34" charset="0"/>
                <a:cs typeface="Arial" panose="020B0604020202020204" pitchFamily="34" charset="0"/>
              </a:rPr>
              <a:t>NOT</a:t>
            </a:r>
            <a:r>
              <a:rPr lang="en-US" baseline="0" dirty="0" smtClean="0">
                <a:latin typeface="Arial" panose="020B0604020202020204" pitchFamily="34" charset="0"/>
                <a:cs typeface="Arial" panose="020B0604020202020204" pitchFamily="34" charset="0"/>
              </a:rPr>
              <a:t> THE FEDERAL GOVERNMENT.</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SINCE 1976 CONGRESS HAS SHOWN LITTLE INTEREST IN RECYCLING.</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sng" baseline="0" dirty="0" smtClean="0">
                <a:latin typeface="Arial" panose="020B0604020202020204" pitchFamily="34" charset="0"/>
                <a:cs typeface="Arial" panose="020B0604020202020204" pitchFamily="34" charset="0"/>
              </a:rPr>
              <a:t>BUT EPA HAS SOLID WASTE RESPONSIBILITIES SO LET’S FIRST LOOK AT EPA</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5</a:t>
            </a:fld>
            <a:endParaRPr lang="en-US"/>
          </a:p>
        </p:txBody>
      </p:sp>
    </p:spTree>
    <p:extLst>
      <p:ext uri="{BB962C8B-B14F-4D97-AF65-F5344CB8AC3E}">
        <p14:creationId xmlns:p14="http://schemas.microsoft.com/office/powerpoint/2010/main" val="1928702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latin typeface="Arial" panose="020B0604020202020204" pitchFamily="34" charset="0"/>
                <a:cs typeface="Arial" panose="020B0604020202020204" pitchFamily="34" charset="0"/>
              </a:rPr>
              <a:t>THIS IS SCOTT</a:t>
            </a:r>
            <a:r>
              <a:rPr lang="en-US" baseline="0" dirty="0" smtClean="0">
                <a:latin typeface="Arial" panose="020B0604020202020204" pitchFamily="34" charset="0"/>
                <a:cs typeface="Arial" panose="020B0604020202020204" pitchFamily="34" charset="0"/>
              </a:rPr>
              <a:t> PRUITT – MR. TRUMP’S NOMINEE FOR EPA ADMINISTRATOR</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MR. PRUITT – WHO IS THE ATTORNEY GENERAL OF MY HOME STATE OF OKLAHOMA – IS ON RECORD AS A CLIMATE CHANGE SCEPTIC</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HE SETS THE TONE &amp; IS THE PUBLIC FACE OF THE AGENCY</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BUT THE DEPUTY ADMINISTRATOR, THE ASSISTANT ADMINISTRATORS &amp; THE REGIONAL ADMINISTRATORS REALLY RUN EPA.</a:t>
            </a:r>
          </a:p>
          <a:p>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REMEMBER THAT ONE BIG DIFFERENCE B/W THE U.S. &amp; CANADA IS THAT MOST TOP-LEVEL POSITIONS IN FEDERAL AGENCIES ARE POLITICAL APPOINTMENTS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4000 PLUS</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12 EPA POSITIONS REQUIRE SENATE HEARINGS &amp; CONFIRMATION</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THIS INCLUDES THE ADMINISTRATOR, THE DEPUTY ADMINISTRATOR, THE ASSISTANT ADMINISTRATORS FOR EACH “OFFICE” SUCH AS AIR. LAND MANAGEMENT &amp; A FEW OTHERS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24 ADDITIONAL EPA APPOINTMENTS ARE “SCHEDULE C” POLITICAL APPOINTMENTS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ANOTHER 150 ARE “NON CAREER” POLITICAL APPOINTMENTS (REGIONAL ADMINISTRATORS +) OR CAREER APPOINTMENTS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TOTALS 1.2% OF 15000+ EMPLOYEES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OLEM = 1 SENATE CONFIRMATION, 1 NON-CAREER &amp; 9 CAREER APPOINTMENTS</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ONLY PRUITT ANNOUNCED – SENATE HEARING NOT SCHEDULED</a:t>
            </a:r>
          </a:p>
          <a:p>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i="1" dirty="0" smtClean="0"/>
              <a:t>This publication contains data (as of June 30, 2016) on over 9,000 Federal civil service leadership and support positions in the legislative and executive branches of the Federal Government that may be subject to noncompetitive appointment (e.g., positions such as agency heads and their immediate subordinates, policy executives and advisors, and aides who report to these officials). The duties of many such positions may involve advocacy of Administration policies and programs and the incumbents usually have a close and confidential working relationship with the agency head or other key officials. Following are the major categories of positions listed: • Executive Schedule and salary-equivalent positions paid at the rates established for levels I through V of the Executive Schedule; • Senior Executive Service (SES) ‘‘General’’ positions; • Senior Foreign Service positions; • Schedule C positions excepted from the competitive service by the President, or by the Director, Office of Personnel Management, because of the confidential or policy-determining nature of the position duties; and • Other positions at the GS–14 and above level excepted from the competitive civil service by law because of the confidential or policy-determining nature of the position duties. </a:t>
            </a:r>
            <a:endParaRPr lang="en-US" i="1"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6</a:t>
            </a:fld>
            <a:endParaRPr lang="en-US"/>
          </a:p>
        </p:txBody>
      </p:sp>
    </p:spTree>
    <p:extLst>
      <p:ext uri="{BB962C8B-B14F-4D97-AF65-F5344CB8AC3E}">
        <p14:creationId xmlns:p14="http://schemas.microsoft.com/office/powerpoint/2010/main" val="1138091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i="0" baseline="0" dirty="0" smtClean="0">
                <a:latin typeface="Arial" panose="020B0604020202020204" pitchFamily="34" charset="0"/>
                <a:cs typeface="Arial" panose="020B0604020202020204" pitchFamily="34" charset="0"/>
              </a:rPr>
              <a:t>MOST OF THE POLITICAL APPOINTEES WILL NOT BE IN PLACE UNTIL THE SUMMER</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TRANSITIONS ALWAYS SLOW</a:t>
            </a:r>
          </a:p>
          <a:p>
            <a:pPr marL="171450" indent="-171450">
              <a:buFont typeface="Arial" panose="020B0604020202020204" pitchFamily="34" charset="0"/>
              <a:buChar char="•"/>
            </a:pPr>
            <a:endParaRPr lang="en-US" i="0" baseline="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MCCARTHY EXIT MEMO BARELY MENTIONED</a:t>
            </a:r>
            <a:r>
              <a:rPr lang="en-US" baseline="0" dirty="0" smtClean="0">
                <a:latin typeface="Arial" panose="020B0604020202020204" pitchFamily="34" charset="0"/>
                <a:cs typeface="Arial" panose="020B0604020202020204" pitchFamily="34" charset="0"/>
              </a:rPr>
              <a:t> WASTE </a:t>
            </a:r>
            <a:r>
              <a:rPr lang="en-US" i="1" baseline="0" dirty="0" smtClean="0">
                <a:latin typeface="Arial" panose="020B0604020202020204" pitchFamily="34" charset="0"/>
                <a:cs typeface="Arial" panose="020B0604020202020204" pitchFamily="34" charset="0"/>
              </a:rPr>
              <a:t>(LANDFILL METHANE – TRASH-FREE WATERS – SUPERFUND – G7 &amp; MATERIALS MANAGEMENT &amp; 42% EMISSIONS)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FOCUSSED ON EPA AS PUBLIC HEALTH AGENCY &amp;</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JOB CREATION THROUGH ENVIRONMENTAL INVESTMENTS</a:t>
            </a:r>
            <a:endParaRPr lang="en-US"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r>
              <a:rPr lang="en-US" i="1" baseline="0" smtClean="0">
                <a:latin typeface="Arial" panose="020B0604020202020204" pitchFamily="34" charset="0"/>
                <a:cs typeface="Arial" panose="020B0604020202020204" pitchFamily="34" charset="0"/>
              </a:rPr>
              <a:t>(ACCOUNTING FOR UPS &amp; DOWNS DUING BUSH, OBAMA, ETC) EPA BUDGET ESSENTIALLY FLAT SINCE 1981)</a:t>
            </a:r>
          </a:p>
          <a:p>
            <a:endParaRPr lang="en-US" i="1" baseline="0" smtClean="0">
              <a:latin typeface="Arial" panose="020B0604020202020204" pitchFamily="34" charset="0"/>
              <a:cs typeface="Arial" panose="020B0604020202020204" pitchFamily="34" charset="0"/>
            </a:endParaRPr>
          </a:p>
          <a:p>
            <a:endParaRPr lang="en-US" i="1" baseline="0" dirty="0" smtClean="0">
              <a:latin typeface="Arial" panose="020B0604020202020204" pitchFamily="34" charset="0"/>
              <a:cs typeface="Arial" panose="020B0604020202020204" pitchFamily="34" charset="0"/>
            </a:endParaRPr>
          </a:p>
          <a:p>
            <a:r>
              <a:rPr lang="en-US" u="sng" baseline="0" dirty="0" smtClean="0">
                <a:latin typeface="Arial" panose="020B0604020202020204" pitchFamily="34" charset="0"/>
                <a:cs typeface="Arial" panose="020B0604020202020204" pitchFamily="34" charset="0"/>
              </a:rPr>
              <a:t>WHAT EPA ISSUES DOES ARE INDUSTRY CARE ABOUT</a:t>
            </a:r>
            <a:r>
              <a:rPr lang="en-US" u="none" baseline="0"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7</a:t>
            </a:fld>
            <a:endParaRPr lang="en-US"/>
          </a:p>
        </p:txBody>
      </p:sp>
    </p:spTree>
    <p:extLst>
      <p:ext uri="{BB962C8B-B14F-4D97-AF65-F5344CB8AC3E}">
        <p14:creationId xmlns:p14="http://schemas.microsoft.com/office/powerpoint/2010/main" val="204272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latin typeface="Arial" panose="020B0604020202020204" pitchFamily="34" charset="0"/>
                <a:cs typeface="Arial" panose="020B0604020202020204" pitchFamily="34" charset="0"/>
              </a:rPr>
              <a:t>ENFORCEMENT POLICY WILL BE </a:t>
            </a:r>
            <a:r>
              <a:rPr lang="en-US" b="1" dirty="0" smtClean="0">
                <a:latin typeface="Arial" panose="020B0604020202020204" pitchFamily="34" charset="0"/>
                <a:cs typeface="Arial" panose="020B0604020202020204" pitchFamily="34" charset="0"/>
              </a:rPr>
              <a:t>CRUCIAL</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INDUSTRY BUILT ON REGULATION &amp; FAIR &amp; EQUAL ENFORCEMENT OF THE LAW</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STB</a:t>
            </a:r>
          </a:p>
          <a:p>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i="0" baseline="0" dirty="0" smtClean="0">
                <a:latin typeface="Arial" panose="020B0604020202020204" pitchFamily="34" charset="0"/>
                <a:cs typeface="Arial" panose="020B0604020202020204" pitchFamily="34" charset="0"/>
              </a:rPr>
              <a:t>DEREGULATION?</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SUBTITLE D REGS NOT CONTROVERSIAL EXCEPT ENFORCEMENT OF LANDFILL METHANE</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SUBTITLE C REGS NOT HIGH PRIORITY</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MIGHT ATTEMPT CHANGES IN AIR &amp; WATER REGS (CLEAN POWER, WOTUS, ETC)</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WILL BE POLITICALLY CONTENTIOUS</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EXPECT LAWSUITS IN PARTICULAR OVER THE FINDINGS OF FACT IN THE NEW REGULATION AS OPPOSED TO THE OLD ONE</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CLIMATE CHANGE:</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ANYTHING CLIMATE CHANGE RELATED WILL BE SUBJECT TO REVIEW</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WILL THE WARM MODEL (WASTE REDUCTION MODEL) – WHICH CALCULATES THE GREENHOUSE GAS EMISSION IMPACT OF VARIOUS MANAGEMENT TECHNIQUES ON A VARIETY OF MATERIALS &amp; PRODUCTS – BE KEPT?</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BOTTOM LINE:  SOLID WASTE &amp; RECYCLING NOT LIKELY TO BE</a:t>
            </a:r>
            <a:r>
              <a:rPr lang="en-US" baseline="0" dirty="0" smtClean="0">
                <a:latin typeface="Arial" panose="020B0604020202020204" pitchFamily="34" charset="0"/>
                <a:cs typeface="Arial" panose="020B0604020202020204" pitchFamily="34" charset="0"/>
              </a:rPr>
              <a:t> HIGH EPA PRIORITY</a:t>
            </a:r>
          </a:p>
          <a:p>
            <a:endParaRPr lang="en-US" baseline="0" dirty="0" smtClean="0">
              <a:latin typeface="Arial" panose="020B0604020202020204" pitchFamily="34" charset="0"/>
              <a:cs typeface="Arial" panose="020B0604020202020204" pitchFamily="34" charset="0"/>
            </a:endParaRPr>
          </a:p>
          <a:p>
            <a:r>
              <a:rPr lang="en-US" u="sng" baseline="0" dirty="0" smtClean="0">
                <a:latin typeface="Arial" panose="020B0604020202020204" pitchFamily="34" charset="0"/>
                <a:cs typeface="Arial" panose="020B0604020202020204" pitchFamily="34" charset="0"/>
              </a:rPr>
              <a:t>WHAT ABOUT THE HILL</a:t>
            </a:r>
            <a:r>
              <a:rPr lang="en-US" u="none" baseline="0" dirty="0" smtClean="0">
                <a:latin typeface="Arial" panose="020B0604020202020204" pitchFamily="34" charset="0"/>
                <a:cs typeface="Arial" panose="020B0604020202020204" pitchFamily="34" charset="0"/>
              </a:rPr>
              <a:t>?</a:t>
            </a:r>
            <a:endParaRPr lang="en-US" u="sng"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fld id="{7F4324D2-CFF0-0742-94CB-4F2316EF5765}" type="slidenum">
              <a:rPr lang="en-US" smtClean="0"/>
              <a:pPr/>
              <a:t>8</a:t>
            </a:fld>
            <a:endParaRPr lang="en-US"/>
          </a:p>
        </p:txBody>
      </p:sp>
    </p:spTree>
    <p:extLst>
      <p:ext uri="{BB962C8B-B14F-4D97-AF65-F5344CB8AC3E}">
        <p14:creationId xmlns:p14="http://schemas.microsoft.com/office/powerpoint/2010/main" val="90414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baseline="0" dirty="0" smtClean="0">
                <a:latin typeface="Arial" panose="020B0604020202020204" pitchFamily="34" charset="0"/>
                <a:cs typeface="Arial" panose="020B0604020202020204" pitchFamily="34" charset="0"/>
              </a:rPr>
              <a:t>MORE IMPORTANT ACTUALLY FOR THE INDUSTRY:</a:t>
            </a:r>
          </a:p>
          <a:p>
            <a:pPr marL="0" indent="0">
              <a:buFont typeface="Arial" panose="020B0604020202020204" pitchFamily="34" charset="0"/>
              <a:buNone/>
            </a:pPr>
            <a:endParaRPr lang="en-US" i="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i="0" baseline="0" dirty="0" smtClean="0">
                <a:latin typeface="Arial" panose="020B0604020202020204" pitchFamily="34" charset="0"/>
                <a:cs typeface="Arial" panose="020B0604020202020204" pitchFamily="34" charset="0"/>
              </a:rPr>
              <a:t>INFRASTRUCTURE SPENDING COULD LEAD TO BETTER ROADS &amp; BRIDGES:  ALWAYS GOOD</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MORE C&amp;D TO MANAGE</a:t>
            </a:r>
          </a:p>
          <a:p>
            <a:pPr marL="171450" indent="-171450">
              <a:buFont typeface="Arial" panose="020B0604020202020204" pitchFamily="34" charset="0"/>
              <a:buChar char="•"/>
            </a:pPr>
            <a:endParaRPr lang="en-US" i="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i="0" baseline="0" dirty="0" smtClean="0">
                <a:latin typeface="Arial" panose="020B0604020202020204" pitchFamily="34" charset="0"/>
                <a:cs typeface="Arial" panose="020B0604020202020204" pitchFamily="34" charset="0"/>
              </a:rPr>
              <a:t>FREE TRADE IS THE LINCHPIN OF RECYCLING</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RECYCLING DEPENDENT ON EXPORTS</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WILL TRUMP LAUNCH A TRADE WAR W/CHINA?</a:t>
            </a:r>
          </a:p>
          <a:p>
            <a:pPr marL="171450" indent="-171450">
              <a:buFont typeface="Arial" panose="020B0604020202020204" pitchFamily="34" charset="0"/>
              <a:buChar char="•"/>
            </a:pPr>
            <a:endParaRPr lang="en-US" i="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i="0" baseline="0" dirty="0" smtClean="0">
                <a:latin typeface="Arial" panose="020B0604020202020204" pitchFamily="34" charset="0"/>
                <a:cs typeface="Arial" panose="020B0604020202020204" pitchFamily="34" charset="0"/>
              </a:rPr>
              <a:t>FOOD WASTE LEGISLATION TO REQUIRE UNIFORM “BEST USED BY” DATE LABELLING COULD PASS</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BI-PARTISAN</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WIDELY SUPPORTED</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NON-CONTROVERSIAL</a:t>
            </a:r>
          </a:p>
          <a:p>
            <a:pPr marL="171450" indent="-171450">
              <a:buFont typeface="Arial" panose="020B0604020202020204" pitchFamily="34" charset="0"/>
              <a:buChar char="•"/>
            </a:pPr>
            <a:endParaRPr lang="en-US" i="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i="0" u="sng" baseline="0" dirty="0" smtClean="0">
                <a:latin typeface="Arial" panose="020B0604020202020204" pitchFamily="34" charset="0"/>
                <a:cs typeface="Arial" panose="020B0604020202020204" pitchFamily="34" charset="0"/>
              </a:rPr>
              <a:t>HOW DO STATES FIT INTO THIS</a:t>
            </a:r>
            <a:r>
              <a:rPr lang="en-US" i="0" u="none" baseline="0" dirty="0" smtClean="0">
                <a:latin typeface="Arial" panose="020B0604020202020204" pitchFamily="34" charset="0"/>
                <a:cs typeface="Arial" panose="020B0604020202020204" pitchFamily="34" charset="0"/>
              </a:rPr>
              <a:t>?</a:t>
            </a:r>
            <a:endParaRPr lang="en-US" i="0" u="sng"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i="0" baseline="0" dirty="0" smtClean="0">
              <a:latin typeface="Arial" panose="020B0604020202020204" pitchFamily="34" charset="0"/>
              <a:cs typeface="Arial" panose="020B0604020202020204" pitchFamily="34" charset="0"/>
            </a:endParaRPr>
          </a:p>
          <a:p>
            <a:endParaRPr lang="en-US" dirty="0" smtClean="0"/>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9</a:t>
            </a:fld>
            <a:endParaRPr lang="en-US"/>
          </a:p>
        </p:txBody>
      </p:sp>
    </p:spTree>
    <p:extLst>
      <p:ext uri="{BB962C8B-B14F-4D97-AF65-F5344CB8AC3E}">
        <p14:creationId xmlns:p14="http://schemas.microsoft.com/office/powerpoint/2010/main" val="371622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BA40888-AD99-324C-92E1-71D4CCC6A1E0}" type="datetime1">
              <a:rPr lang="en-US"/>
              <a:pPr>
                <a:defRPr/>
              </a:pPr>
              <a:t>1/13/2017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CEDE15-ED86-DB40-B02A-C167EFE61EB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912E1A-C011-504A-AD91-36BDC73E3075}" type="datetime1">
              <a:rPr lang="en-US"/>
              <a:pPr>
                <a:defRPr/>
              </a:pPr>
              <a:t>1/13/2017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FDAC8F-1C8B-0F48-B5BB-5EF9581B93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E6D5DB-2B6F-C84D-A68C-F20C9986A264}" type="datetime1">
              <a:rPr lang="en-US"/>
              <a:pPr>
                <a:defRPr/>
              </a:pPr>
              <a:t>1/13/2017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05B62C-19F6-8B45-A165-EE769818E0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50F14B-8D9D-464D-A5E8-5BEF9C1783FF}" type="datetime1">
              <a:rPr lang="en-US"/>
              <a:pPr>
                <a:defRPr/>
              </a:pPr>
              <a:t>1/13/2017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8B2F9A-DAB7-3241-BC41-4620C448FC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BB2BFCC-A745-3647-A223-3E6EFC101DAB}" type="datetime1">
              <a:rPr lang="en-US"/>
              <a:pPr>
                <a:defRPr/>
              </a:pPr>
              <a:t>1/13/2017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0907BA-9011-7F4D-8FDC-1390D285A0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ECFE71-F8F4-3240-863B-19EE15F53B9E}" type="datetime1">
              <a:rPr lang="en-US"/>
              <a:pPr>
                <a:defRPr/>
              </a:pPr>
              <a:t>1/13/2017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09968D-1CA9-2347-9999-422B6A4655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D48B6D-A1A1-3F4C-8465-D4A9FE9FA480}" type="datetime1">
              <a:rPr lang="en-US"/>
              <a:pPr>
                <a:defRPr/>
              </a:pPr>
              <a:t>1/13/2017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8599AE1-7025-8949-AB37-051C3A260A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B4A1A2-8299-3242-98B0-A9BA8C1D7878}" type="datetime1">
              <a:rPr lang="en-US"/>
              <a:pPr>
                <a:defRPr/>
              </a:pPr>
              <a:t>1/13/2017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948C42-E0FD-E441-8E72-4C0624FA55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CE0C61-06B0-B044-97D1-C260C73385FD}" type="datetime1">
              <a:rPr lang="en-US"/>
              <a:pPr>
                <a:defRPr/>
              </a:pPr>
              <a:t>1/13/2017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711870-7F8A-0B4A-B93A-3F022956B0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AFA795-CF08-B042-B3C8-3610E348C818}" type="datetime1">
              <a:rPr lang="en-US"/>
              <a:pPr>
                <a:defRPr/>
              </a:pPr>
              <a:t>1/13/2017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A334FD-F44C-4C48-84CA-721702DEAA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881430-E7D9-D24B-9D1A-0500624391AE}" type="datetime1">
              <a:rPr lang="en-US"/>
              <a:pPr>
                <a:defRPr/>
              </a:pPr>
              <a:t>1/13/2017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2A5AA0-1F5C-0041-9A48-766E7BEFFD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descr="NWRA_PPT_background_05_TEXT_GR.jpg"/>
          <p:cNvPicPr>
            <a:picLocks noChangeAspect="1"/>
          </p:cNvPicPr>
          <p:nvPr userDrawn="1"/>
        </p:nvPicPr>
        <p:blipFill>
          <a:blip r:embed="rId13"/>
          <a:srcRect/>
          <a:stretch>
            <a:fillRect/>
          </a:stretch>
        </p:blipFill>
        <p:spPr bwMode="auto">
          <a:xfrm>
            <a:off x="-12829" y="0"/>
            <a:ext cx="9217025" cy="6913563"/>
          </a:xfrm>
          <a:prstGeom prst="rect">
            <a:avLst/>
          </a:prstGeom>
          <a:noFill/>
          <a:ln w="9525">
            <a:noFill/>
            <a:miter lim="800000"/>
            <a:headEnd/>
            <a:tailEnd/>
          </a:ln>
        </p:spPr>
      </p:pic>
      <p:sp>
        <p:nvSpPr>
          <p:cNvPr id="1026" name="Title Placeholder 1"/>
          <p:cNvSpPr>
            <a:spLocks noGrp="1"/>
          </p:cNvSpPr>
          <p:nvPr>
            <p:ph type="title"/>
          </p:nvPr>
        </p:nvSpPr>
        <p:spPr bwMode="auto">
          <a:xfrm>
            <a:off x="444371" y="0"/>
            <a:ext cx="7253139" cy="1192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599"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FFC5A832-DAD8-C246-9299-830865EC24AE}" type="datetime1">
              <a:rPr lang="en-US"/>
              <a:pPr>
                <a:defRPr/>
              </a:pPr>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AABB25E-1378-454C-8AF3-483F17B075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fontAlgn="base">
        <a:spcBef>
          <a:spcPct val="0"/>
        </a:spcBef>
        <a:spcAft>
          <a:spcPct val="0"/>
        </a:spcAft>
        <a:defRPr sz="4000" kern="1200">
          <a:solidFill>
            <a:schemeClr val="bg1"/>
          </a:solidFill>
          <a:effectLst>
            <a:outerShdw blurRad="50800" dist="12700" dir="2700000">
              <a:srgbClr val="000000">
                <a:alpha val="43000"/>
              </a:srgbClr>
            </a:outerShdw>
          </a:effectLst>
          <a:latin typeface="Arial"/>
          <a:ea typeface="ＭＳ Ｐゴシック" charset="-128"/>
          <a:cs typeface="Arial"/>
        </a:defRPr>
      </a:lvl1pPr>
      <a:lvl2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rgbClr val="FFFFFF"/>
          </a:solidFill>
          <a:effectLst>
            <a:outerShdw blurRad="50800" dist="25400" dir="2700000">
              <a:srgbClr val="000000">
                <a:alpha val="43000"/>
              </a:srgbClr>
            </a:outerShdw>
          </a:effectLst>
          <a:latin typeface="Arial"/>
          <a:ea typeface="ＭＳ Ｐゴシック" charset="-128"/>
          <a:cs typeface="Arial"/>
        </a:defRPr>
      </a:lvl1pPr>
      <a:lvl2pPr marL="742950" indent="-285750" algn="l" defTabSz="457200" rtl="0" fontAlgn="base">
        <a:spcBef>
          <a:spcPct val="20000"/>
        </a:spcBef>
        <a:spcAft>
          <a:spcPct val="0"/>
        </a:spcAft>
        <a:buFont typeface="Arial" charset="0"/>
        <a:buChar char="–"/>
        <a:defRPr sz="2800" kern="1200">
          <a:solidFill>
            <a:srgbClr val="FFFFFF"/>
          </a:solidFill>
          <a:effectLst>
            <a:outerShdw blurRad="50800" dist="25400" dir="2700000">
              <a:srgbClr val="000000">
                <a:alpha val="43000"/>
              </a:srgbClr>
            </a:outerShdw>
          </a:effectLst>
          <a:latin typeface="Arial"/>
          <a:ea typeface="ＭＳ Ｐゴシック" charset="-128"/>
          <a:cs typeface="Arial"/>
        </a:defRPr>
      </a:lvl2pPr>
      <a:lvl3pPr marL="1143000" indent="-228600" algn="l" defTabSz="457200" rtl="0" fontAlgn="base">
        <a:spcBef>
          <a:spcPct val="20000"/>
        </a:spcBef>
        <a:spcAft>
          <a:spcPct val="0"/>
        </a:spcAft>
        <a:buFont typeface="Arial" charset="0"/>
        <a:buChar char="•"/>
        <a:defRPr sz="2400" kern="1200">
          <a:solidFill>
            <a:srgbClr val="FFFFFF"/>
          </a:solidFill>
          <a:effectLst>
            <a:outerShdw blurRad="50800" dist="25400" dir="2700000">
              <a:srgbClr val="000000">
                <a:alpha val="43000"/>
              </a:srgbClr>
            </a:outerShdw>
          </a:effectLst>
          <a:latin typeface="Arial"/>
          <a:ea typeface="ＭＳ Ｐゴシック" charset="-128"/>
          <a:cs typeface="Arial"/>
        </a:defRPr>
      </a:lvl3pPr>
      <a:lvl4pPr marL="1600200" indent="-228600" algn="l" defTabSz="457200" rtl="0" fontAlgn="base">
        <a:spcBef>
          <a:spcPct val="20000"/>
        </a:spcBef>
        <a:spcAft>
          <a:spcPct val="0"/>
        </a:spcAft>
        <a:buFont typeface="Arial" charset="0"/>
        <a:buChar char="–"/>
        <a:defRPr sz="2000" kern="1200">
          <a:solidFill>
            <a:srgbClr val="FFFFFF"/>
          </a:solidFill>
          <a:effectLst>
            <a:outerShdw blurRad="50800" dist="25400" dir="2700000">
              <a:srgbClr val="000000">
                <a:alpha val="43000"/>
              </a:srgbClr>
            </a:outerShdw>
          </a:effectLst>
          <a:latin typeface="Arial"/>
          <a:ea typeface="ＭＳ Ｐゴシック" charset="-128"/>
          <a:cs typeface="Arial"/>
        </a:defRPr>
      </a:lvl4pPr>
      <a:lvl5pPr marL="2057400" indent="-228600" algn="l" defTabSz="457200" rtl="0" fontAlgn="base">
        <a:spcBef>
          <a:spcPct val="20000"/>
        </a:spcBef>
        <a:spcAft>
          <a:spcPct val="0"/>
        </a:spcAft>
        <a:buFont typeface="Arial" charset="0"/>
        <a:buChar char="»"/>
        <a:defRPr sz="2000" kern="1200">
          <a:solidFill>
            <a:srgbClr val="FFFFFF"/>
          </a:solidFill>
          <a:effectLst>
            <a:outerShdw blurRad="50800" dist="25400" dir="2700000">
              <a:srgbClr val="000000">
                <a:alpha val="43000"/>
              </a:srgbClr>
            </a:outerShdw>
          </a:effectLst>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NWRA_PPT_background_01_SHOW.jpg"/>
          <p:cNvPicPr>
            <a:picLocks noChangeAspect="1"/>
          </p:cNvPicPr>
          <p:nvPr/>
        </p:nvPicPr>
        <p:blipFill>
          <a:blip r:embed="rId3"/>
          <a:srcRect/>
          <a:stretch>
            <a:fillRect/>
          </a:stretch>
        </p:blipFill>
        <p:spPr bwMode="auto">
          <a:xfrm>
            <a:off x="-9525" y="-373063"/>
            <a:ext cx="9169400" cy="7315201"/>
          </a:xfrm>
          <a:prstGeom prst="rect">
            <a:avLst/>
          </a:prstGeom>
          <a:noFill/>
          <a:ln w="9525">
            <a:noFill/>
            <a:miter lim="800000"/>
            <a:headEnd/>
            <a:tailEnd/>
          </a:ln>
        </p:spPr>
      </p:pic>
      <p:sp>
        <p:nvSpPr>
          <p:cNvPr id="13315" name="Title 1"/>
          <p:cNvSpPr>
            <a:spLocks noGrp="1"/>
          </p:cNvSpPr>
          <p:nvPr>
            <p:ph type="ctrTitle"/>
          </p:nvPr>
        </p:nvSpPr>
        <p:spPr>
          <a:xfrm>
            <a:off x="685800" y="4175125"/>
            <a:ext cx="7772400" cy="1597878"/>
          </a:xfrm>
        </p:spPr>
        <p:txBody>
          <a:bodyPr/>
          <a:lstStyle/>
          <a:p>
            <a:pPr algn="ctr"/>
            <a:r>
              <a:rPr lang="en-US" sz="2800" dirty="0">
                <a:latin typeface="Arial" charset="0"/>
                <a:ea typeface="Arial" charset="0"/>
                <a:cs typeface="Arial" charset="0"/>
              </a:rPr>
              <a:t>	</a:t>
            </a:r>
            <a:r>
              <a:rPr lang="en-US" sz="2800" dirty="0" smtClean="0">
                <a:latin typeface="Arial" charset="0"/>
                <a:ea typeface="Arial" charset="0"/>
                <a:cs typeface="Arial" charset="0"/>
              </a:rPr>
              <a:t>WASTE MANAGEMENT ASSOCIATION OF BRITISH </a:t>
            </a:r>
            <a:r>
              <a:rPr lang="en-US" sz="2800" dirty="0" smtClean="0">
                <a:latin typeface="Arial" charset="0"/>
                <a:ea typeface="Arial" charset="0"/>
                <a:cs typeface="Arial" charset="0"/>
              </a:rPr>
              <a:t>COLUMBIA</a:t>
            </a:r>
            <a:r>
              <a:rPr lang="en-US" sz="2800" dirty="0" smtClean="0">
                <a:latin typeface="Arial" charset="0"/>
                <a:ea typeface="Arial" charset="0"/>
                <a:cs typeface="Arial" charset="0"/>
              </a:rPr>
              <a:t/>
            </a:r>
            <a:br>
              <a:rPr lang="en-US" sz="2800" dirty="0" smtClean="0">
                <a:latin typeface="Arial" charset="0"/>
                <a:ea typeface="Arial" charset="0"/>
                <a:cs typeface="Arial" charset="0"/>
              </a:rPr>
            </a:br>
            <a:r>
              <a:rPr lang="en-US" sz="2800" dirty="0" smtClean="0">
                <a:latin typeface="Arial" charset="0"/>
                <a:ea typeface="Arial" charset="0"/>
                <a:cs typeface="Arial" charset="0"/>
              </a:rPr>
              <a:t>CH-CH-CH-CHANGES!</a:t>
            </a:r>
            <a:endParaRPr lang="en-US" sz="2800" dirty="0" smtClean="0">
              <a:solidFill>
                <a:schemeClr val="bg1"/>
              </a:solidFill>
              <a:latin typeface="Arial" charset="0"/>
              <a:ea typeface="Arial" charset="0"/>
              <a:cs typeface="Arial" charset="0"/>
            </a:endParaRPr>
          </a:p>
        </p:txBody>
      </p:sp>
      <p:sp>
        <p:nvSpPr>
          <p:cNvPr id="3" name="Subtitle 2"/>
          <p:cNvSpPr>
            <a:spLocks noGrp="1"/>
          </p:cNvSpPr>
          <p:nvPr>
            <p:ph type="subTitle" idx="1"/>
          </p:nvPr>
        </p:nvSpPr>
        <p:spPr>
          <a:xfrm rot="10800000" flipV="1">
            <a:off x="1371600" y="5882185"/>
            <a:ext cx="6400800" cy="682388"/>
          </a:xfrm>
        </p:spPr>
        <p:txBody>
          <a:bodyPr rtlCol="0">
            <a:normAutofit/>
          </a:bodyPr>
          <a:lstStyle/>
          <a:p>
            <a:pPr fontAlgn="auto">
              <a:spcAft>
                <a:spcPts val="0"/>
              </a:spcAft>
              <a:buFont typeface="Arial"/>
              <a:buNone/>
              <a:defRPr/>
            </a:pPr>
            <a:r>
              <a:rPr lang="en-US" sz="2800" dirty="0" smtClean="0">
                <a:solidFill>
                  <a:schemeClr val="bg1"/>
                </a:solidFill>
                <a:ea typeface="+mn-ea"/>
              </a:rPr>
              <a:t>January 19, 2017</a:t>
            </a:r>
            <a:endParaRPr lang="en-US" sz="2800" dirty="0">
              <a:solidFill>
                <a:schemeClr val="bg1"/>
              </a:solidFill>
              <a:latin typeface="Arial"/>
              <a:ea typeface="+mn-ea"/>
              <a:cs typeface="Arial"/>
            </a:endParaRPr>
          </a:p>
        </p:txBody>
      </p:sp>
      <p:cxnSp>
        <p:nvCxnSpPr>
          <p:cNvPr id="6" name="Straight Connector 5"/>
          <p:cNvCxnSpPr/>
          <p:nvPr/>
        </p:nvCxnSpPr>
        <p:spPr>
          <a:xfrm>
            <a:off x="685800" y="4050871"/>
            <a:ext cx="7772400" cy="0"/>
          </a:xfrm>
          <a:prstGeom prst="line">
            <a:avLst/>
          </a:prstGeom>
          <a:ln/>
        </p:spPr>
        <p:style>
          <a:lnRef idx="2">
            <a:schemeClr val="accent6"/>
          </a:lnRef>
          <a:fillRef idx="0">
            <a:schemeClr val="accent6"/>
          </a:fillRef>
          <a:effectRef idx="1">
            <a:schemeClr val="accent6"/>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&amp; RECYCLING LAWS:  STATE</a:t>
            </a:r>
            <a:endParaRPr lang="en-US" dirty="0"/>
          </a:p>
        </p:txBody>
      </p:sp>
      <p:sp>
        <p:nvSpPr>
          <p:cNvPr id="3" name="Content Placeholder 2"/>
          <p:cNvSpPr>
            <a:spLocks noGrp="1"/>
          </p:cNvSpPr>
          <p:nvPr>
            <p:ph idx="1"/>
          </p:nvPr>
        </p:nvSpPr>
        <p:spPr/>
        <p:txBody>
          <a:bodyPr/>
          <a:lstStyle/>
          <a:p>
            <a:r>
              <a:rPr lang="en-US" dirty="0" smtClean="0"/>
              <a:t>50 states + 5 territories &amp; DC</a:t>
            </a:r>
          </a:p>
          <a:p>
            <a:r>
              <a:rPr lang="en-US" dirty="0" smtClean="0"/>
              <a:t>56 different recycling laws</a:t>
            </a:r>
          </a:p>
          <a:p>
            <a:r>
              <a:rPr lang="en-US" dirty="0" smtClean="0"/>
              <a:t>Set guidelines for local programs</a:t>
            </a:r>
          </a:p>
          <a:p>
            <a:r>
              <a:rPr lang="en-US" dirty="0" smtClean="0"/>
              <a:t>Mostly cover homes, not businesses</a:t>
            </a:r>
          </a:p>
          <a:p>
            <a:r>
              <a:rPr lang="en-US" dirty="0" smtClean="0"/>
              <a:t>Landfill </a:t>
            </a:r>
            <a:r>
              <a:rPr lang="en-US" dirty="0" err="1" smtClean="0"/>
              <a:t>regs</a:t>
            </a:r>
            <a:r>
              <a:rPr lang="en-US" dirty="0" smtClean="0"/>
              <a:t> follow EPA Subtitle D</a:t>
            </a:r>
          </a:p>
          <a:p>
            <a:endParaRPr lang="en-US" dirty="0"/>
          </a:p>
        </p:txBody>
      </p:sp>
    </p:spTree>
    <p:extLst>
      <p:ext uri="{BB962C8B-B14F-4D97-AF65-F5344CB8AC3E}">
        <p14:creationId xmlns:p14="http://schemas.microsoft.com/office/powerpoint/2010/main" val="589940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STATE LEGISLATIVE PRIORITIES </a:t>
            </a:r>
            <a:endParaRPr lang="en-US" dirty="0"/>
          </a:p>
        </p:txBody>
      </p:sp>
      <p:sp>
        <p:nvSpPr>
          <p:cNvPr id="3" name="Content Placeholder 2"/>
          <p:cNvSpPr>
            <a:spLocks noGrp="1"/>
          </p:cNvSpPr>
          <p:nvPr>
            <p:ph idx="1"/>
          </p:nvPr>
        </p:nvSpPr>
        <p:spPr>
          <a:xfrm>
            <a:off x="580030" y="1177645"/>
            <a:ext cx="8229599" cy="5680355"/>
          </a:xfrm>
        </p:spPr>
        <p:txBody>
          <a:bodyPr/>
          <a:lstStyle/>
          <a:p>
            <a:r>
              <a:rPr lang="en-US" sz="2400" dirty="0" smtClean="0"/>
              <a:t>Obamacare</a:t>
            </a:r>
          </a:p>
          <a:p>
            <a:r>
              <a:rPr lang="en-US" sz="2400" dirty="0" smtClean="0"/>
              <a:t>Financial stress</a:t>
            </a:r>
          </a:p>
          <a:p>
            <a:r>
              <a:rPr lang="en-US" sz="2400" dirty="0" smtClean="0"/>
              <a:t>Immigration</a:t>
            </a:r>
          </a:p>
          <a:p>
            <a:r>
              <a:rPr lang="en-US" sz="2400" dirty="0" err="1" smtClean="0"/>
              <a:t>Zika</a:t>
            </a:r>
            <a:endParaRPr lang="en-US" sz="2400" dirty="0" smtClean="0"/>
          </a:p>
          <a:p>
            <a:r>
              <a:rPr lang="en-US" sz="2400" dirty="0" smtClean="0"/>
              <a:t>Infrastructure spending</a:t>
            </a:r>
          </a:p>
          <a:p>
            <a:r>
              <a:rPr lang="en-US" sz="2400" dirty="0" smtClean="0"/>
              <a:t>Policing</a:t>
            </a:r>
          </a:p>
          <a:p>
            <a:r>
              <a:rPr lang="en-US" sz="2400" dirty="0" smtClean="0"/>
              <a:t>Marijuana</a:t>
            </a:r>
          </a:p>
          <a:p>
            <a:r>
              <a:rPr lang="en-US" sz="2400" dirty="0" err="1" smtClean="0"/>
              <a:t>Opiods</a:t>
            </a:r>
            <a:endParaRPr lang="en-US" sz="2400" dirty="0" smtClean="0"/>
          </a:p>
          <a:p>
            <a:r>
              <a:rPr lang="en-US" sz="2400" dirty="0" smtClean="0"/>
              <a:t>Clean energy</a:t>
            </a:r>
          </a:p>
          <a:p>
            <a:r>
              <a:rPr lang="en-US" sz="2400" dirty="0" smtClean="0"/>
              <a:t>Social issues</a:t>
            </a:r>
          </a:p>
          <a:p>
            <a:r>
              <a:rPr lang="en-US" sz="2400" dirty="0" smtClean="0"/>
              <a:t>School choice</a:t>
            </a:r>
          </a:p>
          <a:p>
            <a:r>
              <a:rPr lang="en-US" sz="2400" dirty="0" smtClean="0"/>
              <a:t>Foster care</a:t>
            </a:r>
          </a:p>
          <a:p>
            <a:r>
              <a:rPr lang="en-US" sz="2400" dirty="0" smtClean="0"/>
              <a:t>Higher education</a:t>
            </a:r>
            <a:endParaRPr lang="en-US" sz="2400" dirty="0"/>
          </a:p>
        </p:txBody>
      </p:sp>
    </p:spTree>
    <p:extLst>
      <p:ext uri="{BB962C8B-B14F-4D97-AF65-F5344CB8AC3E}">
        <p14:creationId xmlns:p14="http://schemas.microsoft.com/office/powerpoint/2010/main" val="3482952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PRIORITIES &amp; RECYCLING</a:t>
            </a:r>
            <a:endParaRPr lang="en-US" dirty="0"/>
          </a:p>
        </p:txBody>
      </p:sp>
      <p:sp>
        <p:nvSpPr>
          <p:cNvPr id="3" name="Content Placeholder 2"/>
          <p:cNvSpPr>
            <a:spLocks noGrp="1"/>
          </p:cNvSpPr>
          <p:nvPr>
            <p:ph idx="1"/>
          </p:nvPr>
        </p:nvSpPr>
        <p:spPr/>
        <p:txBody>
          <a:bodyPr/>
          <a:lstStyle/>
          <a:p>
            <a:r>
              <a:rPr lang="en-US" dirty="0" smtClean="0"/>
              <a:t>Food waste legislation</a:t>
            </a:r>
          </a:p>
          <a:p>
            <a:r>
              <a:rPr lang="en-US" dirty="0"/>
              <a:t>Fix deposit </a:t>
            </a:r>
            <a:r>
              <a:rPr lang="en-US" dirty="0" smtClean="0"/>
              <a:t>law </a:t>
            </a:r>
            <a:r>
              <a:rPr lang="en-US" dirty="0"/>
              <a:t>(California)</a:t>
            </a:r>
          </a:p>
          <a:p>
            <a:endParaRPr lang="en-US" dirty="0"/>
          </a:p>
        </p:txBody>
      </p:sp>
    </p:spTree>
    <p:extLst>
      <p:ext uri="{BB962C8B-B14F-4D97-AF65-F5344CB8AC3E}">
        <p14:creationId xmlns:p14="http://schemas.microsoft.com/office/powerpoint/2010/main" val="3169181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CHANGE</a:t>
            </a:r>
            <a:endParaRPr lang="en-US" dirty="0"/>
          </a:p>
        </p:txBody>
      </p:sp>
      <p:sp>
        <p:nvSpPr>
          <p:cNvPr id="3" name="Content Placeholder 2"/>
          <p:cNvSpPr>
            <a:spLocks noGrp="1"/>
          </p:cNvSpPr>
          <p:nvPr>
            <p:ph idx="1"/>
          </p:nvPr>
        </p:nvSpPr>
        <p:spPr>
          <a:xfrm>
            <a:off x="457200" y="1574800"/>
            <a:ext cx="8229599" cy="5384800"/>
          </a:xfrm>
        </p:spPr>
        <p:txBody>
          <a:bodyPr/>
          <a:lstStyle/>
          <a:p>
            <a:r>
              <a:rPr lang="en-US" altLang="en-US" dirty="0" smtClean="0"/>
              <a:t>Politics of waste</a:t>
            </a:r>
          </a:p>
          <a:p>
            <a:r>
              <a:rPr lang="en-US" altLang="en-US" b="1" dirty="0" smtClean="0"/>
              <a:t>Our raw material &amp; How </a:t>
            </a:r>
            <a:r>
              <a:rPr lang="en-US" altLang="en-US" b="1" dirty="0"/>
              <a:t>we </a:t>
            </a:r>
            <a:r>
              <a:rPr lang="en-US" altLang="en-US" b="1" dirty="0" smtClean="0"/>
              <a:t>manage it</a:t>
            </a:r>
            <a:endParaRPr lang="en-US" altLang="en-US" b="1" dirty="0"/>
          </a:p>
          <a:p>
            <a:r>
              <a:rPr lang="en-US" altLang="en-US" dirty="0" smtClean="0"/>
              <a:t>What is on the horizon?</a:t>
            </a:r>
            <a:endParaRPr lang="en-US" dirty="0" smtClean="0">
              <a:solidFill>
                <a:schemeClr val="bg1"/>
              </a:solidFill>
            </a:endParaRPr>
          </a:p>
        </p:txBody>
      </p:sp>
    </p:spTree>
    <p:extLst>
      <p:ext uri="{BB962C8B-B14F-4D97-AF65-F5344CB8AC3E}">
        <p14:creationId xmlns:p14="http://schemas.microsoft.com/office/powerpoint/2010/main" val="2781720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MSW</a:t>
            </a:r>
            <a:r>
              <a:rPr lang="en-US" altLang="en-US" dirty="0"/>
              <a:t> GENERATION RATES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90" y="1655573"/>
            <a:ext cx="7404874" cy="4811076"/>
          </a:xfrm>
          <a:prstGeom prst="rect">
            <a:avLst/>
          </a:prstGeom>
        </p:spPr>
      </p:pic>
    </p:spTree>
    <p:extLst>
      <p:ext uri="{BB962C8B-B14F-4D97-AF65-F5344CB8AC3E}">
        <p14:creationId xmlns:p14="http://schemas.microsoft.com/office/powerpoint/2010/main" val="2747079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TRENDS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898756"/>
            <a:ext cx="9144000" cy="4218725"/>
          </a:xfrm>
          <a:prstGeom prst="rect">
            <a:avLst/>
          </a:prstGeom>
        </p:spPr>
      </p:pic>
    </p:spTree>
    <p:extLst>
      <p:ext uri="{BB962C8B-B14F-4D97-AF65-F5344CB8AC3E}">
        <p14:creationId xmlns:p14="http://schemas.microsoft.com/office/powerpoint/2010/main" val="2760329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MATERIAL TRENDS</a:t>
            </a:r>
            <a:endParaRPr lang="en-US" dirty="0"/>
          </a:p>
        </p:txBody>
      </p:sp>
      <p:sp>
        <p:nvSpPr>
          <p:cNvPr id="3" name="Content Placeholder 2"/>
          <p:cNvSpPr>
            <a:spLocks noGrp="1"/>
          </p:cNvSpPr>
          <p:nvPr>
            <p:ph idx="1"/>
          </p:nvPr>
        </p:nvSpPr>
        <p:spPr/>
        <p:txBody>
          <a:bodyPr/>
          <a:lstStyle/>
          <a:p>
            <a:r>
              <a:rPr lang="en-US" dirty="0" smtClean="0"/>
              <a:t>Less garbage</a:t>
            </a:r>
          </a:p>
          <a:p>
            <a:r>
              <a:rPr lang="en-US" dirty="0" smtClean="0"/>
              <a:t>Different garbage</a:t>
            </a:r>
          </a:p>
        </p:txBody>
      </p:sp>
    </p:spTree>
    <p:extLst>
      <p:ext uri="{BB962C8B-B14F-4D97-AF65-F5344CB8AC3E}">
        <p14:creationId xmlns:p14="http://schemas.microsoft.com/office/powerpoint/2010/main" val="3722977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 WASTE/DIFFERENT WASTE TRENDS</a:t>
            </a:r>
            <a:endParaRPr lang="en-US" dirty="0"/>
          </a:p>
        </p:txBody>
      </p:sp>
      <p:sp>
        <p:nvSpPr>
          <p:cNvPr id="3" name="Content Placeholder 2"/>
          <p:cNvSpPr>
            <a:spLocks noGrp="1"/>
          </p:cNvSpPr>
          <p:nvPr>
            <p:ph idx="1"/>
          </p:nvPr>
        </p:nvSpPr>
        <p:spPr/>
        <p:txBody>
          <a:bodyPr/>
          <a:lstStyle/>
          <a:p>
            <a:r>
              <a:rPr lang="en-US" dirty="0" smtClean="0"/>
              <a:t>Less printed paper</a:t>
            </a:r>
          </a:p>
          <a:p>
            <a:r>
              <a:rPr lang="en-US" dirty="0" smtClean="0"/>
              <a:t>Lighter weight packages</a:t>
            </a:r>
          </a:p>
          <a:p>
            <a:r>
              <a:rPr lang="en-US" dirty="0" smtClean="0"/>
              <a:t>Zero waste by industry</a:t>
            </a:r>
          </a:p>
          <a:p>
            <a:r>
              <a:rPr lang="en-US" dirty="0" smtClean="0"/>
              <a:t>Source reduction</a:t>
            </a:r>
          </a:p>
          <a:p>
            <a:r>
              <a:rPr lang="en-US" dirty="0" smtClean="0"/>
              <a:t>Have we hit the wall?</a:t>
            </a:r>
          </a:p>
          <a:p>
            <a:endParaRPr lang="en-US" dirty="0"/>
          </a:p>
        </p:txBody>
      </p:sp>
    </p:spTree>
    <p:extLst>
      <p:ext uri="{BB962C8B-B14F-4D97-AF65-F5344CB8AC3E}">
        <p14:creationId xmlns:p14="http://schemas.microsoft.com/office/powerpoint/2010/main" val="1192461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ON THE HORIZON</a:t>
            </a:r>
            <a:endParaRPr lang="en-US" dirty="0"/>
          </a:p>
        </p:txBody>
      </p:sp>
      <p:sp>
        <p:nvSpPr>
          <p:cNvPr id="3" name="Content Placeholder 2"/>
          <p:cNvSpPr>
            <a:spLocks noGrp="1"/>
          </p:cNvSpPr>
          <p:nvPr>
            <p:ph idx="1"/>
          </p:nvPr>
        </p:nvSpPr>
        <p:spPr/>
        <p:txBody>
          <a:bodyPr/>
          <a:lstStyle/>
          <a:p>
            <a:r>
              <a:rPr lang="en-US" dirty="0" smtClean="0"/>
              <a:t>Flexible packaging</a:t>
            </a:r>
            <a:endParaRPr lang="en-US" dirty="0"/>
          </a:p>
          <a:p>
            <a:r>
              <a:rPr lang="en-US" dirty="0" smtClean="0"/>
              <a:t>E-commerce</a:t>
            </a:r>
          </a:p>
          <a:p>
            <a:r>
              <a:rPr lang="en-US" dirty="0" smtClean="0"/>
              <a:t>Drones</a:t>
            </a:r>
          </a:p>
          <a:p>
            <a:r>
              <a:rPr lang="en-US" dirty="0" smtClean="0"/>
              <a:t>Organics</a:t>
            </a:r>
          </a:p>
        </p:txBody>
      </p:sp>
    </p:spTree>
    <p:extLst>
      <p:ext uri="{BB962C8B-B14F-4D97-AF65-F5344CB8AC3E}">
        <p14:creationId xmlns:p14="http://schemas.microsoft.com/office/powerpoint/2010/main" val="3452972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FLEXIBLE PACKAGING</a:t>
            </a:r>
            <a:endParaRPr lang="en-US" b="1" dirty="0"/>
          </a:p>
        </p:txBody>
      </p:sp>
      <p:pic>
        <p:nvPicPr>
          <p:cNvPr id="3" name="Picture 2" descr="Babyfoo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447800"/>
            <a:ext cx="7772400" cy="4381500"/>
          </a:xfrm>
          <a:prstGeom prst="rect">
            <a:avLst/>
          </a:prstGeom>
        </p:spPr>
      </p:pic>
    </p:spTree>
    <p:extLst>
      <p:ext uri="{BB962C8B-B14F-4D97-AF65-F5344CB8AC3E}">
        <p14:creationId xmlns:p14="http://schemas.microsoft.com/office/powerpoint/2010/main" val="2567996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CHANGE</a:t>
            </a:r>
            <a:endParaRPr lang="en-US" dirty="0"/>
          </a:p>
        </p:txBody>
      </p:sp>
      <p:sp>
        <p:nvSpPr>
          <p:cNvPr id="3" name="Content Placeholder 2"/>
          <p:cNvSpPr>
            <a:spLocks noGrp="1"/>
          </p:cNvSpPr>
          <p:nvPr>
            <p:ph idx="1"/>
          </p:nvPr>
        </p:nvSpPr>
        <p:spPr>
          <a:xfrm>
            <a:off x="457200" y="1574800"/>
            <a:ext cx="8229599" cy="5384800"/>
          </a:xfrm>
        </p:spPr>
        <p:txBody>
          <a:bodyPr/>
          <a:lstStyle/>
          <a:p>
            <a:r>
              <a:rPr lang="en-US" altLang="en-US" b="1" dirty="0" smtClean="0"/>
              <a:t>Politics of waste</a:t>
            </a:r>
          </a:p>
          <a:p>
            <a:r>
              <a:rPr lang="en-US" altLang="en-US" dirty="0" smtClean="0"/>
              <a:t>Our raw material &amp; How we manage it</a:t>
            </a:r>
          </a:p>
          <a:p>
            <a:r>
              <a:rPr lang="en-US" altLang="en-US" dirty="0" smtClean="0"/>
              <a:t>What is on the horizon?</a:t>
            </a:r>
            <a:endParaRPr lang="en-US" dirty="0" smtClean="0">
              <a:solidFill>
                <a:schemeClr val="bg1"/>
              </a:solidFill>
            </a:endParaRPr>
          </a:p>
        </p:txBody>
      </p:sp>
    </p:spTree>
    <p:extLst>
      <p:ext uri="{BB962C8B-B14F-4D97-AF65-F5344CB8AC3E}">
        <p14:creationId xmlns:p14="http://schemas.microsoft.com/office/powerpoint/2010/main" val="4206648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E-COMMERCE</a:t>
            </a:r>
            <a:endParaRPr lang="en-US" dirty="0"/>
          </a:p>
        </p:txBody>
      </p:sp>
      <p:sp>
        <p:nvSpPr>
          <p:cNvPr id="3" name="Content Placeholder 2"/>
          <p:cNvSpPr>
            <a:spLocks noGrp="1"/>
          </p:cNvSpPr>
          <p:nvPr>
            <p:ph idx="1"/>
          </p:nvPr>
        </p:nvSpPr>
        <p:spPr/>
        <p:txBody>
          <a:bodyPr/>
          <a:lstStyle/>
          <a:p>
            <a:r>
              <a:rPr lang="en-US" dirty="0" smtClean="0"/>
              <a:t>26% retail sales in 2015</a:t>
            </a:r>
          </a:p>
          <a:p>
            <a:r>
              <a:rPr lang="en-US" dirty="0" smtClean="0"/>
              <a:t>50% in ?</a:t>
            </a:r>
          </a:p>
          <a:p>
            <a:r>
              <a:rPr lang="en-US" dirty="0" smtClean="0"/>
              <a:t>Corrugated boxes</a:t>
            </a:r>
          </a:p>
          <a:p>
            <a:r>
              <a:rPr lang="en-US" dirty="0" smtClean="0"/>
              <a:t>Catalogs?</a:t>
            </a:r>
          </a:p>
          <a:p>
            <a:r>
              <a:rPr lang="en-US" dirty="0" smtClean="0"/>
              <a:t>Flexible/film wrap</a:t>
            </a:r>
            <a:endParaRPr lang="en-US" dirty="0"/>
          </a:p>
        </p:txBody>
      </p:sp>
    </p:spTree>
    <p:extLst>
      <p:ext uri="{BB962C8B-B14F-4D97-AF65-F5344CB8AC3E}">
        <p14:creationId xmlns:p14="http://schemas.microsoft.com/office/powerpoint/2010/main" val="1257846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DRONES</a:t>
            </a:r>
            <a:endParaRPr lang="en-US" dirty="0"/>
          </a:p>
        </p:txBody>
      </p:sp>
      <p:pic>
        <p:nvPicPr>
          <p:cNvPr id="2050" name="Picture 2" descr="crop-Drone_0114371598501452124081.jpg (1484×87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1671" y="1434353"/>
            <a:ext cx="8114393" cy="512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352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PRINTING</a:t>
            </a:r>
            <a:endParaRPr lang="en-US" dirty="0"/>
          </a:p>
        </p:txBody>
      </p:sp>
      <p:pic>
        <p:nvPicPr>
          <p:cNvPr id="2054" name="Picture 6" descr="3015658-inline-s-1-ups-bets-big-on-retail-3-d-printing.jpg (640×42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506" y="1192975"/>
            <a:ext cx="8875059" cy="566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517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1943495" y="-342502"/>
            <a:ext cx="5257007" cy="9144000"/>
          </a:xfrm>
        </p:spPr>
      </p:pic>
    </p:spTree>
    <p:extLst>
      <p:ext uri="{BB962C8B-B14F-4D97-AF65-F5344CB8AC3E}">
        <p14:creationId xmlns:p14="http://schemas.microsoft.com/office/powerpoint/2010/main" val="4049254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ORLANDO ENERGY GARDEN</a:t>
            </a:r>
            <a:endParaRPr lang="en-US" dirty="0"/>
          </a:p>
        </p:txBody>
      </p:sp>
      <p:pic>
        <p:nvPicPr>
          <p:cNvPr id="14338" name="Picture 2" descr="harvest-power-orlando-energy-garden-620x350.jpg (620×35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92974"/>
            <a:ext cx="9144000" cy="566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074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87606"/>
            <a:ext cx="9143999" cy="5370393"/>
          </a:xfrm>
        </p:spPr>
      </p:pic>
    </p:spTree>
    <p:extLst>
      <p:ext uri="{BB962C8B-B14F-4D97-AF65-F5344CB8AC3E}">
        <p14:creationId xmlns:p14="http://schemas.microsoft.com/office/powerpoint/2010/main" val="1090332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CHANGE</a:t>
            </a:r>
            <a:endParaRPr lang="en-US" dirty="0"/>
          </a:p>
        </p:txBody>
      </p:sp>
      <p:sp>
        <p:nvSpPr>
          <p:cNvPr id="3" name="Content Placeholder 2"/>
          <p:cNvSpPr>
            <a:spLocks noGrp="1"/>
          </p:cNvSpPr>
          <p:nvPr>
            <p:ph idx="1"/>
          </p:nvPr>
        </p:nvSpPr>
        <p:spPr>
          <a:xfrm>
            <a:off x="457200" y="1574800"/>
            <a:ext cx="8229599" cy="5384800"/>
          </a:xfrm>
        </p:spPr>
        <p:txBody>
          <a:bodyPr/>
          <a:lstStyle/>
          <a:p>
            <a:r>
              <a:rPr lang="en-US" altLang="en-US" dirty="0" smtClean="0"/>
              <a:t>Politics of waste</a:t>
            </a:r>
          </a:p>
          <a:p>
            <a:r>
              <a:rPr lang="en-US" altLang="en-US" dirty="0" smtClean="0"/>
              <a:t>Our raw material &amp; How </a:t>
            </a:r>
            <a:r>
              <a:rPr lang="en-US" altLang="en-US" dirty="0"/>
              <a:t>we </a:t>
            </a:r>
            <a:r>
              <a:rPr lang="en-US" altLang="en-US" dirty="0" smtClean="0"/>
              <a:t>manage it</a:t>
            </a:r>
            <a:endParaRPr lang="en-US" altLang="en-US" dirty="0"/>
          </a:p>
          <a:p>
            <a:r>
              <a:rPr lang="en-US" altLang="en-US" b="1" dirty="0" smtClean="0"/>
              <a:t>What is on the horizon?</a:t>
            </a:r>
            <a:endParaRPr lang="en-US" b="1" dirty="0" smtClean="0">
              <a:solidFill>
                <a:schemeClr val="bg1"/>
              </a:solidFill>
            </a:endParaRPr>
          </a:p>
        </p:txBody>
      </p:sp>
    </p:spTree>
    <p:extLst>
      <p:ext uri="{BB962C8B-B14F-4D97-AF65-F5344CB8AC3E}">
        <p14:creationId xmlns:p14="http://schemas.microsoft.com/office/powerpoint/2010/main" val="2586362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r>
              <a:rPr lang="en-US" dirty="0" smtClean="0"/>
              <a:t>Goals &amp; measurement</a:t>
            </a:r>
          </a:p>
          <a:p>
            <a:r>
              <a:rPr lang="en-US" dirty="0" smtClean="0"/>
              <a:t>Sustainable materials management</a:t>
            </a:r>
          </a:p>
          <a:p>
            <a:r>
              <a:rPr lang="en-US" dirty="0" smtClean="0"/>
              <a:t>EPR</a:t>
            </a:r>
          </a:p>
          <a:p>
            <a:r>
              <a:rPr lang="en-US" dirty="0" smtClean="0"/>
              <a:t>Privatization &amp; franchises</a:t>
            </a:r>
          </a:p>
          <a:p>
            <a:r>
              <a:rPr lang="en-US" dirty="0" smtClean="0"/>
              <a:t>System finances</a:t>
            </a:r>
          </a:p>
          <a:p>
            <a:endParaRPr lang="en-US" dirty="0"/>
          </a:p>
          <a:p>
            <a:endParaRPr lang="en-US" dirty="0"/>
          </a:p>
        </p:txBody>
      </p:sp>
    </p:spTree>
    <p:extLst>
      <p:ext uri="{BB962C8B-B14F-4D97-AF65-F5344CB8AC3E}">
        <p14:creationId xmlns:p14="http://schemas.microsoft.com/office/powerpoint/2010/main" val="3528058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&amp; MEASUREMENT?</a:t>
            </a:r>
            <a:endParaRPr lang="en-US" dirty="0"/>
          </a:p>
        </p:txBody>
      </p:sp>
      <p:sp>
        <p:nvSpPr>
          <p:cNvPr id="3" name="Content Placeholder 2"/>
          <p:cNvSpPr>
            <a:spLocks noGrp="1"/>
          </p:cNvSpPr>
          <p:nvPr>
            <p:ph idx="1"/>
          </p:nvPr>
        </p:nvSpPr>
        <p:spPr/>
        <p:txBody>
          <a:bodyPr/>
          <a:lstStyle/>
          <a:p>
            <a:r>
              <a:rPr lang="en-US" dirty="0" smtClean="0"/>
              <a:t>Weight</a:t>
            </a:r>
          </a:p>
          <a:p>
            <a:r>
              <a:rPr lang="en-US" dirty="0" smtClean="0"/>
              <a:t>Volume</a:t>
            </a:r>
          </a:p>
          <a:p>
            <a:r>
              <a:rPr lang="en-US" dirty="0" smtClean="0"/>
              <a:t>Per capita disposal</a:t>
            </a:r>
          </a:p>
          <a:p>
            <a:r>
              <a:rPr lang="en-US" dirty="0" smtClean="0"/>
              <a:t>GHG impact</a:t>
            </a:r>
          </a:p>
        </p:txBody>
      </p:sp>
    </p:spTree>
    <p:extLst>
      <p:ext uri="{BB962C8B-B14F-4D97-AF65-F5344CB8AC3E}">
        <p14:creationId xmlns:p14="http://schemas.microsoft.com/office/powerpoint/2010/main" val="1826247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WAY OF THINKING</a:t>
            </a:r>
            <a:endParaRPr lang="en-US" dirty="0"/>
          </a:p>
        </p:txBody>
      </p:sp>
      <p:pic>
        <p:nvPicPr>
          <p:cNvPr id="1026" name="Picture 2" descr="ShowImage (576×74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559859"/>
            <a:ext cx="9238129" cy="5298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718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WIZARD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1586638" y="747129"/>
            <a:ext cx="5656996" cy="6564746"/>
          </a:xfrm>
        </p:spPr>
      </p:pic>
    </p:spTree>
    <p:extLst>
      <p:ext uri="{BB962C8B-B14F-4D97-AF65-F5344CB8AC3E}">
        <p14:creationId xmlns:p14="http://schemas.microsoft.com/office/powerpoint/2010/main" val="94371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SUSTAINABLE MATERIALS MANAGEMENT</a:t>
            </a:r>
          </a:p>
        </p:txBody>
      </p:sp>
      <p:sp>
        <p:nvSpPr>
          <p:cNvPr id="3" name="Content Placeholder 2"/>
          <p:cNvSpPr>
            <a:spLocks noGrp="1"/>
          </p:cNvSpPr>
          <p:nvPr>
            <p:ph idx="1"/>
          </p:nvPr>
        </p:nvSpPr>
        <p:spPr>
          <a:xfrm>
            <a:off x="457200" y="1600200"/>
            <a:ext cx="8229599" cy="5096435"/>
          </a:xfrm>
        </p:spPr>
        <p:txBody>
          <a:bodyPr/>
          <a:lstStyle/>
          <a:p>
            <a:pPr marL="0" indent="0">
              <a:buNone/>
            </a:pPr>
            <a:r>
              <a:rPr lang="en-US" dirty="0" smtClean="0">
                <a:effectLst/>
              </a:rPr>
              <a:t>“Sustainable </a:t>
            </a:r>
            <a:r>
              <a:rPr lang="en-US" dirty="0">
                <a:effectLst/>
              </a:rPr>
              <a:t>materials management is a systemic approach to using and reusing materials more productively over their entire lifecycles. It represents a change in how our society thinks about the use of natural resources and environmental protection. By looking at a product's entire lifecycle we can find new opportunities to reduce environmental impacts, conserve resources, and reduce costs</a:t>
            </a:r>
            <a:r>
              <a:rPr lang="en-US" dirty="0" smtClean="0">
                <a:effectLst/>
              </a:rPr>
              <a:t>.”</a:t>
            </a:r>
            <a:endParaRPr lang="en-US" dirty="0"/>
          </a:p>
        </p:txBody>
      </p:sp>
    </p:spTree>
    <p:extLst>
      <p:ext uri="{BB962C8B-B14F-4D97-AF65-F5344CB8AC3E}">
        <p14:creationId xmlns:p14="http://schemas.microsoft.com/office/powerpoint/2010/main" val="4043101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SUSTAINABLE MATERIALS MANAGEMENT</a:t>
            </a:r>
            <a:endParaRPr lang="en-US" sz="3600" dirty="0"/>
          </a:p>
        </p:txBody>
      </p:sp>
      <p:sp>
        <p:nvSpPr>
          <p:cNvPr id="3" name="Content Placeholder 2"/>
          <p:cNvSpPr>
            <a:spLocks noGrp="1"/>
          </p:cNvSpPr>
          <p:nvPr>
            <p:ph idx="1"/>
          </p:nvPr>
        </p:nvSpPr>
        <p:spPr/>
        <p:txBody>
          <a:bodyPr/>
          <a:lstStyle/>
          <a:p>
            <a:r>
              <a:rPr lang="en-US" dirty="0" smtClean="0"/>
              <a:t>Is recycling the ultimate goal?</a:t>
            </a:r>
          </a:p>
          <a:p>
            <a:pPr marL="0" indent="0">
              <a:buNone/>
            </a:pPr>
            <a:r>
              <a:rPr lang="en-US" dirty="0" smtClean="0"/>
              <a:t>or</a:t>
            </a:r>
          </a:p>
          <a:p>
            <a:r>
              <a:rPr lang="en-US" dirty="0" smtClean="0"/>
              <a:t>Less overall waste in the ecosystem?</a:t>
            </a:r>
            <a:endParaRPr lang="en-US" dirty="0"/>
          </a:p>
          <a:p>
            <a:r>
              <a:rPr lang="en-US" dirty="0" smtClean="0"/>
              <a:t>Hierarchy?</a:t>
            </a:r>
            <a:endParaRPr lang="en-US" dirty="0"/>
          </a:p>
          <a:p>
            <a:endParaRPr lang="en-US" dirty="0" smtClean="0"/>
          </a:p>
          <a:p>
            <a:endParaRPr lang="en-US" dirty="0"/>
          </a:p>
        </p:txBody>
      </p:sp>
    </p:spTree>
    <p:extLst>
      <p:ext uri="{BB962C8B-B14F-4D97-AF65-F5344CB8AC3E}">
        <p14:creationId xmlns:p14="http://schemas.microsoft.com/office/powerpoint/2010/main" val="399347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EPR</a:t>
            </a:r>
            <a:r>
              <a:rPr lang="en-US" sz="3600" dirty="0" smtClean="0"/>
              <a:t> IN THE STATES</a:t>
            </a:r>
            <a:endParaRPr lang="en-US" sz="3600" dirty="0"/>
          </a:p>
        </p:txBody>
      </p:sp>
      <p:sp>
        <p:nvSpPr>
          <p:cNvPr id="3" name="Content Placeholder 2"/>
          <p:cNvSpPr>
            <a:spLocks noGrp="1"/>
          </p:cNvSpPr>
          <p:nvPr>
            <p:ph idx="1"/>
          </p:nvPr>
        </p:nvSpPr>
        <p:spPr/>
        <p:txBody>
          <a:bodyPr/>
          <a:lstStyle/>
          <a:p>
            <a:endParaRPr lang="en-US" dirty="0"/>
          </a:p>
          <a:p>
            <a:endParaRPr lang="en-US" dirty="0" smtClean="0"/>
          </a:p>
          <a:p>
            <a:endParaRPr lang="en-US" dirty="0"/>
          </a:p>
        </p:txBody>
      </p:sp>
      <p:grpSp>
        <p:nvGrpSpPr>
          <p:cNvPr id="88" name="Group 240"/>
          <p:cNvGrpSpPr>
            <a:grpSpLocks noGrp="1"/>
          </p:cNvGrpSpPr>
          <p:nvPr/>
        </p:nvGrpSpPr>
        <p:grpSpPr bwMode="auto">
          <a:xfrm>
            <a:off x="457200" y="1192975"/>
            <a:ext cx="8229600" cy="5498769"/>
            <a:chOff x="875" y="744"/>
            <a:chExt cx="4177" cy="2600"/>
          </a:xfrm>
        </p:grpSpPr>
        <p:sp>
          <p:nvSpPr>
            <p:cNvPr id="89" name="Freeform 152"/>
            <p:cNvSpPr>
              <a:spLocks/>
            </p:cNvSpPr>
            <p:nvPr/>
          </p:nvSpPr>
          <p:spPr bwMode="auto">
            <a:xfrm>
              <a:off x="3732" y="2744"/>
              <a:ext cx="728" cy="560"/>
            </a:xfrm>
            <a:custGeom>
              <a:avLst/>
              <a:gdLst>
                <a:gd name="T0" fmla="*/ 536 w 728"/>
                <a:gd name="T1" fmla="*/ 40 h 560"/>
                <a:gd name="T2" fmla="*/ 520 w 728"/>
                <a:gd name="T3" fmla="*/ 64 h 560"/>
                <a:gd name="T4" fmla="*/ 528 w 728"/>
                <a:gd name="T5" fmla="*/ 40 h 560"/>
                <a:gd name="T6" fmla="*/ 552 w 728"/>
                <a:gd name="T7" fmla="*/ 80 h 560"/>
                <a:gd name="T8" fmla="*/ 568 w 728"/>
                <a:gd name="T9" fmla="*/ 104 h 560"/>
                <a:gd name="T10" fmla="*/ 600 w 728"/>
                <a:gd name="T11" fmla="*/ 160 h 560"/>
                <a:gd name="T12" fmla="*/ 584 w 728"/>
                <a:gd name="T13" fmla="*/ 144 h 560"/>
                <a:gd name="T14" fmla="*/ 616 w 728"/>
                <a:gd name="T15" fmla="*/ 192 h 560"/>
                <a:gd name="T16" fmla="*/ 664 w 728"/>
                <a:gd name="T17" fmla="*/ 296 h 560"/>
                <a:gd name="T18" fmla="*/ 704 w 728"/>
                <a:gd name="T19" fmla="*/ 368 h 560"/>
                <a:gd name="T20" fmla="*/ 720 w 728"/>
                <a:gd name="T21" fmla="*/ 384 h 560"/>
                <a:gd name="T22" fmla="*/ 720 w 728"/>
                <a:gd name="T23" fmla="*/ 472 h 560"/>
                <a:gd name="T24" fmla="*/ 712 w 728"/>
                <a:gd name="T25" fmla="*/ 544 h 560"/>
                <a:gd name="T26" fmla="*/ 672 w 728"/>
                <a:gd name="T27" fmla="*/ 552 h 560"/>
                <a:gd name="T28" fmla="*/ 640 w 728"/>
                <a:gd name="T29" fmla="*/ 544 h 560"/>
                <a:gd name="T30" fmla="*/ 656 w 728"/>
                <a:gd name="T31" fmla="*/ 552 h 560"/>
                <a:gd name="T32" fmla="*/ 656 w 728"/>
                <a:gd name="T33" fmla="*/ 536 h 560"/>
                <a:gd name="T34" fmla="*/ 648 w 728"/>
                <a:gd name="T35" fmla="*/ 520 h 560"/>
                <a:gd name="T36" fmla="*/ 640 w 728"/>
                <a:gd name="T37" fmla="*/ 536 h 560"/>
                <a:gd name="T38" fmla="*/ 584 w 728"/>
                <a:gd name="T39" fmla="*/ 488 h 560"/>
                <a:gd name="T40" fmla="*/ 552 w 728"/>
                <a:gd name="T41" fmla="*/ 440 h 560"/>
                <a:gd name="T42" fmla="*/ 536 w 728"/>
                <a:gd name="T43" fmla="*/ 408 h 560"/>
                <a:gd name="T44" fmla="*/ 528 w 728"/>
                <a:gd name="T45" fmla="*/ 392 h 560"/>
                <a:gd name="T46" fmla="*/ 528 w 728"/>
                <a:gd name="T47" fmla="*/ 408 h 560"/>
                <a:gd name="T48" fmla="*/ 496 w 728"/>
                <a:gd name="T49" fmla="*/ 384 h 560"/>
                <a:gd name="T50" fmla="*/ 480 w 728"/>
                <a:gd name="T51" fmla="*/ 344 h 560"/>
                <a:gd name="T52" fmla="*/ 480 w 728"/>
                <a:gd name="T53" fmla="*/ 312 h 560"/>
                <a:gd name="T54" fmla="*/ 464 w 728"/>
                <a:gd name="T55" fmla="*/ 328 h 560"/>
                <a:gd name="T56" fmla="*/ 456 w 728"/>
                <a:gd name="T57" fmla="*/ 288 h 560"/>
                <a:gd name="T58" fmla="*/ 456 w 728"/>
                <a:gd name="T59" fmla="*/ 216 h 560"/>
                <a:gd name="T60" fmla="*/ 440 w 728"/>
                <a:gd name="T61" fmla="*/ 184 h 560"/>
                <a:gd name="T62" fmla="*/ 408 w 728"/>
                <a:gd name="T63" fmla="*/ 184 h 560"/>
                <a:gd name="T64" fmla="*/ 392 w 728"/>
                <a:gd name="T65" fmla="*/ 160 h 560"/>
                <a:gd name="T66" fmla="*/ 328 w 728"/>
                <a:gd name="T67" fmla="*/ 104 h 560"/>
                <a:gd name="T68" fmla="*/ 288 w 728"/>
                <a:gd name="T69" fmla="*/ 120 h 560"/>
                <a:gd name="T70" fmla="*/ 248 w 728"/>
                <a:gd name="T71" fmla="*/ 144 h 560"/>
                <a:gd name="T72" fmla="*/ 248 w 728"/>
                <a:gd name="T73" fmla="*/ 136 h 560"/>
                <a:gd name="T74" fmla="*/ 208 w 728"/>
                <a:gd name="T75" fmla="*/ 160 h 560"/>
                <a:gd name="T76" fmla="*/ 208 w 728"/>
                <a:gd name="T77" fmla="*/ 152 h 560"/>
                <a:gd name="T78" fmla="*/ 200 w 728"/>
                <a:gd name="T79" fmla="*/ 136 h 560"/>
                <a:gd name="T80" fmla="*/ 192 w 728"/>
                <a:gd name="T81" fmla="*/ 120 h 560"/>
                <a:gd name="T82" fmla="*/ 184 w 728"/>
                <a:gd name="T83" fmla="*/ 96 h 560"/>
                <a:gd name="T84" fmla="*/ 168 w 728"/>
                <a:gd name="T85" fmla="*/ 112 h 560"/>
                <a:gd name="T86" fmla="*/ 104 w 728"/>
                <a:gd name="T87" fmla="*/ 96 h 560"/>
                <a:gd name="T88" fmla="*/ 120 w 728"/>
                <a:gd name="T89" fmla="*/ 88 h 560"/>
                <a:gd name="T90" fmla="*/ 80 w 728"/>
                <a:gd name="T91" fmla="*/ 96 h 560"/>
                <a:gd name="T92" fmla="*/ 48 w 728"/>
                <a:gd name="T93" fmla="*/ 104 h 560"/>
                <a:gd name="T94" fmla="*/ 56 w 728"/>
                <a:gd name="T95" fmla="*/ 88 h 560"/>
                <a:gd name="T96" fmla="*/ 40 w 728"/>
                <a:gd name="T97" fmla="*/ 80 h 560"/>
                <a:gd name="T98" fmla="*/ 32 w 728"/>
                <a:gd name="T99" fmla="*/ 104 h 560"/>
                <a:gd name="T100" fmla="*/ 24 w 728"/>
                <a:gd name="T101" fmla="*/ 104 h 560"/>
                <a:gd name="T102" fmla="*/ 24 w 728"/>
                <a:gd name="T103" fmla="*/ 96 h 560"/>
                <a:gd name="T104" fmla="*/ 8 w 728"/>
                <a:gd name="T105" fmla="*/ 64 h 560"/>
                <a:gd name="T106" fmla="*/ 224 w 728"/>
                <a:gd name="T107" fmla="*/ 24 h 560"/>
                <a:gd name="T108" fmla="*/ 464 w 728"/>
                <a:gd name="T109" fmla="*/ 32 h 560"/>
                <a:gd name="T110" fmla="*/ 488 w 728"/>
                <a:gd name="T111" fmla="*/ 40 h 560"/>
                <a:gd name="T112" fmla="*/ 488 w 728"/>
                <a:gd name="T113" fmla="*/ 0 h 560"/>
                <a:gd name="T114" fmla="*/ 528 w 728"/>
                <a:gd name="T115" fmla="*/ 16 h 5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8"/>
                <a:gd name="T175" fmla="*/ 0 h 560"/>
                <a:gd name="T176" fmla="*/ 728 w 728"/>
                <a:gd name="T177" fmla="*/ 560 h 5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8" h="560">
                  <a:moveTo>
                    <a:pt x="528" y="32"/>
                  </a:moveTo>
                  <a:lnTo>
                    <a:pt x="528" y="32"/>
                  </a:lnTo>
                  <a:lnTo>
                    <a:pt x="536" y="32"/>
                  </a:lnTo>
                  <a:lnTo>
                    <a:pt x="536" y="40"/>
                  </a:lnTo>
                  <a:lnTo>
                    <a:pt x="528" y="40"/>
                  </a:lnTo>
                  <a:lnTo>
                    <a:pt x="520" y="40"/>
                  </a:lnTo>
                  <a:lnTo>
                    <a:pt x="520" y="56"/>
                  </a:lnTo>
                  <a:lnTo>
                    <a:pt x="520" y="64"/>
                  </a:lnTo>
                  <a:lnTo>
                    <a:pt x="520" y="56"/>
                  </a:lnTo>
                  <a:lnTo>
                    <a:pt x="520" y="48"/>
                  </a:lnTo>
                  <a:lnTo>
                    <a:pt x="528" y="40"/>
                  </a:lnTo>
                  <a:lnTo>
                    <a:pt x="536" y="40"/>
                  </a:lnTo>
                  <a:lnTo>
                    <a:pt x="552" y="80"/>
                  </a:lnTo>
                  <a:lnTo>
                    <a:pt x="552" y="96"/>
                  </a:lnTo>
                  <a:lnTo>
                    <a:pt x="560" y="112"/>
                  </a:lnTo>
                  <a:lnTo>
                    <a:pt x="568" y="104"/>
                  </a:lnTo>
                  <a:lnTo>
                    <a:pt x="576" y="112"/>
                  </a:lnTo>
                  <a:lnTo>
                    <a:pt x="584" y="136"/>
                  </a:lnTo>
                  <a:lnTo>
                    <a:pt x="592" y="144"/>
                  </a:lnTo>
                  <a:lnTo>
                    <a:pt x="600" y="160"/>
                  </a:lnTo>
                  <a:lnTo>
                    <a:pt x="600" y="168"/>
                  </a:lnTo>
                  <a:lnTo>
                    <a:pt x="584" y="144"/>
                  </a:lnTo>
                  <a:lnTo>
                    <a:pt x="600" y="168"/>
                  </a:lnTo>
                  <a:lnTo>
                    <a:pt x="608" y="176"/>
                  </a:lnTo>
                  <a:lnTo>
                    <a:pt x="616" y="192"/>
                  </a:lnTo>
                  <a:lnTo>
                    <a:pt x="624" y="224"/>
                  </a:lnTo>
                  <a:lnTo>
                    <a:pt x="664" y="296"/>
                  </a:lnTo>
                  <a:lnTo>
                    <a:pt x="688" y="328"/>
                  </a:lnTo>
                  <a:lnTo>
                    <a:pt x="696" y="344"/>
                  </a:lnTo>
                  <a:lnTo>
                    <a:pt x="704" y="352"/>
                  </a:lnTo>
                  <a:lnTo>
                    <a:pt x="704" y="360"/>
                  </a:lnTo>
                  <a:lnTo>
                    <a:pt x="704" y="368"/>
                  </a:lnTo>
                  <a:lnTo>
                    <a:pt x="720" y="376"/>
                  </a:lnTo>
                  <a:lnTo>
                    <a:pt x="712" y="376"/>
                  </a:lnTo>
                  <a:lnTo>
                    <a:pt x="720" y="384"/>
                  </a:lnTo>
                  <a:lnTo>
                    <a:pt x="720" y="408"/>
                  </a:lnTo>
                  <a:lnTo>
                    <a:pt x="728" y="448"/>
                  </a:lnTo>
                  <a:lnTo>
                    <a:pt x="720" y="472"/>
                  </a:lnTo>
                  <a:lnTo>
                    <a:pt x="720" y="480"/>
                  </a:lnTo>
                  <a:lnTo>
                    <a:pt x="712" y="496"/>
                  </a:lnTo>
                  <a:lnTo>
                    <a:pt x="712" y="512"/>
                  </a:lnTo>
                  <a:lnTo>
                    <a:pt x="712" y="520"/>
                  </a:lnTo>
                  <a:lnTo>
                    <a:pt x="712" y="544"/>
                  </a:lnTo>
                  <a:lnTo>
                    <a:pt x="704" y="544"/>
                  </a:lnTo>
                  <a:lnTo>
                    <a:pt x="696" y="544"/>
                  </a:lnTo>
                  <a:lnTo>
                    <a:pt x="688" y="552"/>
                  </a:lnTo>
                  <a:lnTo>
                    <a:pt x="672" y="552"/>
                  </a:lnTo>
                  <a:lnTo>
                    <a:pt x="664" y="560"/>
                  </a:lnTo>
                  <a:lnTo>
                    <a:pt x="648" y="560"/>
                  </a:lnTo>
                  <a:lnTo>
                    <a:pt x="640" y="544"/>
                  </a:lnTo>
                  <a:lnTo>
                    <a:pt x="648" y="544"/>
                  </a:lnTo>
                  <a:lnTo>
                    <a:pt x="656" y="552"/>
                  </a:lnTo>
                  <a:lnTo>
                    <a:pt x="664" y="544"/>
                  </a:lnTo>
                  <a:lnTo>
                    <a:pt x="656" y="536"/>
                  </a:lnTo>
                  <a:lnTo>
                    <a:pt x="664" y="528"/>
                  </a:lnTo>
                  <a:lnTo>
                    <a:pt x="656" y="512"/>
                  </a:lnTo>
                  <a:lnTo>
                    <a:pt x="648" y="520"/>
                  </a:lnTo>
                  <a:lnTo>
                    <a:pt x="656" y="528"/>
                  </a:lnTo>
                  <a:lnTo>
                    <a:pt x="648" y="536"/>
                  </a:lnTo>
                  <a:lnTo>
                    <a:pt x="640" y="536"/>
                  </a:lnTo>
                  <a:lnTo>
                    <a:pt x="624" y="504"/>
                  </a:lnTo>
                  <a:lnTo>
                    <a:pt x="600" y="488"/>
                  </a:lnTo>
                  <a:lnTo>
                    <a:pt x="584" y="488"/>
                  </a:lnTo>
                  <a:lnTo>
                    <a:pt x="576" y="488"/>
                  </a:lnTo>
                  <a:lnTo>
                    <a:pt x="568" y="480"/>
                  </a:lnTo>
                  <a:lnTo>
                    <a:pt x="568" y="448"/>
                  </a:lnTo>
                  <a:lnTo>
                    <a:pt x="552" y="440"/>
                  </a:lnTo>
                  <a:lnTo>
                    <a:pt x="544" y="432"/>
                  </a:lnTo>
                  <a:lnTo>
                    <a:pt x="536" y="424"/>
                  </a:lnTo>
                  <a:lnTo>
                    <a:pt x="536" y="408"/>
                  </a:lnTo>
                  <a:lnTo>
                    <a:pt x="528" y="400"/>
                  </a:lnTo>
                  <a:lnTo>
                    <a:pt x="536" y="384"/>
                  </a:lnTo>
                  <a:lnTo>
                    <a:pt x="528" y="392"/>
                  </a:lnTo>
                  <a:lnTo>
                    <a:pt x="512" y="384"/>
                  </a:lnTo>
                  <a:lnTo>
                    <a:pt x="528" y="400"/>
                  </a:lnTo>
                  <a:lnTo>
                    <a:pt x="528" y="408"/>
                  </a:lnTo>
                  <a:lnTo>
                    <a:pt x="520" y="408"/>
                  </a:lnTo>
                  <a:lnTo>
                    <a:pt x="504" y="392"/>
                  </a:lnTo>
                  <a:lnTo>
                    <a:pt x="496" y="384"/>
                  </a:lnTo>
                  <a:lnTo>
                    <a:pt x="496" y="376"/>
                  </a:lnTo>
                  <a:lnTo>
                    <a:pt x="472" y="344"/>
                  </a:lnTo>
                  <a:lnTo>
                    <a:pt x="480" y="344"/>
                  </a:lnTo>
                  <a:lnTo>
                    <a:pt x="480" y="328"/>
                  </a:lnTo>
                  <a:lnTo>
                    <a:pt x="480" y="312"/>
                  </a:lnTo>
                  <a:lnTo>
                    <a:pt x="472" y="296"/>
                  </a:lnTo>
                  <a:lnTo>
                    <a:pt x="464" y="312"/>
                  </a:lnTo>
                  <a:lnTo>
                    <a:pt x="464" y="320"/>
                  </a:lnTo>
                  <a:lnTo>
                    <a:pt x="464" y="328"/>
                  </a:lnTo>
                  <a:lnTo>
                    <a:pt x="448" y="312"/>
                  </a:lnTo>
                  <a:lnTo>
                    <a:pt x="456" y="304"/>
                  </a:lnTo>
                  <a:lnTo>
                    <a:pt x="456" y="288"/>
                  </a:lnTo>
                  <a:lnTo>
                    <a:pt x="448" y="272"/>
                  </a:lnTo>
                  <a:lnTo>
                    <a:pt x="456" y="264"/>
                  </a:lnTo>
                  <a:lnTo>
                    <a:pt x="456" y="224"/>
                  </a:lnTo>
                  <a:lnTo>
                    <a:pt x="456" y="216"/>
                  </a:lnTo>
                  <a:lnTo>
                    <a:pt x="448" y="200"/>
                  </a:lnTo>
                  <a:lnTo>
                    <a:pt x="440" y="184"/>
                  </a:lnTo>
                  <a:lnTo>
                    <a:pt x="432" y="184"/>
                  </a:lnTo>
                  <a:lnTo>
                    <a:pt x="416" y="184"/>
                  </a:lnTo>
                  <a:lnTo>
                    <a:pt x="408" y="184"/>
                  </a:lnTo>
                  <a:lnTo>
                    <a:pt x="408" y="176"/>
                  </a:lnTo>
                  <a:lnTo>
                    <a:pt x="416" y="176"/>
                  </a:lnTo>
                  <a:lnTo>
                    <a:pt x="408" y="168"/>
                  </a:lnTo>
                  <a:lnTo>
                    <a:pt x="392" y="160"/>
                  </a:lnTo>
                  <a:lnTo>
                    <a:pt x="376" y="152"/>
                  </a:lnTo>
                  <a:lnTo>
                    <a:pt x="376" y="144"/>
                  </a:lnTo>
                  <a:lnTo>
                    <a:pt x="360" y="128"/>
                  </a:lnTo>
                  <a:lnTo>
                    <a:pt x="352" y="112"/>
                  </a:lnTo>
                  <a:lnTo>
                    <a:pt x="328" y="104"/>
                  </a:lnTo>
                  <a:lnTo>
                    <a:pt x="312" y="104"/>
                  </a:lnTo>
                  <a:lnTo>
                    <a:pt x="296" y="104"/>
                  </a:lnTo>
                  <a:lnTo>
                    <a:pt x="288" y="112"/>
                  </a:lnTo>
                  <a:lnTo>
                    <a:pt x="288" y="120"/>
                  </a:lnTo>
                  <a:lnTo>
                    <a:pt x="272" y="120"/>
                  </a:lnTo>
                  <a:lnTo>
                    <a:pt x="264" y="136"/>
                  </a:lnTo>
                  <a:lnTo>
                    <a:pt x="256" y="144"/>
                  </a:lnTo>
                  <a:lnTo>
                    <a:pt x="248" y="144"/>
                  </a:lnTo>
                  <a:lnTo>
                    <a:pt x="248" y="136"/>
                  </a:lnTo>
                  <a:lnTo>
                    <a:pt x="240" y="152"/>
                  </a:lnTo>
                  <a:lnTo>
                    <a:pt x="232" y="152"/>
                  </a:lnTo>
                  <a:lnTo>
                    <a:pt x="224" y="152"/>
                  </a:lnTo>
                  <a:lnTo>
                    <a:pt x="208" y="160"/>
                  </a:lnTo>
                  <a:lnTo>
                    <a:pt x="200" y="152"/>
                  </a:lnTo>
                  <a:lnTo>
                    <a:pt x="208" y="152"/>
                  </a:lnTo>
                  <a:lnTo>
                    <a:pt x="208" y="144"/>
                  </a:lnTo>
                  <a:lnTo>
                    <a:pt x="200" y="136"/>
                  </a:lnTo>
                  <a:lnTo>
                    <a:pt x="176" y="120"/>
                  </a:lnTo>
                  <a:lnTo>
                    <a:pt x="192" y="120"/>
                  </a:lnTo>
                  <a:lnTo>
                    <a:pt x="184" y="112"/>
                  </a:lnTo>
                  <a:lnTo>
                    <a:pt x="176" y="112"/>
                  </a:lnTo>
                  <a:lnTo>
                    <a:pt x="184" y="96"/>
                  </a:lnTo>
                  <a:lnTo>
                    <a:pt x="168" y="96"/>
                  </a:lnTo>
                  <a:lnTo>
                    <a:pt x="168" y="112"/>
                  </a:lnTo>
                  <a:lnTo>
                    <a:pt x="152" y="104"/>
                  </a:lnTo>
                  <a:lnTo>
                    <a:pt x="120" y="96"/>
                  </a:lnTo>
                  <a:lnTo>
                    <a:pt x="104" y="96"/>
                  </a:lnTo>
                  <a:lnTo>
                    <a:pt x="112" y="96"/>
                  </a:lnTo>
                  <a:lnTo>
                    <a:pt x="128" y="96"/>
                  </a:lnTo>
                  <a:lnTo>
                    <a:pt x="136" y="88"/>
                  </a:lnTo>
                  <a:lnTo>
                    <a:pt x="120" y="88"/>
                  </a:lnTo>
                  <a:lnTo>
                    <a:pt x="88" y="88"/>
                  </a:lnTo>
                  <a:lnTo>
                    <a:pt x="80" y="96"/>
                  </a:lnTo>
                  <a:lnTo>
                    <a:pt x="64" y="96"/>
                  </a:lnTo>
                  <a:lnTo>
                    <a:pt x="56" y="104"/>
                  </a:lnTo>
                  <a:lnTo>
                    <a:pt x="48" y="104"/>
                  </a:lnTo>
                  <a:lnTo>
                    <a:pt x="48" y="96"/>
                  </a:lnTo>
                  <a:lnTo>
                    <a:pt x="56" y="96"/>
                  </a:lnTo>
                  <a:lnTo>
                    <a:pt x="64" y="88"/>
                  </a:lnTo>
                  <a:lnTo>
                    <a:pt x="56" y="88"/>
                  </a:lnTo>
                  <a:lnTo>
                    <a:pt x="48" y="88"/>
                  </a:lnTo>
                  <a:lnTo>
                    <a:pt x="40" y="80"/>
                  </a:lnTo>
                  <a:lnTo>
                    <a:pt x="40" y="88"/>
                  </a:lnTo>
                  <a:lnTo>
                    <a:pt x="40" y="96"/>
                  </a:lnTo>
                  <a:lnTo>
                    <a:pt x="32" y="104"/>
                  </a:lnTo>
                  <a:lnTo>
                    <a:pt x="32" y="112"/>
                  </a:lnTo>
                  <a:lnTo>
                    <a:pt x="16" y="112"/>
                  </a:lnTo>
                  <a:lnTo>
                    <a:pt x="24" y="104"/>
                  </a:lnTo>
                  <a:lnTo>
                    <a:pt x="24" y="96"/>
                  </a:lnTo>
                  <a:lnTo>
                    <a:pt x="16" y="96"/>
                  </a:lnTo>
                  <a:lnTo>
                    <a:pt x="24" y="96"/>
                  </a:lnTo>
                  <a:lnTo>
                    <a:pt x="16" y="88"/>
                  </a:lnTo>
                  <a:lnTo>
                    <a:pt x="24" y="88"/>
                  </a:lnTo>
                  <a:lnTo>
                    <a:pt x="24" y="72"/>
                  </a:lnTo>
                  <a:lnTo>
                    <a:pt x="8" y="64"/>
                  </a:lnTo>
                  <a:lnTo>
                    <a:pt x="0" y="64"/>
                  </a:lnTo>
                  <a:lnTo>
                    <a:pt x="0" y="48"/>
                  </a:lnTo>
                  <a:lnTo>
                    <a:pt x="224" y="24"/>
                  </a:lnTo>
                  <a:lnTo>
                    <a:pt x="240" y="48"/>
                  </a:lnTo>
                  <a:lnTo>
                    <a:pt x="464" y="32"/>
                  </a:lnTo>
                  <a:lnTo>
                    <a:pt x="472" y="48"/>
                  </a:lnTo>
                  <a:lnTo>
                    <a:pt x="488" y="48"/>
                  </a:lnTo>
                  <a:lnTo>
                    <a:pt x="488" y="40"/>
                  </a:lnTo>
                  <a:lnTo>
                    <a:pt x="480" y="32"/>
                  </a:lnTo>
                  <a:lnTo>
                    <a:pt x="480" y="24"/>
                  </a:lnTo>
                  <a:lnTo>
                    <a:pt x="480" y="8"/>
                  </a:lnTo>
                  <a:lnTo>
                    <a:pt x="488" y="0"/>
                  </a:lnTo>
                  <a:lnTo>
                    <a:pt x="496" y="8"/>
                  </a:lnTo>
                  <a:lnTo>
                    <a:pt x="512" y="8"/>
                  </a:lnTo>
                  <a:lnTo>
                    <a:pt x="520" y="8"/>
                  </a:lnTo>
                  <a:lnTo>
                    <a:pt x="528" y="8"/>
                  </a:lnTo>
                  <a:lnTo>
                    <a:pt x="528" y="16"/>
                  </a:lnTo>
                  <a:lnTo>
                    <a:pt x="528" y="32"/>
                  </a:lnTo>
                  <a:close/>
                </a:path>
              </a:pathLst>
            </a:custGeom>
            <a:solidFill>
              <a:srgbClr val="00B0F0"/>
            </a:solidFill>
            <a:ln w="6350" cmpd="sng">
              <a:solidFill>
                <a:srgbClr val="000000"/>
              </a:solidFill>
              <a:round/>
              <a:headEnd/>
              <a:tailEnd/>
            </a:ln>
          </p:spPr>
          <p:txBody>
            <a:bodyPr/>
            <a:lstStyle/>
            <a:p>
              <a:endParaRPr lang="en-US"/>
            </a:p>
          </p:txBody>
        </p:sp>
        <p:sp>
          <p:nvSpPr>
            <p:cNvPr id="90" name="Freeform 104"/>
            <p:cNvSpPr>
              <a:spLocks/>
            </p:cNvSpPr>
            <p:nvPr/>
          </p:nvSpPr>
          <p:spPr bwMode="auto">
            <a:xfrm>
              <a:off x="1075" y="744"/>
              <a:ext cx="528" cy="392"/>
            </a:xfrm>
            <a:custGeom>
              <a:avLst/>
              <a:gdLst>
                <a:gd name="T0" fmla="*/ 56 w 528"/>
                <a:gd name="T1" fmla="*/ 56 h 392"/>
                <a:gd name="T2" fmla="*/ 96 w 528"/>
                <a:gd name="T3" fmla="*/ 72 h 392"/>
                <a:gd name="T4" fmla="*/ 120 w 528"/>
                <a:gd name="T5" fmla="*/ 88 h 392"/>
                <a:gd name="T6" fmla="*/ 128 w 528"/>
                <a:gd name="T7" fmla="*/ 96 h 392"/>
                <a:gd name="T8" fmla="*/ 136 w 528"/>
                <a:gd name="T9" fmla="*/ 96 h 392"/>
                <a:gd name="T10" fmla="*/ 120 w 528"/>
                <a:gd name="T11" fmla="*/ 128 h 392"/>
                <a:gd name="T12" fmla="*/ 128 w 528"/>
                <a:gd name="T13" fmla="*/ 112 h 392"/>
                <a:gd name="T14" fmla="*/ 88 w 528"/>
                <a:gd name="T15" fmla="*/ 144 h 392"/>
                <a:gd name="T16" fmla="*/ 96 w 528"/>
                <a:gd name="T17" fmla="*/ 160 h 392"/>
                <a:gd name="T18" fmla="*/ 120 w 528"/>
                <a:gd name="T19" fmla="*/ 128 h 392"/>
                <a:gd name="T20" fmla="*/ 144 w 528"/>
                <a:gd name="T21" fmla="*/ 112 h 392"/>
                <a:gd name="T22" fmla="*/ 136 w 528"/>
                <a:gd name="T23" fmla="*/ 128 h 392"/>
                <a:gd name="T24" fmla="*/ 136 w 528"/>
                <a:gd name="T25" fmla="*/ 144 h 392"/>
                <a:gd name="T26" fmla="*/ 120 w 528"/>
                <a:gd name="T27" fmla="*/ 176 h 392"/>
                <a:gd name="T28" fmla="*/ 112 w 528"/>
                <a:gd name="T29" fmla="*/ 168 h 392"/>
                <a:gd name="T30" fmla="*/ 112 w 528"/>
                <a:gd name="T31" fmla="*/ 160 h 392"/>
                <a:gd name="T32" fmla="*/ 88 w 528"/>
                <a:gd name="T33" fmla="*/ 176 h 392"/>
                <a:gd name="T34" fmla="*/ 104 w 528"/>
                <a:gd name="T35" fmla="*/ 184 h 392"/>
                <a:gd name="T36" fmla="*/ 128 w 528"/>
                <a:gd name="T37" fmla="*/ 176 h 392"/>
                <a:gd name="T38" fmla="*/ 144 w 528"/>
                <a:gd name="T39" fmla="*/ 168 h 392"/>
                <a:gd name="T40" fmla="*/ 144 w 528"/>
                <a:gd name="T41" fmla="*/ 136 h 392"/>
                <a:gd name="T42" fmla="*/ 168 w 528"/>
                <a:gd name="T43" fmla="*/ 104 h 392"/>
                <a:gd name="T44" fmla="*/ 160 w 528"/>
                <a:gd name="T45" fmla="*/ 88 h 392"/>
                <a:gd name="T46" fmla="*/ 152 w 528"/>
                <a:gd name="T47" fmla="*/ 88 h 392"/>
                <a:gd name="T48" fmla="*/ 160 w 528"/>
                <a:gd name="T49" fmla="*/ 80 h 392"/>
                <a:gd name="T50" fmla="*/ 152 w 528"/>
                <a:gd name="T51" fmla="*/ 56 h 392"/>
                <a:gd name="T52" fmla="*/ 160 w 528"/>
                <a:gd name="T53" fmla="*/ 48 h 392"/>
                <a:gd name="T54" fmla="*/ 168 w 528"/>
                <a:gd name="T55" fmla="*/ 48 h 392"/>
                <a:gd name="T56" fmla="*/ 168 w 528"/>
                <a:gd name="T57" fmla="*/ 32 h 392"/>
                <a:gd name="T58" fmla="*/ 160 w 528"/>
                <a:gd name="T59" fmla="*/ 0 h 392"/>
                <a:gd name="T60" fmla="*/ 528 w 528"/>
                <a:gd name="T61" fmla="*/ 96 h 392"/>
                <a:gd name="T62" fmla="*/ 480 w 528"/>
                <a:gd name="T63" fmla="*/ 368 h 392"/>
                <a:gd name="T64" fmla="*/ 472 w 528"/>
                <a:gd name="T65" fmla="*/ 392 h 392"/>
                <a:gd name="T66" fmla="*/ 288 w 528"/>
                <a:gd name="T67" fmla="*/ 360 h 392"/>
                <a:gd name="T68" fmla="*/ 256 w 528"/>
                <a:gd name="T69" fmla="*/ 360 h 392"/>
                <a:gd name="T70" fmla="*/ 208 w 528"/>
                <a:gd name="T71" fmla="*/ 360 h 392"/>
                <a:gd name="T72" fmla="*/ 176 w 528"/>
                <a:gd name="T73" fmla="*/ 360 h 392"/>
                <a:gd name="T74" fmla="*/ 136 w 528"/>
                <a:gd name="T75" fmla="*/ 336 h 392"/>
                <a:gd name="T76" fmla="*/ 72 w 528"/>
                <a:gd name="T77" fmla="*/ 328 h 392"/>
                <a:gd name="T78" fmla="*/ 72 w 528"/>
                <a:gd name="T79" fmla="*/ 288 h 392"/>
                <a:gd name="T80" fmla="*/ 40 w 528"/>
                <a:gd name="T81" fmla="*/ 264 h 392"/>
                <a:gd name="T82" fmla="*/ 24 w 528"/>
                <a:gd name="T83" fmla="*/ 248 h 392"/>
                <a:gd name="T84" fmla="*/ 0 w 528"/>
                <a:gd name="T85" fmla="*/ 240 h 392"/>
                <a:gd name="T86" fmla="*/ 0 w 528"/>
                <a:gd name="T87" fmla="*/ 232 h 392"/>
                <a:gd name="T88" fmla="*/ 8 w 528"/>
                <a:gd name="T89" fmla="*/ 208 h 392"/>
                <a:gd name="T90" fmla="*/ 8 w 528"/>
                <a:gd name="T91" fmla="*/ 232 h 392"/>
                <a:gd name="T92" fmla="*/ 16 w 528"/>
                <a:gd name="T93" fmla="*/ 208 h 392"/>
                <a:gd name="T94" fmla="*/ 24 w 528"/>
                <a:gd name="T95" fmla="*/ 192 h 392"/>
                <a:gd name="T96" fmla="*/ 8 w 528"/>
                <a:gd name="T97" fmla="*/ 176 h 392"/>
                <a:gd name="T98" fmla="*/ 32 w 528"/>
                <a:gd name="T99" fmla="*/ 176 h 392"/>
                <a:gd name="T100" fmla="*/ 24 w 528"/>
                <a:gd name="T101" fmla="*/ 168 h 392"/>
                <a:gd name="T102" fmla="*/ 16 w 528"/>
                <a:gd name="T103" fmla="*/ 168 h 392"/>
                <a:gd name="T104" fmla="*/ 16 w 528"/>
                <a:gd name="T105" fmla="*/ 136 h 392"/>
                <a:gd name="T106" fmla="*/ 8 w 528"/>
                <a:gd name="T107" fmla="*/ 64 h 3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8"/>
                <a:gd name="T163" fmla="*/ 0 h 392"/>
                <a:gd name="T164" fmla="*/ 528 w 528"/>
                <a:gd name="T165" fmla="*/ 392 h 3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8" h="392">
                  <a:moveTo>
                    <a:pt x="16" y="32"/>
                  </a:moveTo>
                  <a:lnTo>
                    <a:pt x="16" y="24"/>
                  </a:lnTo>
                  <a:lnTo>
                    <a:pt x="24" y="32"/>
                  </a:lnTo>
                  <a:lnTo>
                    <a:pt x="56" y="56"/>
                  </a:lnTo>
                  <a:lnTo>
                    <a:pt x="72" y="64"/>
                  </a:lnTo>
                  <a:lnTo>
                    <a:pt x="80" y="64"/>
                  </a:lnTo>
                  <a:lnTo>
                    <a:pt x="88" y="72"/>
                  </a:lnTo>
                  <a:lnTo>
                    <a:pt x="96" y="72"/>
                  </a:lnTo>
                  <a:lnTo>
                    <a:pt x="112" y="80"/>
                  </a:lnTo>
                  <a:lnTo>
                    <a:pt x="112" y="88"/>
                  </a:lnTo>
                  <a:lnTo>
                    <a:pt x="120" y="88"/>
                  </a:lnTo>
                  <a:lnTo>
                    <a:pt x="120" y="96"/>
                  </a:lnTo>
                  <a:lnTo>
                    <a:pt x="128" y="96"/>
                  </a:lnTo>
                  <a:lnTo>
                    <a:pt x="128" y="88"/>
                  </a:lnTo>
                  <a:lnTo>
                    <a:pt x="128" y="80"/>
                  </a:lnTo>
                  <a:lnTo>
                    <a:pt x="136" y="80"/>
                  </a:lnTo>
                  <a:lnTo>
                    <a:pt x="136" y="96"/>
                  </a:lnTo>
                  <a:lnTo>
                    <a:pt x="136" y="104"/>
                  </a:lnTo>
                  <a:lnTo>
                    <a:pt x="136" y="112"/>
                  </a:lnTo>
                  <a:lnTo>
                    <a:pt x="120" y="128"/>
                  </a:lnTo>
                  <a:lnTo>
                    <a:pt x="120" y="120"/>
                  </a:lnTo>
                  <a:lnTo>
                    <a:pt x="128" y="112"/>
                  </a:lnTo>
                  <a:lnTo>
                    <a:pt x="104" y="136"/>
                  </a:lnTo>
                  <a:lnTo>
                    <a:pt x="88" y="144"/>
                  </a:lnTo>
                  <a:lnTo>
                    <a:pt x="88" y="152"/>
                  </a:lnTo>
                  <a:lnTo>
                    <a:pt x="96" y="160"/>
                  </a:lnTo>
                  <a:lnTo>
                    <a:pt x="104" y="152"/>
                  </a:lnTo>
                  <a:lnTo>
                    <a:pt x="96" y="144"/>
                  </a:lnTo>
                  <a:lnTo>
                    <a:pt x="120" y="128"/>
                  </a:lnTo>
                  <a:lnTo>
                    <a:pt x="144" y="112"/>
                  </a:lnTo>
                  <a:lnTo>
                    <a:pt x="144" y="120"/>
                  </a:lnTo>
                  <a:lnTo>
                    <a:pt x="144" y="128"/>
                  </a:lnTo>
                  <a:lnTo>
                    <a:pt x="136" y="128"/>
                  </a:lnTo>
                  <a:lnTo>
                    <a:pt x="128" y="136"/>
                  </a:lnTo>
                  <a:lnTo>
                    <a:pt x="128" y="144"/>
                  </a:lnTo>
                  <a:lnTo>
                    <a:pt x="136" y="144"/>
                  </a:lnTo>
                  <a:lnTo>
                    <a:pt x="128" y="168"/>
                  </a:lnTo>
                  <a:lnTo>
                    <a:pt x="120" y="176"/>
                  </a:lnTo>
                  <a:lnTo>
                    <a:pt x="120" y="168"/>
                  </a:lnTo>
                  <a:lnTo>
                    <a:pt x="128" y="160"/>
                  </a:lnTo>
                  <a:lnTo>
                    <a:pt x="112" y="168"/>
                  </a:lnTo>
                  <a:lnTo>
                    <a:pt x="112" y="176"/>
                  </a:lnTo>
                  <a:lnTo>
                    <a:pt x="112" y="168"/>
                  </a:lnTo>
                  <a:lnTo>
                    <a:pt x="112" y="160"/>
                  </a:lnTo>
                  <a:lnTo>
                    <a:pt x="104" y="160"/>
                  </a:lnTo>
                  <a:lnTo>
                    <a:pt x="88" y="168"/>
                  </a:lnTo>
                  <a:lnTo>
                    <a:pt x="88" y="176"/>
                  </a:lnTo>
                  <a:lnTo>
                    <a:pt x="96" y="176"/>
                  </a:lnTo>
                  <a:lnTo>
                    <a:pt x="104" y="176"/>
                  </a:lnTo>
                  <a:lnTo>
                    <a:pt x="104" y="184"/>
                  </a:lnTo>
                  <a:lnTo>
                    <a:pt x="112" y="184"/>
                  </a:lnTo>
                  <a:lnTo>
                    <a:pt x="120" y="176"/>
                  </a:lnTo>
                  <a:lnTo>
                    <a:pt x="128" y="176"/>
                  </a:lnTo>
                  <a:lnTo>
                    <a:pt x="136" y="176"/>
                  </a:lnTo>
                  <a:lnTo>
                    <a:pt x="144" y="168"/>
                  </a:lnTo>
                  <a:lnTo>
                    <a:pt x="144" y="152"/>
                  </a:lnTo>
                  <a:lnTo>
                    <a:pt x="152" y="144"/>
                  </a:lnTo>
                  <a:lnTo>
                    <a:pt x="144" y="136"/>
                  </a:lnTo>
                  <a:lnTo>
                    <a:pt x="152" y="120"/>
                  </a:lnTo>
                  <a:lnTo>
                    <a:pt x="168" y="104"/>
                  </a:lnTo>
                  <a:lnTo>
                    <a:pt x="160" y="80"/>
                  </a:lnTo>
                  <a:lnTo>
                    <a:pt x="160" y="88"/>
                  </a:lnTo>
                  <a:lnTo>
                    <a:pt x="160" y="96"/>
                  </a:lnTo>
                  <a:lnTo>
                    <a:pt x="152" y="88"/>
                  </a:lnTo>
                  <a:lnTo>
                    <a:pt x="152" y="80"/>
                  </a:lnTo>
                  <a:lnTo>
                    <a:pt x="160" y="80"/>
                  </a:lnTo>
                  <a:lnTo>
                    <a:pt x="168" y="80"/>
                  </a:lnTo>
                  <a:lnTo>
                    <a:pt x="160" y="64"/>
                  </a:lnTo>
                  <a:lnTo>
                    <a:pt x="160" y="56"/>
                  </a:lnTo>
                  <a:lnTo>
                    <a:pt x="152" y="56"/>
                  </a:lnTo>
                  <a:lnTo>
                    <a:pt x="152" y="48"/>
                  </a:lnTo>
                  <a:lnTo>
                    <a:pt x="160" y="40"/>
                  </a:lnTo>
                  <a:lnTo>
                    <a:pt x="160" y="48"/>
                  </a:lnTo>
                  <a:lnTo>
                    <a:pt x="160" y="56"/>
                  </a:lnTo>
                  <a:lnTo>
                    <a:pt x="168" y="56"/>
                  </a:lnTo>
                  <a:lnTo>
                    <a:pt x="160" y="48"/>
                  </a:lnTo>
                  <a:lnTo>
                    <a:pt x="168" y="48"/>
                  </a:lnTo>
                  <a:lnTo>
                    <a:pt x="168" y="40"/>
                  </a:lnTo>
                  <a:lnTo>
                    <a:pt x="168" y="32"/>
                  </a:lnTo>
                  <a:lnTo>
                    <a:pt x="168" y="24"/>
                  </a:lnTo>
                  <a:lnTo>
                    <a:pt x="160" y="24"/>
                  </a:lnTo>
                  <a:lnTo>
                    <a:pt x="160" y="0"/>
                  </a:lnTo>
                  <a:lnTo>
                    <a:pt x="184" y="8"/>
                  </a:lnTo>
                  <a:lnTo>
                    <a:pt x="264" y="32"/>
                  </a:lnTo>
                  <a:lnTo>
                    <a:pt x="456" y="80"/>
                  </a:lnTo>
                  <a:lnTo>
                    <a:pt x="528" y="96"/>
                  </a:lnTo>
                  <a:lnTo>
                    <a:pt x="480" y="344"/>
                  </a:lnTo>
                  <a:lnTo>
                    <a:pt x="472" y="352"/>
                  </a:lnTo>
                  <a:lnTo>
                    <a:pt x="480" y="368"/>
                  </a:lnTo>
                  <a:lnTo>
                    <a:pt x="480" y="376"/>
                  </a:lnTo>
                  <a:lnTo>
                    <a:pt x="472" y="384"/>
                  </a:lnTo>
                  <a:lnTo>
                    <a:pt x="472" y="392"/>
                  </a:lnTo>
                  <a:lnTo>
                    <a:pt x="336" y="360"/>
                  </a:lnTo>
                  <a:lnTo>
                    <a:pt x="320" y="360"/>
                  </a:lnTo>
                  <a:lnTo>
                    <a:pt x="296" y="360"/>
                  </a:lnTo>
                  <a:lnTo>
                    <a:pt x="288" y="360"/>
                  </a:lnTo>
                  <a:lnTo>
                    <a:pt x="288" y="352"/>
                  </a:lnTo>
                  <a:lnTo>
                    <a:pt x="280" y="360"/>
                  </a:lnTo>
                  <a:lnTo>
                    <a:pt x="256" y="360"/>
                  </a:lnTo>
                  <a:lnTo>
                    <a:pt x="240" y="368"/>
                  </a:lnTo>
                  <a:lnTo>
                    <a:pt x="216" y="368"/>
                  </a:lnTo>
                  <a:lnTo>
                    <a:pt x="216" y="360"/>
                  </a:lnTo>
                  <a:lnTo>
                    <a:pt x="208" y="360"/>
                  </a:lnTo>
                  <a:lnTo>
                    <a:pt x="200" y="360"/>
                  </a:lnTo>
                  <a:lnTo>
                    <a:pt x="192" y="360"/>
                  </a:lnTo>
                  <a:lnTo>
                    <a:pt x="184" y="360"/>
                  </a:lnTo>
                  <a:lnTo>
                    <a:pt x="176" y="360"/>
                  </a:lnTo>
                  <a:lnTo>
                    <a:pt x="168" y="352"/>
                  </a:lnTo>
                  <a:lnTo>
                    <a:pt x="152" y="336"/>
                  </a:lnTo>
                  <a:lnTo>
                    <a:pt x="136" y="336"/>
                  </a:lnTo>
                  <a:lnTo>
                    <a:pt x="128" y="344"/>
                  </a:lnTo>
                  <a:lnTo>
                    <a:pt x="112" y="344"/>
                  </a:lnTo>
                  <a:lnTo>
                    <a:pt x="88" y="344"/>
                  </a:lnTo>
                  <a:lnTo>
                    <a:pt x="80" y="336"/>
                  </a:lnTo>
                  <a:lnTo>
                    <a:pt x="72" y="328"/>
                  </a:lnTo>
                  <a:lnTo>
                    <a:pt x="64" y="320"/>
                  </a:lnTo>
                  <a:lnTo>
                    <a:pt x="64" y="312"/>
                  </a:lnTo>
                  <a:lnTo>
                    <a:pt x="72" y="304"/>
                  </a:lnTo>
                  <a:lnTo>
                    <a:pt x="72" y="288"/>
                  </a:lnTo>
                  <a:lnTo>
                    <a:pt x="64" y="272"/>
                  </a:lnTo>
                  <a:lnTo>
                    <a:pt x="48" y="264"/>
                  </a:lnTo>
                  <a:lnTo>
                    <a:pt x="40" y="264"/>
                  </a:lnTo>
                  <a:lnTo>
                    <a:pt x="40" y="248"/>
                  </a:lnTo>
                  <a:lnTo>
                    <a:pt x="32" y="248"/>
                  </a:lnTo>
                  <a:lnTo>
                    <a:pt x="24" y="248"/>
                  </a:lnTo>
                  <a:lnTo>
                    <a:pt x="16" y="248"/>
                  </a:lnTo>
                  <a:lnTo>
                    <a:pt x="16" y="240"/>
                  </a:lnTo>
                  <a:lnTo>
                    <a:pt x="16" y="248"/>
                  </a:lnTo>
                  <a:lnTo>
                    <a:pt x="8" y="240"/>
                  </a:lnTo>
                  <a:lnTo>
                    <a:pt x="0" y="240"/>
                  </a:lnTo>
                  <a:lnTo>
                    <a:pt x="0" y="232"/>
                  </a:lnTo>
                  <a:lnTo>
                    <a:pt x="0" y="224"/>
                  </a:lnTo>
                  <a:lnTo>
                    <a:pt x="8" y="208"/>
                  </a:lnTo>
                  <a:lnTo>
                    <a:pt x="8" y="224"/>
                  </a:lnTo>
                  <a:lnTo>
                    <a:pt x="8" y="232"/>
                  </a:lnTo>
                  <a:lnTo>
                    <a:pt x="8" y="224"/>
                  </a:lnTo>
                  <a:lnTo>
                    <a:pt x="16" y="216"/>
                  </a:lnTo>
                  <a:lnTo>
                    <a:pt x="16" y="208"/>
                  </a:lnTo>
                  <a:lnTo>
                    <a:pt x="16" y="200"/>
                  </a:lnTo>
                  <a:lnTo>
                    <a:pt x="24" y="200"/>
                  </a:lnTo>
                  <a:lnTo>
                    <a:pt x="24" y="192"/>
                  </a:lnTo>
                  <a:lnTo>
                    <a:pt x="16" y="200"/>
                  </a:lnTo>
                  <a:lnTo>
                    <a:pt x="8" y="200"/>
                  </a:lnTo>
                  <a:lnTo>
                    <a:pt x="8" y="176"/>
                  </a:lnTo>
                  <a:lnTo>
                    <a:pt x="16" y="176"/>
                  </a:lnTo>
                  <a:lnTo>
                    <a:pt x="16" y="184"/>
                  </a:lnTo>
                  <a:lnTo>
                    <a:pt x="16" y="176"/>
                  </a:lnTo>
                  <a:lnTo>
                    <a:pt x="32" y="176"/>
                  </a:lnTo>
                  <a:lnTo>
                    <a:pt x="24" y="168"/>
                  </a:lnTo>
                  <a:lnTo>
                    <a:pt x="16" y="168"/>
                  </a:lnTo>
                  <a:lnTo>
                    <a:pt x="8" y="168"/>
                  </a:lnTo>
                  <a:lnTo>
                    <a:pt x="8" y="160"/>
                  </a:lnTo>
                  <a:lnTo>
                    <a:pt x="16" y="160"/>
                  </a:lnTo>
                  <a:lnTo>
                    <a:pt x="16" y="144"/>
                  </a:lnTo>
                  <a:lnTo>
                    <a:pt x="16" y="136"/>
                  </a:lnTo>
                  <a:lnTo>
                    <a:pt x="16" y="88"/>
                  </a:lnTo>
                  <a:lnTo>
                    <a:pt x="16" y="80"/>
                  </a:lnTo>
                  <a:lnTo>
                    <a:pt x="8" y="64"/>
                  </a:lnTo>
                  <a:lnTo>
                    <a:pt x="8" y="48"/>
                  </a:lnTo>
                  <a:lnTo>
                    <a:pt x="8" y="40"/>
                  </a:lnTo>
                  <a:lnTo>
                    <a:pt x="16" y="32"/>
                  </a:lnTo>
                  <a:close/>
                </a:path>
              </a:pathLst>
            </a:custGeom>
            <a:solidFill>
              <a:srgbClr val="FFFF00"/>
            </a:solidFill>
            <a:ln w="6350" cmpd="sng">
              <a:solidFill>
                <a:srgbClr val="000000"/>
              </a:solidFill>
              <a:round/>
              <a:headEnd/>
              <a:tailEnd/>
            </a:ln>
          </p:spPr>
          <p:txBody>
            <a:bodyPr/>
            <a:lstStyle/>
            <a:p>
              <a:endParaRPr lang="en-US"/>
            </a:p>
          </p:txBody>
        </p:sp>
        <p:sp>
          <p:nvSpPr>
            <p:cNvPr id="91" name="Freeform 105"/>
            <p:cNvSpPr>
              <a:spLocks/>
            </p:cNvSpPr>
            <p:nvPr/>
          </p:nvSpPr>
          <p:spPr bwMode="auto">
            <a:xfrm>
              <a:off x="931" y="992"/>
              <a:ext cx="640" cy="536"/>
            </a:xfrm>
            <a:custGeom>
              <a:avLst/>
              <a:gdLst>
                <a:gd name="T0" fmla="*/ 184 w 640"/>
                <a:gd name="T1" fmla="*/ 16 h 536"/>
                <a:gd name="T2" fmla="*/ 176 w 640"/>
                <a:gd name="T3" fmla="*/ 8 h 536"/>
                <a:gd name="T4" fmla="*/ 176 w 640"/>
                <a:gd name="T5" fmla="*/ 8 h 536"/>
                <a:gd name="T6" fmla="*/ 168 w 640"/>
                <a:gd name="T7" fmla="*/ 8 h 536"/>
                <a:gd name="T8" fmla="*/ 160 w 640"/>
                <a:gd name="T9" fmla="*/ 0 h 536"/>
                <a:gd name="T10" fmla="*/ 152 w 640"/>
                <a:gd name="T11" fmla="*/ 8 h 536"/>
                <a:gd name="T12" fmla="*/ 144 w 640"/>
                <a:gd name="T13" fmla="*/ 0 h 536"/>
                <a:gd name="T14" fmla="*/ 144 w 640"/>
                <a:gd name="T15" fmla="*/ 0 h 536"/>
                <a:gd name="T16" fmla="*/ 144 w 640"/>
                <a:gd name="T17" fmla="*/ 16 h 536"/>
                <a:gd name="T18" fmla="*/ 136 w 640"/>
                <a:gd name="T19" fmla="*/ 24 h 536"/>
                <a:gd name="T20" fmla="*/ 136 w 640"/>
                <a:gd name="T21" fmla="*/ 32 h 536"/>
                <a:gd name="T22" fmla="*/ 136 w 640"/>
                <a:gd name="T23" fmla="*/ 32 h 536"/>
                <a:gd name="T24" fmla="*/ 136 w 640"/>
                <a:gd name="T25" fmla="*/ 56 h 536"/>
                <a:gd name="T26" fmla="*/ 128 w 640"/>
                <a:gd name="T27" fmla="*/ 72 h 536"/>
                <a:gd name="T28" fmla="*/ 112 w 640"/>
                <a:gd name="T29" fmla="*/ 112 h 536"/>
                <a:gd name="T30" fmla="*/ 96 w 640"/>
                <a:gd name="T31" fmla="*/ 136 h 536"/>
                <a:gd name="T32" fmla="*/ 80 w 640"/>
                <a:gd name="T33" fmla="*/ 176 h 536"/>
                <a:gd name="T34" fmla="*/ 80 w 640"/>
                <a:gd name="T35" fmla="*/ 176 h 536"/>
                <a:gd name="T36" fmla="*/ 40 w 640"/>
                <a:gd name="T37" fmla="*/ 264 h 536"/>
                <a:gd name="T38" fmla="*/ 32 w 640"/>
                <a:gd name="T39" fmla="*/ 272 h 536"/>
                <a:gd name="T40" fmla="*/ 8 w 640"/>
                <a:gd name="T41" fmla="*/ 312 h 536"/>
                <a:gd name="T42" fmla="*/ 8 w 640"/>
                <a:gd name="T43" fmla="*/ 336 h 536"/>
                <a:gd name="T44" fmla="*/ 8 w 640"/>
                <a:gd name="T45" fmla="*/ 352 h 536"/>
                <a:gd name="T46" fmla="*/ 0 w 640"/>
                <a:gd name="T47" fmla="*/ 384 h 536"/>
                <a:gd name="T48" fmla="*/ 8 w 640"/>
                <a:gd name="T49" fmla="*/ 400 h 536"/>
                <a:gd name="T50" fmla="*/ 280 w 640"/>
                <a:gd name="T51" fmla="*/ 480 h 536"/>
                <a:gd name="T52" fmla="*/ 480 w 640"/>
                <a:gd name="T53" fmla="*/ 528 h 536"/>
                <a:gd name="T54" fmla="*/ 520 w 640"/>
                <a:gd name="T55" fmla="*/ 536 h 536"/>
                <a:gd name="T56" fmla="*/ 560 w 640"/>
                <a:gd name="T57" fmla="*/ 368 h 536"/>
                <a:gd name="T58" fmla="*/ 576 w 640"/>
                <a:gd name="T59" fmla="*/ 344 h 536"/>
                <a:gd name="T60" fmla="*/ 576 w 640"/>
                <a:gd name="T61" fmla="*/ 336 h 536"/>
                <a:gd name="T62" fmla="*/ 576 w 640"/>
                <a:gd name="T63" fmla="*/ 328 h 536"/>
                <a:gd name="T64" fmla="*/ 576 w 640"/>
                <a:gd name="T65" fmla="*/ 328 h 536"/>
                <a:gd name="T66" fmla="*/ 560 w 640"/>
                <a:gd name="T67" fmla="*/ 312 h 536"/>
                <a:gd name="T68" fmla="*/ 560 w 640"/>
                <a:gd name="T69" fmla="*/ 304 h 536"/>
                <a:gd name="T70" fmla="*/ 568 w 640"/>
                <a:gd name="T71" fmla="*/ 280 h 536"/>
                <a:gd name="T72" fmla="*/ 600 w 640"/>
                <a:gd name="T73" fmla="*/ 248 h 536"/>
                <a:gd name="T74" fmla="*/ 600 w 640"/>
                <a:gd name="T75" fmla="*/ 240 h 536"/>
                <a:gd name="T76" fmla="*/ 640 w 640"/>
                <a:gd name="T77" fmla="*/ 192 h 536"/>
                <a:gd name="T78" fmla="*/ 640 w 640"/>
                <a:gd name="T79" fmla="*/ 184 h 536"/>
                <a:gd name="T80" fmla="*/ 632 w 640"/>
                <a:gd name="T81" fmla="*/ 168 h 536"/>
                <a:gd name="T82" fmla="*/ 616 w 640"/>
                <a:gd name="T83" fmla="*/ 144 h 536"/>
                <a:gd name="T84" fmla="*/ 480 w 640"/>
                <a:gd name="T85" fmla="*/ 112 h 536"/>
                <a:gd name="T86" fmla="*/ 464 w 640"/>
                <a:gd name="T87" fmla="*/ 112 h 536"/>
                <a:gd name="T88" fmla="*/ 432 w 640"/>
                <a:gd name="T89" fmla="*/ 112 h 536"/>
                <a:gd name="T90" fmla="*/ 424 w 640"/>
                <a:gd name="T91" fmla="*/ 112 h 536"/>
                <a:gd name="T92" fmla="*/ 424 w 640"/>
                <a:gd name="T93" fmla="*/ 112 h 536"/>
                <a:gd name="T94" fmla="*/ 400 w 640"/>
                <a:gd name="T95" fmla="*/ 112 h 536"/>
                <a:gd name="T96" fmla="*/ 360 w 640"/>
                <a:gd name="T97" fmla="*/ 120 h 536"/>
                <a:gd name="T98" fmla="*/ 352 w 640"/>
                <a:gd name="T99" fmla="*/ 112 h 536"/>
                <a:gd name="T100" fmla="*/ 344 w 640"/>
                <a:gd name="T101" fmla="*/ 112 h 536"/>
                <a:gd name="T102" fmla="*/ 328 w 640"/>
                <a:gd name="T103" fmla="*/ 112 h 536"/>
                <a:gd name="T104" fmla="*/ 320 w 640"/>
                <a:gd name="T105" fmla="*/ 112 h 536"/>
                <a:gd name="T106" fmla="*/ 296 w 640"/>
                <a:gd name="T107" fmla="*/ 88 h 536"/>
                <a:gd name="T108" fmla="*/ 280 w 640"/>
                <a:gd name="T109" fmla="*/ 88 h 536"/>
                <a:gd name="T110" fmla="*/ 256 w 640"/>
                <a:gd name="T111" fmla="*/ 96 h 536"/>
                <a:gd name="T112" fmla="*/ 224 w 640"/>
                <a:gd name="T113" fmla="*/ 88 h 536"/>
                <a:gd name="T114" fmla="*/ 216 w 640"/>
                <a:gd name="T115" fmla="*/ 80 h 536"/>
                <a:gd name="T116" fmla="*/ 208 w 640"/>
                <a:gd name="T117" fmla="*/ 64 h 536"/>
                <a:gd name="T118" fmla="*/ 216 w 640"/>
                <a:gd name="T119" fmla="*/ 40 h 536"/>
                <a:gd name="T120" fmla="*/ 192 w 640"/>
                <a:gd name="T121" fmla="*/ 16 h 536"/>
                <a:gd name="T122" fmla="*/ 184 w 640"/>
                <a:gd name="T123" fmla="*/ 16 h 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0"/>
                <a:gd name="T187" fmla="*/ 0 h 536"/>
                <a:gd name="T188" fmla="*/ 640 w 640"/>
                <a:gd name="T189" fmla="*/ 536 h 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0" h="536">
                  <a:moveTo>
                    <a:pt x="192" y="16"/>
                  </a:moveTo>
                  <a:lnTo>
                    <a:pt x="184" y="16"/>
                  </a:lnTo>
                  <a:lnTo>
                    <a:pt x="184" y="8"/>
                  </a:lnTo>
                  <a:lnTo>
                    <a:pt x="176" y="8"/>
                  </a:lnTo>
                  <a:lnTo>
                    <a:pt x="168" y="8"/>
                  </a:lnTo>
                  <a:lnTo>
                    <a:pt x="160" y="8"/>
                  </a:lnTo>
                  <a:lnTo>
                    <a:pt x="160" y="0"/>
                  </a:lnTo>
                  <a:lnTo>
                    <a:pt x="152" y="8"/>
                  </a:lnTo>
                  <a:lnTo>
                    <a:pt x="152" y="0"/>
                  </a:lnTo>
                  <a:lnTo>
                    <a:pt x="144" y="0"/>
                  </a:lnTo>
                  <a:lnTo>
                    <a:pt x="144" y="8"/>
                  </a:lnTo>
                  <a:lnTo>
                    <a:pt x="144" y="16"/>
                  </a:lnTo>
                  <a:lnTo>
                    <a:pt x="136" y="24"/>
                  </a:lnTo>
                  <a:lnTo>
                    <a:pt x="136" y="32"/>
                  </a:lnTo>
                  <a:lnTo>
                    <a:pt x="128" y="48"/>
                  </a:lnTo>
                  <a:lnTo>
                    <a:pt x="136" y="56"/>
                  </a:lnTo>
                  <a:lnTo>
                    <a:pt x="128" y="72"/>
                  </a:lnTo>
                  <a:lnTo>
                    <a:pt x="112" y="112"/>
                  </a:lnTo>
                  <a:lnTo>
                    <a:pt x="96" y="136"/>
                  </a:lnTo>
                  <a:lnTo>
                    <a:pt x="80" y="176"/>
                  </a:lnTo>
                  <a:lnTo>
                    <a:pt x="64" y="224"/>
                  </a:lnTo>
                  <a:lnTo>
                    <a:pt x="40" y="264"/>
                  </a:lnTo>
                  <a:lnTo>
                    <a:pt x="32" y="272"/>
                  </a:lnTo>
                  <a:lnTo>
                    <a:pt x="24" y="288"/>
                  </a:lnTo>
                  <a:lnTo>
                    <a:pt x="8" y="312"/>
                  </a:lnTo>
                  <a:lnTo>
                    <a:pt x="8" y="320"/>
                  </a:lnTo>
                  <a:lnTo>
                    <a:pt x="8" y="336"/>
                  </a:lnTo>
                  <a:lnTo>
                    <a:pt x="8" y="344"/>
                  </a:lnTo>
                  <a:lnTo>
                    <a:pt x="8" y="352"/>
                  </a:lnTo>
                  <a:lnTo>
                    <a:pt x="0" y="368"/>
                  </a:lnTo>
                  <a:lnTo>
                    <a:pt x="0" y="384"/>
                  </a:lnTo>
                  <a:lnTo>
                    <a:pt x="0" y="392"/>
                  </a:lnTo>
                  <a:lnTo>
                    <a:pt x="8" y="400"/>
                  </a:lnTo>
                  <a:lnTo>
                    <a:pt x="24" y="416"/>
                  </a:lnTo>
                  <a:lnTo>
                    <a:pt x="280" y="480"/>
                  </a:lnTo>
                  <a:lnTo>
                    <a:pt x="392" y="504"/>
                  </a:lnTo>
                  <a:lnTo>
                    <a:pt x="480" y="528"/>
                  </a:lnTo>
                  <a:lnTo>
                    <a:pt x="520" y="536"/>
                  </a:lnTo>
                  <a:lnTo>
                    <a:pt x="560" y="384"/>
                  </a:lnTo>
                  <a:lnTo>
                    <a:pt x="560" y="368"/>
                  </a:lnTo>
                  <a:lnTo>
                    <a:pt x="576" y="344"/>
                  </a:lnTo>
                  <a:lnTo>
                    <a:pt x="576" y="336"/>
                  </a:lnTo>
                  <a:lnTo>
                    <a:pt x="576" y="328"/>
                  </a:lnTo>
                  <a:lnTo>
                    <a:pt x="576" y="320"/>
                  </a:lnTo>
                  <a:lnTo>
                    <a:pt x="560" y="312"/>
                  </a:lnTo>
                  <a:lnTo>
                    <a:pt x="560" y="304"/>
                  </a:lnTo>
                  <a:lnTo>
                    <a:pt x="568" y="296"/>
                  </a:lnTo>
                  <a:lnTo>
                    <a:pt x="568" y="280"/>
                  </a:lnTo>
                  <a:lnTo>
                    <a:pt x="592" y="256"/>
                  </a:lnTo>
                  <a:lnTo>
                    <a:pt x="600" y="248"/>
                  </a:lnTo>
                  <a:lnTo>
                    <a:pt x="600" y="240"/>
                  </a:lnTo>
                  <a:lnTo>
                    <a:pt x="640" y="192"/>
                  </a:lnTo>
                  <a:lnTo>
                    <a:pt x="640" y="184"/>
                  </a:lnTo>
                  <a:lnTo>
                    <a:pt x="640" y="176"/>
                  </a:lnTo>
                  <a:lnTo>
                    <a:pt x="632" y="168"/>
                  </a:lnTo>
                  <a:lnTo>
                    <a:pt x="616" y="144"/>
                  </a:lnTo>
                  <a:lnTo>
                    <a:pt x="480" y="112"/>
                  </a:lnTo>
                  <a:lnTo>
                    <a:pt x="464" y="112"/>
                  </a:lnTo>
                  <a:lnTo>
                    <a:pt x="440" y="112"/>
                  </a:lnTo>
                  <a:lnTo>
                    <a:pt x="432" y="112"/>
                  </a:lnTo>
                  <a:lnTo>
                    <a:pt x="432" y="104"/>
                  </a:lnTo>
                  <a:lnTo>
                    <a:pt x="424" y="112"/>
                  </a:lnTo>
                  <a:lnTo>
                    <a:pt x="400" y="112"/>
                  </a:lnTo>
                  <a:lnTo>
                    <a:pt x="384" y="120"/>
                  </a:lnTo>
                  <a:lnTo>
                    <a:pt x="360" y="120"/>
                  </a:lnTo>
                  <a:lnTo>
                    <a:pt x="360" y="112"/>
                  </a:lnTo>
                  <a:lnTo>
                    <a:pt x="352" y="112"/>
                  </a:lnTo>
                  <a:lnTo>
                    <a:pt x="344" y="112"/>
                  </a:lnTo>
                  <a:lnTo>
                    <a:pt x="336" y="112"/>
                  </a:lnTo>
                  <a:lnTo>
                    <a:pt x="328" y="112"/>
                  </a:lnTo>
                  <a:lnTo>
                    <a:pt x="320" y="112"/>
                  </a:lnTo>
                  <a:lnTo>
                    <a:pt x="312" y="104"/>
                  </a:lnTo>
                  <a:lnTo>
                    <a:pt x="296" y="88"/>
                  </a:lnTo>
                  <a:lnTo>
                    <a:pt x="280" y="88"/>
                  </a:lnTo>
                  <a:lnTo>
                    <a:pt x="272" y="96"/>
                  </a:lnTo>
                  <a:lnTo>
                    <a:pt x="256" y="96"/>
                  </a:lnTo>
                  <a:lnTo>
                    <a:pt x="232" y="96"/>
                  </a:lnTo>
                  <a:lnTo>
                    <a:pt x="224" y="88"/>
                  </a:lnTo>
                  <a:lnTo>
                    <a:pt x="216" y="80"/>
                  </a:lnTo>
                  <a:lnTo>
                    <a:pt x="208" y="72"/>
                  </a:lnTo>
                  <a:lnTo>
                    <a:pt x="208" y="64"/>
                  </a:lnTo>
                  <a:lnTo>
                    <a:pt x="216" y="56"/>
                  </a:lnTo>
                  <a:lnTo>
                    <a:pt x="216" y="40"/>
                  </a:lnTo>
                  <a:lnTo>
                    <a:pt x="208" y="24"/>
                  </a:lnTo>
                  <a:lnTo>
                    <a:pt x="192" y="16"/>
                  </a:lnTo>
                  <a:lnTo>
                    <a:pt x="184" y="16"/>
                  </a:lnTo>
                  <a:lnTo>
                    <a:pt x="192" y="16"/>
                  </a:lnTo>
                  <a:close/>
                </a:path>
              </a:pathLst>
            </a:custGeom>
            <a:solidFill>
              <a:srgbClr val="00B050"/>
            </a:solidFill>
            <a:ln w="6350" cmpd="sng">
              <a:solidFill>
                <a:srgbClr val="000000"/>
              </a:solidFill>
              <a:round/>
              <a:headEnd/>
              <a:tailEnd/>
            </a:ln>
          </p:spPr>
          <p:txBody>
            <a:bodyPr/>
            <a:lstStyle/>
            <a:p>
              <a:endParaRPr lang="en-US"/>
            </a:p>
          </p:txBody>
        </p:sp>
        <p:sp>
          <p:nvSpPr>
            <p:cNvPr id="92" name="Freeform 106"/>
            <p:cNvSpPr>
              <a:spLocks/>
            </p:cNvSpPr>
            <p:nvPr/>
          </p:nvSpPr>
          <p:spPr bwMode="auto">
            <a:xfrm>
              <a:off x="875" y="1392"/>
              <a:ext cx="640" cy="1104"/>
            </a:xfrm>
            <a:custGeom>
              <a:avLst/>
              <a:gdLst>
                <a:gd name="T0" fmla="*/ 288 w 640"/>
                <a:gd name="T1" fmla="*/ 384 h 1104"/>
                <a:gd name="T2" fmla="*/ 632 w 640"/>
                <a:gd name="T3" fmla="*/ 920 h 1104"/>
                <a:gd name="T4" fmla="*/ 640 w 640"/>
                <a:gd name="T5" fmla="*/ 960 h 1104"/>
                <a:gd name="T6" fmla="*/ 600 w 640"/>
                <a:gd name="T7" fmla="*/ 976 h 1104"/>
                <a:gd name="T8" fmla="*/ 592 w 640"/>
                <a:gd name="T9" fmla="*/ 1032 h 1104"/>
                <a:gd name="T10" fmla="*/ 576 w 640"/>
                <a:gd name="T11" fmla="*/ 1056 h 1104"/>
                <a:gd name="T12" fmla="*/ 584 w 640"/>
                <a:gd name="T13" fmla="*/ 1080 h 1104"/>
                <a:gd name="T14" fmla="*/ 368 w 640"/>
                <a:gd name="T15" fmla="*/ 1080 h 1104"/>
                <a:gd name="T16" fmla="*/ 368 w 640"/>
                <a:gd name="T17" fmla="*/ 1064 h 1104"/>
                <a:gd name="T18" fmla="*/ 352 w 640"/>
                <a:gd name="T19" fmla="*/ 1064 h 1104"/>
                <a:gd name="T20" fmla="*/ 352 w 640"/>
                <a:gd name="T21" fmla="*/ 1000 h 1104"/>
                <a:gd name="T22" fmla="*/ 296 w 640"/>
                <a:gd name="T23" fmla="*/ 936 h 1104"/>
                <a:gd name="T24" fmla="*/ 288 w 640"/>
                <a:gd name="T25" fmla="*/ 928 h 1104"/>
                <a:gd name="T26" fmla="*/ 264 w 640"/>
                <a:gd name="T27" fmla="*/ 904 h 1104"/>
                <a:gd name="T28" fmla="*/ 232 w 640"/>
                <a:gd name="T29" fmla="*/ 872 h 1104"/>
                <a:gd name="T30" fmla="*/ 192 w 640"/>
                <a:gd name="T31" fmla="*/ 848 h 1104"/>
                <a:gd name="T32" fmla="*/ 176 w 640"/>
                <a:gd name="T33" fmla="*/ 832 h 1104"/>
                <a:gd name="T34" fmla="*/ 136 w 640"/>
                <a:gd name="T35" fmla="*/ 816 h 1104"/>
                <a:gd name="T36" fmla="*/ 128 w 640"/>
                <a:gd name="T37" fmla="*/ 808 h 1104"/>
                <a:gd name="T38" fmla="*/ 136 w 640"/>
                <a:gd name="T39" fmla="*/ 784 h 1104"/>
                <a:gd name="T40" fmla="*/ 144 w 640"/>
                <a:gd name="T41" fmla="*/ 744 h 1104"/>
                <a:gd name="T42" fmla="*/ 128 w 640"/>
                <a:gd name="T43" fmla="*/ 736 h 1104"/>
                <a:gd name="T44" fmla="*/ 112 w 640"/>
                <a:gd name="T45" fmla="*/ 696 h 1104"/>
                <a:gd name="T46" fmla="*/ 96 w 640"/>
                <a:gd name="T47" fmla="*/ 648 h 1104"/>
                <a:gd name="T48" fmla="*/ 80 w 640"/>
                <a:gd name="T49" fmla="*/ 616 h 1104"/>
                <a:gd name="T50" fmla="*/ 72 w 640"/>
                <a:gd name="T51" fmla="*/ 592 h 1104"/>
                <a:gd name="T52" fmla="*/ 80 w 640"/>
                <a:gd name="T53" fmla="*/ 584 h 1104"/>
                <a:gd name="T54" fmla="*/ 88 w 640"/>
                <a:gd name="T55" fmla="*/ 584 h 1104"/>
                <a:gd name="T56" fmla="*/ 88 w 640"/>
                <a:gd name="T57" fmla="*/ 544 h 1104"/>
                <a:gd name="T58" fmla="*/ 64 w 640"/>
                <a:gd name="T59" fmla="*/ 520 h 1104"/>
                <a:gd name="T60" fmla="*/ 64 w 640"/>
                <a:gd name="T61" fmla="*/ 496 h 1104"/>
                <a:gd name="T62" fmla="*/ 64 w 640"/>
                <a:gd name="T63" fmla="*/ 472 h 1104"/>
                <a:gd name="T64" fmla="*/ 80 w 640"/>
                <a:gd name="T65" fmla="*/ 456 h 1104"/>
                <a:gd name="T66" fmla="*/ 80 w 640"/>
                <a:gd name="T67" fmla="*/ 480 h 1104"/>
                <a:gd name="T68" fmla="*/ 96 w 640"/>
                <a:gd name="T69" fmla="*/ 496 h 1104"/>
                <a:gd name="T70" fmla="*/ 88 w 640"/>
                <a:gd name="T71" fmla="*/ 464 h 1104"/>
                <a:gd name="T72" fmla="*/ 80 w 640"/>
                <a:gd name="T73" fmla="*/ 440 h 1104"/>
                <a:gd name="T74" fmla="*/ 104 w 640"/>
                <a:gd name="T75" fmla="*/ 440 h 1104"/>
                <a:gd name="T76" fmla="*/ 120 w 640"/>
                <a:gd name="T77" fmla="*/ 432 h 1104"/>
                <a:gd name="T78" fmla="*/ 104 w 640"/>
                <a:gd name="T79" fmla="*/ 432 h 1104"/>
                <a:gd name="T80" fmla="*/ 80 w 640"/>
                <a:gd name="T81" fmla="*/ 424 h 1104"/>
                <a:gd name="T82" fmla="*/ 64 w 640"/>
                <a:gd name="T83" fmla="*/ 448 h 1104"/>
                <a:gd name="T84" fmla="*/ 56 w 640"/>
                <a:gd name="T85" fmla="*/ 440 h 1104"/>
                <a:gd name="T86" fmla="*/ 40 w 640"/>
                <a:gd name="T87" fmla="*/ 416 h 1104"/>
                <a:gd name="T88" fmla="*/ 48 w 640"/>
                <a:gd name="T89" fmla="*/ 400 h 1104"/>
                <a:gd name="T90" fmla="*/ 32 w 640"/>
                <a:gd name="T91" fmla="*/ 368 h 1104"/>
                <a:gd name="T92" fmla="*/ 24 w 640"/>
                <a:gd name="T93" fmla="*/ 344 h 1104"/>
                <a:gd name="T94" fmla="*/ 8 w 640"/>
                <a:gd name="T95" fmla="*/ 312 h 1104"/>
                <a:gd name="T96" fmla="*/ 16 w 640"/>
                <a:gd name="T97" fmla="*/ 280 h 1104"/>
                <a:gd name="T98" fmla="*/ 24 w 640"/>
                <a:gd name="T99" fmla="*/ 216 h 1104"/>
                <a:gd name="T100" fmla="*/ 16 w 640"/>
                <a:gd name="T101" fmla="*/ 192 h 1104"/>
                <a:gd name="T102" fmla="*/ 32 w 640"/>
                <a:gd name="T103" fmla="*/ 112 h 1104"/>
                <a:gd name="T104" fmla="*/ 56 w 640"/>
                <a:gd name="T105" fmla="*/ 56 h 1104"/>
                <a:gd name="T106" fmla="*/ 56 w 640"/>
                <a:gd name="T107" fmla="*/ 40 h 1104"/>
                <a:gd name="T108" fmla="*/ 56 w 640"/>
                <a:gd name="T109" fmla="*/ 24 h 1104"/>
                <a:gd name="T110" fmla="*/ 80 w 640"/>
                <a:gd name="T111" fmla="*/ 16 h 1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0"/>
                <a:gd name="T169" fmla="*/ 0 h 1104"/>
                <a:gd name="T170" fmla="*/ 640 w 640"/>
                <a:gd name="T171" fmla="*/ 1104 h 1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0" h="1104">
                  <a:moveTo>
                    <a:pt x="80" y="16"/>
                  </a:moveTo>
                  <a:lnTo>
                    <a:pt x="336" y="80"/>
                  </a:lnTo>
                  <a:lnTo>
                    <a:pt x="368" y="88"/>
                  </a:lnTo>
                  <a:lnTo>
                    <a:pt x="288" y="384"/>
                  </a:lnTo>
                  <a:lnTo>
                    <a:pt x="616" y="872"/>
                  </a:lnTo>
                  <a:lnTo>
                    <a:pt x="616" y="888"/>
                  </a:lnTo>
                  <a:lnTo>
                    <a:pt x="616" y="896"/>
                  </a:lnTo>
                  <a:lnTo>
                    <a:pt x="632" y="920"/>
                  </a:lnTo>
                  <a:lnTo>
                    <a:pt x="632" y="936"/>
                  </a:lnTo>
                  <a:lnTo>
                    <a:pt x="640" y="952"/>
                  </a:lnTo>
                  <a:lnTo>
                    <a:pt x="640" y="960"/>
                  </a:lnTo>
                  <a:lnTo>
                    <a:pt x="640" y="968"/>
                  </a:lnTo>
                  <a:lnTo>
                    <a:pt x="624" y="968"/>
                  </a:lnTo>
                  <a:lnTo>
                    <a:pt x="600" y="976"/>
                  </a:lnTo>
                  <a:lnTo>
                    <a:pt x="600" y="992"/>
                  </a:lnTo>
                  <a:lnTo>
                    <a:pt x="600" y="1000"/>
                  </a:lnTo>
                  <a:lnTo>
                    <a:pt x="600" y="1008"/>
                  </a:lnTo>
                  <a:lnTo>
                    <a:pt x="600" y="1024"/>
                  </a:lnTo>
                  <a:lnTo>
                    <a:pt x="592" y="1032"/>
                  </a:lnTo>
                  <a:lnTo>
                    <a:pt x="576" y="1040"/>
                  </a:lnTo>
                  <a:lnTo>
                    <a:pt x="576" y="1048"/>
                  </a:lnTo>
                  <a:lnTo>
                    <a:pt x="576" y="1056"/>
                  </a:lnTo>
                  <a:lnTo>
                    <a:pt x="576" y="1072"/>
                  </a:lnTo>
                  <a:lnTo>
                    <a:pt x="584" y="1080"/>
                  </a:lnTo>
                  <a:lnTo>
                    <a:pt x="584" y="1104"/>
                  </a:lnTo>
                  <a:lnTo>
                    <a:pt x="576" y="1104"/>
                  </a:lnTo>
                  <a:lnTo>
                    <a:pt x="568" y="1104"/>
                  </a:lnTo>
                  <a:lnTo>
                    <a:pt x="368" y="1080"/>
                  </a:lnTo>
                  <a:lnTo>
                    <a:pt x="360" y="1072"/>
                  </a:lnTo>
                  <a:lnTo>
                    <a:pt x="368" y="1072"/>
                  </a:lnTo>
                  <a:lnTo>
                    <a:pt x="368" y="1064"/>
                  </a:lnTo>
                  <a:lnTo>
                    <a:pt x="360" y="1064"/>
                  </a:lnTo>
                  <a:lnTo>
                    <a:pt x="352" y="1064"/>
                  </a:lnTo>
                  <a:lnTo>
                    <a:pt x="352" y="1048"/>
                  </a:lnTo>
                  <a:lnTo>
                    <a:pt x="360" y="1048"/>
                  </a:lnTo>
                  <a:lnTo>
                    <a:pt x="360" y="1040"/>
                  </a:lnTo>
                  <a:lnTo>
                    <a:pt x="360" y="1016"/>
                  </a:lnTo>
                  <a:lnTo>
                    <a:pt x="352" y="1000"/>
                  </a:lnTo>
                  <a:lnTo>
                    <a:pt x="344" y="992"/>
                  </a:lnTo>
                  <a:lnTo>
                    <a:pt x="328" y="968"/>
                  </a:lnTo>
                  <a:lnTo>
                    <a:pt x="312" y="944"/>
                  </a:lnTo>
                  <a:lnTo>
                    <a:pt x="304" y="936"/>
                  </a:lnTo>
                  <a:lnTo>
                    <a:pt x="296" y="936"/>
                  </a:lnTo>
                  <a:lnTo>
                    <a:pt x="296" y="944"/>
                  </a:lnTo>
                  <a:lnTo>
                    <a:pt x="288" y="936"/>
                  </a:lnTo>
                  <a:lnTo>
                    <a:pt x="288" y="928"/>
                  </a:lnTo>
                  <a:lnTo>
                    <a:pt x="288" y="920"/>
                  </a:lnTo>
                  <a:lnTo>
                    <a:pt x="288" y="912"/>
                  </a:lnTo>
                  <a:lnTo>
                    <a:pt x="280" y="904"/>
                  </a:lnTo>
                  <a:lnTo>
                    <a:pt x="264" y="904"/>
                  </a:lnTo>
                  <a:lnTo>
                    <a:pt x="256" y="904"/>
                  </a:lnTo>
                  <a:lnTo>
                    <a:pt x="248" y="896"/>
                  </a:lnTo>
                  <a:lnTo>
                    <a:pt x="232" y="880"/>
                  </a:lnTo>
                  <a:lnTo>
                    <a:pt x="232" y="872"/>
                  </a:lnTo>
                  <a:lnTo>
                    <a:pt x="224" y="856"/>
                  </a:lnTo>
                  <a:lnTo>
                    <a:pt x="208" y="848"/>
                  </a:lnTo>
                  <a:lnTo>
                    <a:pt x="200" y="848"/>
                  </a:lnTo>
                  <a:lnTo>
                    <a:pt x="192" y="848"/>
                  </a:lnTo>
                  <a:lnTo>
                    <a:pt x="192" y="840"/>
                  </a:lnTo>
                  <a:lnTo>
                    <a:pt x="184" y="840"/>
                  </a:lnTo>
                  <a:lnTo>
                    <a:pt x="176" y="832"/>
                  </a:lnTo>
                  <a:lnTo>
                    <a:pt x="160" y="824"/>
                  </a:lnTo>
                  <a:lnTo>
                    <a:pt x="144" y="824"/>
                  </a:lnTo>
                  <a:lnTo>
                    <a:pt x="136" y="824"/>
                  </a:lnTo>
                  <a:lnTo>
                    <a:pt x="136" y="816"/>
                  </a:lnTo>
                  <a:lnTo>
                    <a:pt x="128" y="816"/>
                  </a:lnTo>
                  <a:lnTo>
                    <a:pt x="128" y="808"/>
                  </a:lnTo>
                  <a:lnTo>
                    <a:pt x="136" y="800"/>
                  </a:lnTo>
                  <a:lnTo>
                    <a:pt x="136" y="792"/>
                  </a:lnTo>
                  <a:lnTo>
                    <a:pt x="136" y="784"/>
                  </a:lnTo>
                  <a:lnTo>
                    <a:pt x="136" y="768"/>
                  </a:lnTo>
                  <a:lnTo>
                    <a:pt x="144" y="760"/>
                  </a:lnTo>
                  <a:lnTo>
                    <a:pt x="144" y="744"/>
                  </a:lnTo>
                  <a:lnTo>
                    <a:pt x="136" y="744"/>
                  </a:lnTo>
                  <a:lnTo>
                    <a:pt x="128" y="736"/>
                  </a:lnTo>
                  <a:lnTo>
                    <a:pt x="136" y="728"/>
                  </a:lnTo>
                  <a:lnTo>
                    <a:pt x="136" y="712"/>
                  </a:lnTo>
                  <a:lnTo>
                    <a:pt x="128" y="712"/>
                  </a:lnTo>
                  <a:lnTo>
                    <a:pt x="112" y="696"/>
                  </a:lnTo>
                  <a:lnTo>
                    <a:pt x="104" y="688"/>
                  </a:lnTo>
                  <a:lnTo>
                    <a:pt x="104" y="672"/>
                  </a:lnTo>
                  <a:lnTo>
                    <a:pt x="96" y="656"/>
                  </a:lnTo>
                  <a:lnTo>
                    <a:pt x="96" y="648"/>
                  </a:lnTo>
                  <a:lnTo>
                    <a:pt x="88" y="640"/>
                  </a:lnTo>
                  <a:lnTo>
                    <a:pt x="96" y="640"/>
                  </a:lnTo>
                  <a:lnTo>
                    <a:pt x="96" y="632"/>
                  </a:lnTo>
                  <a:lnTo>
                    <a:pt x="80" y="616"/>
                  </a:lnTo>
                  <a:lnTo>
                    <a:pt x="72" y="616"/>
                  </a:lnTo>
                  <a:lnTo>
                    <a:pt x="72" y="608"/>
                  </a:lnTo>
                  <a:lnTo>
                    <a:pt x="80" y="608"/>
                  </a:lnTo>
                  <a:lnTo>
                    <a:pt x="72" y="592"/>
                  </a:lnTo>
                  <a:lnTo>
                    <a:pt x="80" y="584"/>
                  </a:lnTo>
                  <a:lnTo>
                    <a:pt x="80" y="576"/>
                  </a:lnTo>
                  <a:lnTo>
                    <a:pt x="80" y="584"/>
                  </a:lnTo>
                  <a:lnTo>
                    <a:pt x="88" y="584"/>
                  </a:lnTo>
                  <a:lnTo>
                    <a:pt x="96" y="568"/>
                  </a:lnTo>
                  <a:lnTo>
                    <a:pt x="96" y="544"/>
                  </a:lnTo>
                  <a:lnTo>
                    <a:pt x="88" y="544"/>
                  </a:lnTo>
                  <a:lnTo>
                    <a:pt x="80" y="544"/>
                  </a:lnTo>
                  <a:lnTo>
                    <a:pt x="64" y="520"/>
                  </a:lnTo>
                  <a:lnTo>
                    <a:pt x="64" y="512"/>
                  </a:lnTo>
                  <a:lnTo>
                    <a:pt x="64" y="504"/>
                  </a:lnTo>
                  <a:lnTo>
                    <a:pt x="64" y="496"/>
                  </a:lnTo>
                  <a:lnTo>
                    <a:pt x="64" y="488"/>
                  </a:lnTo>
                  <a:lnTo>
                    <a:pt x="64" y="480"/>
                  </a:lnTo>
                  <a:lnTo>
                    <a:pt x="64" y="472"/>
                  </a:lnTo>
                  <a:lnTo>
                    <a:pt x="64" y="456"/>
                  </a:lnTo>
                  <a:lnTo>
                    <a:pt x="72" y="456"/>
                  </a:lnTo>
                  <a:lnTo>
                    <a:pt x="80" y="456"/>
                  </a:lnTo>
                  <a:lnTo>
                    <a:pt x="80" y="464"/>
                  </a:lnTo>
                  <a:lnTo>
                    <a:pt x="72" y="464"/>
                  </a:lnTo>
                  <a:lnTo>
                    <a:pt x="72" y="472"/>
                  </a:lnTo>
                  <a:lnTo>
                    <a:pt x="80" y="480"/>
                  </a:lnTo>
                  <a:lnTo>
                    <a:pt x="80" y="488"/>
                  </a:lnTo>
                  <a:lnTo>
                    <a:pt x="96" y="496"/>
                  </a:lnTo>
                  <a:lnTo>
                    <a:pt x="96" y="488"/>
                  </a:lnTo>
                  <a:lnTo>
                    <a:pt x="88" y="480"/>
                  </a:lnTo>
                  <a:lnTo>
                    <a:pt x="88" y="472"/>
                  </a:lnTo>
                  <a:lnTo>
                    <a:pt x="88" y="464"/>
                  </a:lnTo>
                  <a:lnTo>
                    <a:pt x="88" y="456"/>
                  </a:lnTo>
                  <a:lnTo>
                    <a:pt x="80" y="448"/>
                  </a:lnTo>
                  <a:lnTo>
                    <a:pt x="80" y="440"/>
                  </a:lnTo>
                  <a:lnTo>
                    <a:pt x="88" y="440"/>
                  </a:lnTo>
                  <a:lnTo>
                    <a:pt x="96" y="432"/>
                  </a:lnTo>
                  <a:lnTo>
                    <a:pt x="104" y="440"/>
                  </a:lnTo>
                  <a:lnTo>
                    <a:pt x="120" y="440"/>
                  </a:lnTo>
                  <a:lnTo>
                    <a:pt x="128" y="440"/>
                  </a:lnTo>
                  <a:lnTo>
                    <a:pt x="120" y="432"/>
                  </a:lnTo>
                  <a:lnTo>
                    <a:pt x="112" y="432"/>
                  </a:lnTo>
                  <a:lnTo>
                    <a:pt x="104" y="432"/>
                  </a:lnTo>
                  <a:lnTo>
                    <a:pt x="96" y="432"/>
                  </a:lnTo>
                  <a:lnTo>
                    <a:pt x="96" y="424"/>
                  </a:lnTo>
                  <a:lnTo>
                    <a:pt x="88" y="416"/>
                  </a:lnTo>
                  <a:lnTo>
                    <a:pt x="80" y="424"/>
                  </a:lnTo>
                  <a:lnTo>
                    <a:pt x="72" y="432"/>
                  </a:lnTo>
                  <a:lnTo>
                    <a:pt x="72" y="448"/>
                  </a:lnTo>
                  <a:lnTo>
                    <a:pt x="64" y="448"/>
                  </a:lnTo>
                  <a:lnTo>
                    <a:pt x="64" y="440"/>
                  </a:lnTo>
                  <a:lnTo>
                    <a:pt x="56" y="440"/>
                  </a:lnTo>
                  <a:lnTo>
                    <a:pt x="56" y="432"/>
                  </a:lnTo>
                  <a:lnTo>
                    <a:pt x="48" y="416"/>
                  </a:lnTo>
                  <a:lnTo>
                    <a:pt x="40" y="424"/>
                  </a:lnTo>
                  <a:lnTo>
                    <a:pt x="40" y="416"/>
                  </a:lnTo>
                  <a:lnTo>
                    <a:pt x="40" y="408"/>
                  </a:lnTo>
                  <a:lnTo>
                    <a:pt x="48" y="408"/>
                  </a:lnTo>
                  <a:lnTo>
                    <a:pt x="48" y="400"/>
                  </a:lnTo>
                  <a:lnTo>
                    <a:pt x="40" y="392"/>
                  </a:lnTo>
                  <a:lnTo>
                    <a:pt x="40" y="376"/>
                  </a:lnTo>
                  <a:lnTo>
                    <a:pt x="32" y="368"/>
                  </a:lnTo>
                  <a:lnTo>
                    <a:pt x="24" y="352"/>
                  </a:lnTo>
                  <a:lnTo>
                    <a:pt x="24" y="344"/>
                  </a:lnTo>
                  <a:lnTo>
                    <a:pt x="24" y="336"/>
                  </a:lnTo>
                  <a:lnTo>
                    <a:pt x="16" y="328"/>
                  </a:lnTo>
                  <a:lnTo>
                    <a:pt x="8" y="320"/>
                  </a:lnTo>
                  <a:lnTo>
                    <a:pt x="8" y="312"/>
                  </a:lnTo>
                  <a:lnTo>
                    <a:pt x="16" y="304"/>
                  </a:lnTo>
                  <a:lnTo>
                    <a:pt x="16" y="296"/>
                  </a:lnTo>
                  <a:lnTo>
                    <a:pt x="16" y="280"/>
                  </a:lnTo>
                  <a:lnTo>
                    <a:pt x="16" y="264"/>
                  </a:lnTo>
                  <a:lnTo>
                    <a:pt x="16" y="256"/>
                  </a:lnTo>
                  <a:lnTo>
                    <a:pt x="24" y="248"/>
                  </a:lnTo>
                  <a:lnTo>
                    <a:pt x="24" y="216"/>
                  </a:lnTo>
                  <a:lnTo>
                    <a:pt x="16" y="200"/>
                  </a:lnTo>
                  <a:lnTo>
                    <a:pt x="16" y="192"/>
                  </a:lnTo>
                  <a:lnTo>
                    <a:pt x="8" y="192"/>
                  </a:lnTo>
                  <a:lnTo>
                    <a:pt x="0" y="176"/>
                  </a:lnTo>
                  <a:lnTo>
                    <a:pt x="0" y="152"/>
                  </a:lnTo>
                  <a:lnTo>
                    <a:pt x="16" y="128"/>
                  </a:lnTo>
                  <a:lnTo>
                    <a:pt x="32" y="112"/>
                  </a:lnTo>
                  <a:lnTo>
                    <a:pt x="40" y="104"/>
                  </a:lnTo>
                  <a:lnTo>
                    <a:pt x="40" y="96"/>
                  </a:lnTo>
                  <a:lnTo>
                    <a:pt x="40" y="88"/>
                  </a:lnTo>
                  <a:lnTo>
                    <a:pt x="48" y="80"/>
                  </a:lnTo>
                  <a:lnTo>
                    <a:pt x="56" y="56"/>
                  </a:lnTo>
                  <a:lnTo>
                    <a:pt x="56" y="48"/>
                  </a:lnTo>
                  <a:lnTo>
                    <a:pt x="56" y="40"/>
                  </a:lnTo>
                  <a:lnTo>
                    <a:pt x="56" y="32"/>
                  </a:lnTo>
                  <a:lnTo>
                    <a:pt x="56" y="24"/>
                  </a:lnTo>
                  <a:lnTo>
                    <a:pt x="64" y="16"/>
                  </a:lnTo>
                  <a:lnTo>
                    <a:pt x="64" y="8"/>
                  </a:lnTo>
                  <a:lnTo>
                    <a:pt x="64" y="0"/>
                  </a:lnTo>
                  <a:lnTo>
                    <a:pt x="80" y="16"/>
                  </a:lnTo>
                  <a:close/>
                </a:path>
              </a:pathLst>
            </a:custGeom>
            <a:solidFill>
              <a:schemeClr val="tx1"/>
            </a:solidFill>
            <a:ln w="6350" cmpd="sng">
              <a:solidFill>
                <a:srgbClr val="000000"/>
              </a:solidFill>
              <a:round/>
              <a:headEnd/>
              <a:tailEnd/>
            </a:ln>
          </p:spPr>
          <p:txBody>
            <a:bodyPr/>
            <a:lstStyle/>
            <a:p>
              <a:endParaRPr lang="en-US"/>
            </a:p>
          </p:txBody>
        </p:sp>
        <p:sp>
          <p:nvSpPr>
            <p:cNvPr id="93" name="Freeform 107"/>
            <p:cNvSpPr>
              <a:spLocks/>
            </p:cNvSpPr>
            <p:nvPr/>
          </p:nvSpPr>
          <p:spPr bwMode="auto">
            <a:xfrm>
              <a:off x="1163" y="1480"/>
              <a:ext cx="512" cy="784"/>
            </a:xfrm>
            <a:custGeom>
              <a:avLst/>
              <a:gdLst>
                <a:gd name="T0" fmla="*/ 0 w 512"/>
                <a:gd name="T1" fmla="*/ 296 h 784"/>
                <a:gd name="T2" fmla="*/ 0 w 512"/>
                <a:gd name="T3" fmla="*/ 296 h 784"/>
                <a:gd name="T4" fmla="*/ 80 w 512"/>
                <a:gd name="T5" fmla="*/ 0 h 784"/>
                <a:gd name="T6" fmla="*/ 80 w 512"/>
                <a:gd name="T7" fmla="*/ 0 h 784"/>
                <a:gd name="T8" fmla="*/ 160 w 512"/>
                <a:gd name="T9" fmla="*/ 16 h 784"/>
                <a:gd name="T10" fmla="*/ 248 w 512"/>
                <a:gd name="T11" fmla="*/ 40 h 784"/>
                <a:gd name="T12" fmla="*/ 288 w 512"/>
                <a:gd name="T13" fmla="*/ 48 h 784"/>
                <a:gd name="T14" fmla="*/ 512 w 512"/>
                <a:gd name="T15" fmla="*/ 96 h 784"/>
                <a:gd name="T16" fmla="*/ 512 w 512"/>
                <a:gd name="T17" fmla="*/ 96 h 784"/>
                <a:gd name="T18" fmla="*/ 416 w 512"/>
                <a:gd name="T19" fmla="*/ 600 h 784"/>
                <a:gd name="T20" fmla="*/ 400 w 512"/>
                <a:gd name="T21" fmla="*/ 672 h 784"/>
                <a:gd name="T22" fmla="*/ 400 w 512"/>
                <a:gd name="T23" fmla="*/ 680 h 784"/>
                <a:gd name="T24" fmla="*/ 392 w 512"/>
                <a:gd name="T25" fmla="*/ 696 h 784"/>
                <a:gd name="T26" fmla="*/ 384 w 512"/>
                <a:gd name="T27" fmla="*/ 696 h 784"/>
                <a:gd name="T28" fmla="*/ 376 w 512"/>
                <a:gd name="T29" fmla="*/ 688 h 784"/>
                <a:gd name="T30" fmla="*/ 376 w 512"/>
                <a:gd name="T31" fmla="*/ 680 h 784"/>
                <a:gd name="T32" fmla="*/ 360 w 512"/>
                <a:gd name="T33" fmla="*/ 680 h 784"/>
                <a:gd name="T34" fmla="*/ 360 w 512"/>
                <a:gd name="T35" fmla="*/ 680 h 784"/>
                <a:gd name="T36" fmla="*/ 360 w 512"/>
                <a:gd name="T37" fmla="*/ 672 h 784"/>
                <a:gd name="T38" fmla="*/ 352 w 512"/>
                <a:gd name="T39" fmla="*/ 672 h 784"/>
                <a:gd name="T40" fmla="*/ 352 w 512"/>
                <a:gd name="T41" fmla="*/ 680 h 784"/>
                <a:gd name="T42" fmla="*/ 344 w 512"/>
                <a:gd name="T43" fmla="*/ 680 h 784"/>
                <a:gd name="T44" fmla="*/ 344 w 512"/>
                <a:gd name="T45" fmla="*/ 688 h 784"/>
                <a:gd name="T46" fmla="*/ 344 w 512"/>
                <a:gd name="T47" fmla="*/ 704 h 784"/>
                <a:gd name="T48" fmla="*/ 344 w 512"/>
                <a:gd name="T49" fmla="*/ 736 h 784"/>
                <a:gd name="T50" fmla="*/ 336 w 512"/>
                <a:gd name="T51" fmla="*/ 744 h 784"/>
                <a:gd name="T52" fmla="*/ 336 w 512"/>
                <a:gd name="T53" fmla="*/ 744 h 784"/>
                <a:gd name="T54" fmla="*/ 336 w 512"/>
                <a:gd name="T55" fmla="*/ 752 h 784"/>
                <a:gd name="T56" fmla="*/ 336 w 512"/>
                <a:gd name="T57" fmla="*/ 768 h 784"/>
                <a:gd name="T58" fmla="*/ 336 w 512"/>
                <a:gd name="T59" fmla="*/ 776 h 784"/>
                <a:gd name="T60" fmla="*/ 336 w 512"/>
                <a:gd name="T61" fmla="*/ 776 h 784"/>
                <a:gd name="T62" fmla="*/ 328 w 512"/>
                <a:gd name="T63" fmla="*/ 784 h 784"/>
                <a:gd name="T64" fmla="*/ 328 w 512"/>
                <a:gd name="T65" fmla="*/ 784 h 784"/>
                <a:gd name="T66" fmla="*/ 0 w 512"/>
                <a:gd name="T67" fmla="*/ 296 h 7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2"/>
                <a:gd name="T103" fmla="*/ 0 h 784"/>
                <a:gd name="T104" fmla="*/ 512 w 512"/>
                <a:gd name="T105" fmla="*/ 784 h 7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2" h="784">
                  <a:moveTo>
                    <a:pt x="0" y="296"/>
                  </a:moveTo>
                  <a:lnTo>
                    <a:pt x="0" y="296"/>
                  </a:lnTo>
                  <a:lnTo>
                    <a:pt x="80" y="0"/>
                  </a:lnTo>
                  <a:lnTo>
                    <a:pt x="160" y="16"/>
                  </a:lnTo>
                  <a:lnTo>
                    <a:pt x="248" y="40"/>
                  </a:lnTo>
                  <a:lnTo>
                    <a:pt x="288" y="48"/>
                  </a:lnTo>
                  <a:lnTo>
                    <a:pt x="512" y="96"/>
                  </a:lnTo>
                  <a:lnTo>
                    <a:pt x="416" y="600"/>
                  </a:lnTo>
                  <a:lnTo>
                    <a:pt x="400" y="672"/>
                  </a:lnTo>
                  <a:lnTo>
                    <a:pt x="400" y="680"/>
                  </a:lnTo>
                  <a:lnTo>
                    <a:pt x="392" y="696"/>
                  </a:lnTo>
                  <a:lnTo>
                    <a:pt x="384" y="696"/>
                  </a:lnTo>
                  <a:lnTo>
                    <a:pt x="376" y="688"/>
                  </a:lnTo>
                  <a:lnTo>
                    <a:pt x="376" y="680"/>
                  </a:lnTo>
                  <a:lnTo>
                    <a:pt x="360" y="680"/>
                  </a:lnTo>
                  <a:lnTo>
                    <a:pt x="360" y="672"/>
                  </a:lnTo>
                  <a:lnTo>
                    <a:pt x="352" y="672"/>
                  </a:lnTo>
                  <a:lnTo>
                    <a:pt x="352" y="680"/>
                  </a:lnTo>
                  <a:lnTo>
                    <a:pt x="344" y="680"/>
                  </a:lnTo>
                  <a:lnTo>
                    <a:pt x="344" y="688"/>
                  </a:lnTo>
                  <a:lnTo>
                    <a:pt x="344" y="704"/>
                  </a:lnTo>
                  <a:lnTo>
                    <a:pt x="344" y="736"/>
                  </a:lnTo>
                  <a:lnTo>
                    <a:pt x="336" y="744"/>
                  </a:lnTo>
                  <a:lnTo>
                    <a:pt x="336" y="752"/>
                  </a:lnTo>
                  <a:lnTo>
                    <a:pt x="336" y="768"/>
                  </a:lnTo>
                  <a:lnTo>
                    <a:pt x="336" y="776"/>
                  </a:lnTo>
                  <a:lnTo>
                    <a:pt x="328" y="784"/>
                  </a:lnTo>
                  <a:lnTo>
                    <a:pt x="0" y="296"/>
                  </a:lnTo>
                  <a:close/>
                </a:path>
              </a:pathLst>
            </a:custGeom>
            <a:solidFill>
              <a:schemeClr val="bg1"/>
            </a:solidFill>
            <a:ln w="6350" cmpd="sng">
              <a:solidFill>
                <a:srgbClr val="000000"/>
              </a:solidFill>
              <a:round/>
              <a:headEnd/>
              <a:tailEnd/>
            </a:ln>
          </p:spPr>
          <p:txBody>
            <a:bodyPr/>
            <a:lstStyle/>
            <a:p>
              <a:endParaRPr lang="en-US"/>
            </a:p>
          </p:txBody>
        </p:sp>
        <p:sp>
          <p:nvSpPr>
            <p:cNvPr id="94" name="Freeform 108"/>
            <p:cNvSpPr>
              <a:spLocks/>
            </p:cNvSpPr>
            <p:nvPr/>
          </p:nvSpPr>
          <p:spPr bwMode="auto">
            <a:xfrm>
              <a:off x="1579" y="1576"/>
              <a:ext cx="448" cy="568"/>
            </a:xfrm>
            <a:custGeom>
              <a:avLst/>
              <a:gdLst>
                <a:gd name="T0" fmla="*/ 448 w 448"/>
                <a:gd name="T1" fmla="*/ 160 h 568"/>
                <a:gd name="T2" fmla="*/ 448 w 448"/>
                <a:gd name="T3" fmla="*/ 160 h 568"/>
                <a:gd name="T4" fmla="*/ 296 w 448"/>
                <a:gd name="T5" fmla="*/ 136 h 568"/>
                <a:gd name="T6" fmla="*/ 296 w 448"/>
                <a:gd name="T7" fmla="*/ 136 h 568"/>
                <a:gd name="T8" fmla="*/ 312 w 448"/>
                <a:gd name="T9" fmla="*/ 40 h 568"/>
                <a:gd name="T10" fmla="*/ 312 w 448"/>
                <a:gd name="T11" fmla="*/ 40 h 568"/>
                <a:gd name="T12" fmla="*/ 96 w 448"/>
                <a:gd name="T13" fmla="*/ 0 h 568"/>
                <a:gd name="T14" fmla="*/ 96 w 448"/>
                <a:gd name="T15" fmla="*/ 0 h 568"/>
                <a:gd name="T16" fmla="*/ 0 w 448"/>
                <a:gd name="T17" fmla="*/ 504 h 568"/>
                <a:gd name="T18" fmla="*/ 0 w 448"/>
                <a:gd name="T19" fmla="*/ 504 h 568"/>
                <a:gd name="T20" fmla="*/ 392 w 448"/>
                <a:gd name="T21" fmla="*/ 568 h 568"/>
                <a:gd name="T22" fmla="*/ 392 w 448"/>
                <a:gd name="T23" fmla="*/ 568 h 568"/>
                <a:gd name="T24" fmla="*/ 448 w 448"/>
                <a:gd name="T25" fmla="*/ 160 h 5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8"/>
                <a:gd name="T40" fmla="*/ 0 h 568"/>
                <a:gd name="T41" fmla="*/ 448 w 448"/>
                <a:gd name="T42" fmla="*/ 568 h 5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8" h="568">
                  <a:moveTo>
                    <a:pt x="448" y="160"/>
                  </a:moveTo>
                  <a:lnTo>
                    <a:pt x="448" y="160"/>
                  </a:lnTo>
                  <a:lnTo>
                    <a:pt x="296" y="136"/>
                  </a:lnTo>
                  <a:lnTo>
                    <a:pt x="312" y="40"/>
                  </a:lnTo>
                  <a:lnTo>
                    <a:pt x="96" y="0"/>
                  </a:lnTo>
                  <a:lnTo>
                    <a:pt x="0" y="504"/>
                  </a:lnTo>
                  <a:lnTo>
                    <a:pt x="392" y="568"/>
                  </a:lnTo>
                  <a:lnTo>
                    <a:pt x="448" y="160"/>
                  </a:lnTo>
                  <a:close/>
                </a:path>
              </a:pathLst>
            </a:custGeom>
            <a:solidFill>
              <a:srgbClr val="00B0F0"/>
            </a:solidFill>
            <a:ln w="6350" cmpd="sng">
              <a:solidFill>
                <a:srgbClr val="000000"/>
              </a:solidFill>
              <a:round/>
              <a:headEnd/>
              <a:tailEnd/>
            </a:ln>
          </p:spPr>
          <p:txBody>
            <a:bodyPr/>
            <a:lstStyle/>
            <a:p>
              <a:endParaRPr lang="en-US"/>
            </a:p>
          </p:txBody>
        </p:sp>
        <p:sp>
          <p:nvSpPr>
            <p:cNvPr id="95" name="Freeform 109"/>
            <p:cNvSpPr>
              <a:spLocks/>
            </p:cNvSpPr>
            <p:nvPr/>
          </p:nvSpPr>
          <p:spPr bwMode="auto">
            <a:xfrm>
              <a:off x="1427" y="2080"/>
              <a:ext cx="544" cy="632"/>
            </a:xfrm>
            <a:custGeom>
              <a:avLst/>
              <a:gdLst>
                <a:gd name="T0" fmla="*/ 32 w 544"/>
                <a:gd name="T1" fmla="*/ 416 h 632"/>
                <a:gd name="T2" fmla="*/ 32 w 544"/>
                <a:gd name="T3" fmla="*/ 392 h 632"/>
                <a:gd name="T4" fmla="*/ 24 w 544"/>
                <a:gd name="T5" fmla="*/ 384 h 632"/>
                <a:gd name="T6" fmla="*/ 24 w 544"/>
                <a:gd name="T7" fmla="*/ 368 h 632"/>
                <a:gd name="T8" fmla="*/ 24 w 544"/>
                <a:gd name="T9" fmla="*/ 360 h 632"/>
                <a:gd name="T10" fmla="*/ 24 w 544"/>
                <a:gd name="T11" fmla="*/ 352 h 632"/>
                <a:gd name="T12" fmla="*/ 48 w 544"/>
                <a:gd name="T13" fmla="*/ 336 h 632"/>
                <a:gd name="T14" fmla="*/ 48 w 544"/>
                <a:gd name="T15" fmla="*/ 312 h 632"/>
                <a:gd name="T16" fmla="*/ 48 w 544"/>
                <a:gd name="T17" fmla="*/ 296 h 632"/>
                <a:gd name="T18" fmla="*/ 88 w 544"/>
                <a:gd name="T19" fmla="*/ 280 h 632"/>
                <a:gd name="T20" fmla="*/ 88 w 544"/>
                <a:gd name="T21" fmla="*/ 272 h 632"/>
                <a:gd name="T22" fmla="*/ 88 w 544"/>
                <a:gd name="T23" fmla="*/ 264 h 632"/>
                <a:gd name="T24" fmla="*/ 80 w 544"/>
                <a:gd name="T25" fmla="*/ 248 h 632"/>
                <a:gd name="T26" fmla="*/ 80 w 544"/>
                <a:gd name="T27" fmla="*/ 232 h 632"/>
                <a:gd name="T28" fmla="*/ 64 w 544"/>
                <a:gd name="T29" fmla="*/ 200 h 632"/>
                <a:gd name="T30" fmla="*/ 64 w 544"/>
                <a:gd name="T31" fmla="*/ 184 h 632"/>
                <a:gd name="T32" fmla="*/ 72 w 544"/>
                <a:gd name="T33" fmla="*/ 176 h 632"/>
                <a:gd name="T34" fmla="*/ 72 w 544"/>
                <a:gd name="T35" fmla="*/ 152 h 632"/>
                <a:gd name="T36" fmla="*/ 72 w 544"/>
                <a:gd name="T37" fmla="*/ 144 h 632"/>
                <a:gd name="T38" fmla="*/ 80 w 544"/>
                <a:gd name="T39" fmla="*/ 104 h 632"/>
                <a:gd name="T40" fmla="*/ 80 w 544"/>
                <a:gd name="T41" fmla="*/ 80 h 632"/>
                <a:gd name="T42" fmla="*/ 88 w 544"/>
                <a:gd name="T43" fmla="*/ 72 h 632"/>
                <a:gd name="T44" fmla="*/ 96 w 544"/>
                <a:gd name="T45" fmla="*/ 72 h 632"/>
                <a:gd name="T46" fmla="*/ 112 w 544"/>
                <a:gd name="T47" fmla="*/ 80 h 632"/>
                <a:gd name="T48" fmla="*/ 120 w 544"/>
                <a:gd name="T49" fmla="*/ 96 h 632"/>
                <a:gd name="T50" fmla="*/ 136 w 544"/>
                <a:gd name="T51" fmla="*/ 80 h 632"/>
                <a:gd name="T52" fmla="*/ 152 w 544"/>
                <a:gd name="T53" fmla="*/ 0 h 632"/>
                <a:gd name="T54" fmla="*/ 544 w 544"/>
                <a:gd name="T55" fmla="*/ 64 h 632"/>
                <a:gd name="T56" fmla="*/ 464 w 544"/>
                <a:gd name="T57" fmla="*/ 632 h 632"/>
                <a:gd name="T58" fmla="*/ 296 w 544"/>
                <a:gd name="T59" fmla="*/ 608 h 632"/>
                <a:gd name="T60" fmla="*/ 0 w 544"/>
                <a:gd name="T61" fmla="*/ 440 h 632"/>
                <a:gd name="T62" fmla="*/ 16 w 544"/>
                <a:gd name="T63" fmla="*/ 416 h 632"/>
                <a:gd name="T64" fmla="*/ 24 w 544"/>
                <a:gd name="T65" fmla="*/ 416 h 6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4"/>
                <a:gd name="T100" fmla="*/ 0 h 632"/>
                <a:gd name="T101" fmla="*/ 544 w 544"/>
                <a:gd name="T102" fmla="*/ 632 h 6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4" h="632">
                  <a:moveTo>
                    <a:pt x="24" y="416"/>
                  </a:moveTo>
                  <a:lnTo>
                    <a:pt x="32" y="416"/>
                  </a:lnTo>
                  <a:lnTo>
                    <a:pt x="32" y="392"/>
                  </a:lnTo>
                  <a:lnTo>
                    <a:pt x="24" y="384"/>
                  </a:lnTo>
                  <a:lnTo>
                    <a:pt x="24" y="368"/>
                  </a:lnTo>
                  <a:lnTo>
                    <a:pt x="24" y="360"/>
                  </a:lnTo>
                  <a:lnTo>
                    <a:pt x="24" y="352"/>
                  </a:lnTo>
                  <a:lnTo>
                    <a:pt x="40" y="344"/>
                  </a:lnTo>
                  <a:lnTo>
                    <a:pt x="48" y="336"/>
                  </a:lnTo>
                  <a:lnTo>
                    <a:pt x="48" y="320"/>
                  </a:lnTo>
                  <a:lnTo>
                    <a:pt x="48" y="312"/>
                  </a:lnTo>
                  <a:lnTo>
                    <a:pt x="48" y="304"/>
                  </a:lnTo>
                  <a:lnTo>
                    <a:pt x="48" y="296"/>
                  </a:lnTo>
                  <a:lnTo>
                    <a:pt x="72" y="280"/>
                  </a:lnTo>
                  <a:lnTo>
                    <a:pt x="88" y="280"/>
                  </a:lnTo>
                  <a:lnTo>
                    <a:pt x="88" y="272"/>
                  </a:lnTo>
                  <a:lnTo>
                    <a:pt x="88" y="264"/>
                  </a:lnTo>
                  <a:lnTo>
                    <a:pt x="80" y="248"/>
                  </a:lnTo>
                  <a:lnTo>
                    <a:pt x="80" y="232"/>
                  </a:lnTo>
                  <a:lnTo>
                    <a:pt x="64" y="208"/>
                  </a:lnTo>
                  <a:lnTo>
                    <a:pt x="64" y="200"/>
                  </a:lnTo>
                  <a:lnTo>
                    <a:pt x="64" y="184"/>
                  </a:lnTo>
                  <a:lnTo>
                    <a:pt x="72" y="176"/>
                  </a:lnTo>
                  <a:lnTo>
                    <a:pt x="72" y="168"/>
                  </a:lnTo>
                  <a:lnTo>
                    <a:pt x="72" y="152"/>
                  </a:lnTo>
                  <a:lnTo>
                    <a:pt x="72" y="144"/>
                  </a:lnTo>
                  <a:lnTo>
                    <a:pt x="80" y="136"/>
                  </a:lnTo>
                  <a:lnTo>
                    <a:pt x="80" y="104"/>
                  </a:lnTo>
                  <a:lnTo>
                    <a:pt x="80" y="88"/>
                  </a:lnTo>
                  <a:lnTo>
                    <a:pt x="80" y="80"/>
                  </a:lnTo>
                  <a:lnTo>
                    <a:pt x="88" y="80"/>
                  </a:lnTo>
                  <a:lnTo>
                    <a:pt x="88" y="72"/>
                  </a:lnTo>
                  <a:lnTo>
                    <a:pt x="96" y="72"/>
                  </a:lnTo>
                  <a:lnTo>
                    <a:pt x="96" y="80"/>
                  </a:lnTo>
                  <a:lnTo>
                    <a:pt x="112" y="80"/>
                  </a:lnTo>
                  <a:lnTo>
                    <a:pt x="112" y="88"/>
                  </a:lnTo>
                  <a:lnTo>
                    <a:pt x="120" y="96"/>
                  </a:lnTo>
                  <a:lnTo>
                    <a:pt x="128" y="96"/>
                  </a:lnTo>
                  <a:lnTo>
                    <a:pt x="136" y="80"/>
                  </a:lnTo>
                  <a:lnTo>
                    <a:pt x="136" y="72"/>
                  </a:lnTo>
                  <a:lnTo>
                    <a:pt x="152" y="0"/>
                  </a:lnTo>
                  <a:lnTo>
                    <a:pt x="544" y="64"/>
                  </a:lnTo>
                  <a:lnTo>
                    <a:pt x="464" y="632"/>
                  </a:lnTo>
                  <a:lnTo>
                    <a:pt x="296" y="608"/>
                  </a:lnTo>
                  <a:lnTo>
                    <a:pt x="0" y="440"/>
                  </a:lnTo>
                  <a:lnTo>
                    <a:pt x="16" y="416"/>
                  </a:lnTo>
                  <a:lnTo>
                    <a:pt x="24" y="416"/>
                  </a:lnTo>
                  <a:close/>
                </a:path>
              </a:pathLst>
            </a:custGeom>
            <a:solidFill>
              <a:schemeClr val="bg1"/>
            </a:solidFill>
            <a:ln w="6350" cmpd="sng">
              <a:solidFill>
                <a:srgbClr val="000000"/>
              </a:solidFill>
              <a:round/>
              <a:headEnd/>
              <a:tailEnd/>
            </a:ln>
          </p:spPr>
          <p:txBody>
            <a:bodyPr/>
            <a:lstStyle/>
            <a:p>
              <a:endParaRPr lang="en-US"/>
            </a:p>
          </p:txBody>
        </p:sp>
        <p:sp>
          <p:nvSpPr>
            <p:cNvPr id="96" name="Freeform 110"/>
            <p:cNvSpPr>
              <a:spLocks/>
            </p:cNvSpPr>
            <p:nvPr/>
          </p:nvSpPr>
          <p:spPr bwMode="auto">
            <a:xfrm>
              <a:off x="1451" y="840"/>
              <a:ext cx="480" cy="776"/>
            </a:xfrm>
            <a:custGeom>
              <a:avLst/>
              <a:gdLst>
                <a:gd name="T0" fmla="*/ 208 w 480"/>
                <a:gd name="T1" fmla="*/ 128 h 776"/>
                <a:gd name="T2" fmla="*/ 216 w 480"/>
                <a:gd name="T3" fmla="*/ 160 h 776"/>
                <a:gd name="T4" fmla="*/ 216 w 480"/>
                <a:gd name="T5" fmla="*/ 168 h 776"/>
                <a:gd name="T6" fmla="*/ 208 w 480"/>
                <a:gd name="T7" fmla="*/ 168 h 776"/>
                <a:gd name="T8" fmla="*/ 224 w 480"/>
                <a:gd name="T9" fmla="*/ 184 h 776"/>
                <a:gd name="T10" fmla="*/ 224 w 480"/>
                <a:gd name="T11" fmla="*/ 192 h 776"/>
                <a:gd name="T12" fmla="*/ 248 w 480"/>
                <a:gd name="T13" fmla="*/ 248 h 776"/>
                <a:gd name="T14" fmla="*/ 256 w 480"/>
                <a:gd name="T15" fmla="*/ 248 h 776"/>
                <a:gd name="T16" fmla="*/ 264 w 480"/>
                <a:gd name="T17" fmla="*/ 256 h 776"/>
                <a:gd name="T18" fmla="*/ 272 w 480"/>
                <a:gd name="T19" fmla="*/ 264 h 776"/>
                <a:gd name="T20" fmla="*/ 288 w 480"/>
                <a:gd name="T21" fmla="*/ 272 h 776"/>
                <a:gd name="T22" fmla="*/ 280 w 480"/>
                <a:gd name="T23" fmla="*/ 296 h 776"/>
                <a:gd name="T24" fmla="*/ 272 w 480"/>
                <a:gd name="T25" fmla="*/ 304 h 776"/>
                <a:gd name="T26" fmla="*/ 272 w 480"/>
                <a:gd name="T27" fmla="*/ 320 h 776"/>
                <a:gd name="T28" fmla="*/ 272 w 480"/>
                <a:gd name="T29" fmla="*/ 336 h 776"/>
                <a:gd name="T30" fmla="*/ 264 w 480"/>
                <a:gd name="T31" fmla="*/ 344 h 776"/>
                <a:gd name="T32" fmla="*/ 256 w 480"/>
                <a:gd name="T33" fmla="*/ 368 h 776"/>
                <a:gd name="T34" fmla="*/ 256 w 480"/>
                <a:gd name="T35" fmla="*/ 368 h 776"/>
                <a:gd name="T36" fmla="*/ 264 w 480"/>
                <a:gd name="T37" fmla="*/ 376 h 776"/>
                <a:gd name="T38" fmla="*/ 280 w 480"/>
                <a:gd name="T39" fmla="*/ 384 h 776"/>
                <a:gd name="T40" fmla="*/ 296 w 480"/>
                <a:gd name="T41" fmla="*/ 368 h 776"/>
                <a:gd name="T42" fmla="*/ 304 w 480"/>
                <a:gd name="T43" fmla="*/ 384 h 776"/>
                <a:gd name="T44" fmla="*/ 304 w 480"/>
                <a:gd name="T45" fmla="*/ 408 h 776"/>
                <a:gd name="T46" fmla="*/ 320 w 480"/>
                <a:gd name="T47" fmla="*/ 448 h 776"/>
                <a:gd name="T48" fmla="*/ 320 w 480"/>
                <a:gd name="T49" fmla="*/ 464 h 776"/>
                <a:gd name="T50" fmla="*/ 336 w 480"/>
                <a:gd name="T51" fmla="*/ 480 h 776"/>
                <a:gd name="T52" fmla="*/ 344 w 480"/>
                <a:gd name="T53" fmla="*/ 520 h 776"/>
                <a:gd name="T54" fmla="*/ 360 w 480"/>
                <a:gd name="T55" fmla="*/ 504 h 776"/>
                <a:gd name="T56" fmla="*/ 376 w 480"/>
                <a:gd name="T57" fmla="*/ 512 h 776"/>
                <a:gd name="T58" fmla="*/ 392 w 480"/>
                <a:gd name="T59" fmla="*/ 504 h 776"/>
                <a:gd name="T60" fmla="*/ 400 w 480"/>
                <a:gd name="T61" fmla="*/ 512 h 776"/>
                <a:gd name="T62" fmla="*/ 424 w 480"/>
                <a:gd name="T63" fmla="*/ 504 h 776"/>
                <a:gd name="T64" fmla="*/ 440 w 480"/>
                <a:gd name="T65" fmla="*/ 512 h 776"/>
                <a:gd name="T66" fmla="*/ 456 w 480"/>
                <a:gd name="T67" fmla="*/ 496 h 776"/>
                <a:gd name="T68" fmla="*/ 464 w 480"/>
                <a:gd name="T69" fmla="*/ 496 h 776"/>
                <a:gd name="T70" fmla="*/ 480 w 480"/>
                <a:gd name="T71" fmla="*/ 528 h 776"/>
                <a:gd name="T72" fmla="*/ 224 w 480"/>
                <a:gd name="T73" fmla="*/ 736 h 776"/>
                <a:gd name="T74" fmla="*/ 0 w 480"/>
                <a:gd name="T75" fmla="*/ 688 h 776"/>
                <a:gd name="T76" fmla="*/ 40 w 480"/>
                <a:gd name="T77" fmla="*/ 520 h 776"/>
                <a:gd name="T78" fmla="*/ 56 w 480"/>
                <a:gd name="T79" fmla="*/ 496 h 776"/>
                <a:gd name="T80" fmla="*/ 56 w 480"/>
                <a:gd name="T81" fmla="*/ 480 h 776"/>
                <a:gd name="T82" fmla="*/ 56 w 480"/>
                <a:gd name="T83" fmla="*/ 472 h 776"/>
                <a:gd name="T84" fmla="*/ 40 w 480"/>
                <a:gd name="T85" fmla="*/ 456 h 776"/>
                <a:gd name="T86" fmla="*/ 72 w 480"/>
                <a:gd name="T87" fmla="*/ 408 h 776"/>
                <a:gd name="T88" fmla="*/ 80 w 480"/>
                <a:gd name="T89" fmla="*/ 392 h 776"/>
                <a:gd name="T90" fmla="*/ 120 w 480"/>
                <a:gd name="T91" fmla="*/ 336 h 776"/>
                <a:gd name="T92" fmla="*/ 112 w 480"/>
                <a:gd name="T93" fmla="*/ 320 h 776"/>
                <a:gd name="T94" fmla="*/ 96 w 480"/>
                <a:gd name="T95" fmla="*/ 288 h 776"/>
                <a:gd name="T96" fmla="*/ 96 w 480"/>
                <a:gd name="T97" fmla="*/ 256 h 776"/>
                <a:gd name="T98" fmla="*/ 152 w 480"/>
                <a:gd name="T99" fmla="*/ 0 h 776"/>
                <a:gd name="T100" fmla="*/ 216 w 480"/>
                <a:gd name="T101" fmla="*/ 16 h 7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0"/>
                <a:gd name="T154" fmla="*/ 0 h 776"/>
                <a:gd name="T155" fmla="*/ 480 w 480"/>
                <a:gd name="T156" fmla="*/ 776 h 7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0" h="776">
                  <a:moveTo>
                    <a:pt x="200" y="112"/>
                  </a:moveTo>
                  <a:lnTo>
                    <a:pt x="200" y="112"/>
                  </a:lnTo>
                  <a:lnTo>
                    <a:pt x="208" y="128"/>
                  </a:lnTo>
                  <a:lnTo>
                    <a:pt x="216" y="152"/>
                  </a:lnTo>
                  <a:lnTo>
                    <a:pt x="216" y="160"/>
                  </a:lnTo>
                  <a:lnTo>
                    <a:pt x="208" y="160"/>
                  </a:lnTo>
                  <a:lnTo>
                    <a:pt x="216" y="168"/>
                  </a:lnTo>
                  <a:lnTo>
                    <a:pt x="208" y="168"/>
                  </a:lnTo>
                  <a:lnTo>
                    <a:pt x="208" y="176"/>
                  </a:lnTo>
                  <a:lnTo>
                    <a:pt x="224" y="184"/>
                  </a:lnTo>
                  <a:lnTo>
                    <a:pt x="224" y="192"/>
                  </a:lnTo>
                  <a:lnTo>
                    <a:pt x="240" y="192"/>
                  </a:lnTo>
                  <a:lnTo>
                    <a:pt x="248" y="232"/>
                  </a:lnTo>
                  <a:lnTo>
                    <a:pt x="248" y="248"/>
                  </a:lnTo>
                  <a:lnTo>
                    <a:pt x="256" y="248"/>
                  </a:lnTo>
                  <a:lnTo>
                    <a:pt x="256" y="256"/>
                  </a:lnTo>
                  <a:lnTo>
                    <a:pt x="264" y="256"/>
                  </a:lnTo>
                  <a:lnTo>
                    <a:pt x="272" y="264"/>
                  </a:lnTo>
                  <a:lnTo>
                    <a:pt x="288" y="264"/>
                  </a:lnTo>
                  <a:lnTo>
                    <a:pt x="288" y="272"/>
                  </a:lnTo>
                  <a:lnTo>
                    <a:pt x="280" y="288"/>
                  </a:lnTo>
                  <a:lnTo>
                    <a:pt x="280" y="296"/>
                  </a:lnTo>
                  <a:lnTo>
                    <a:pt x="272" y="304"/>
                  </a:lnTo>
                  <a:lnTo>
                    <a:pt x="272" y="312"/>
                  </a:lnTo>
                  <a:lnTo>
                    <a:pt x="272" y="320"/>
                  </a:lnTo>
                  <a:lnTo>
                    <a:pt x="264" y="328"/>
                  </a:lnTo>
                  <a:lnTo>
                    <a:pt x="272" y="336"/>
                  </a:lnTo>
                  <a:lnTo>
                    <a:pt x="264" y="344"/>
                  </a:lnTo>
                  <a:lnTo>
                    <a:pt x="256" y="344"/>
                  </a:lnTo>
                  <a:lnTo>
                    <a:pt x="256" y="360"/>
                  </a:lnTo>
                  <a:lnTo>
                    <a:pt x="256" y="368"/>
                  </a:lnTo>
                  <a:lnTo>
                    <a:pt x="256" y="376"/>
                  </a:lnTo>
                  <a:lnTo>
                    <a:pt x="264" y="376"/>
                  </a:lnTo>
                  <a:lnTo>
                    <a:pt x="264" y="384"/>
                  </a:lnTo>
                  <a:lnTo>
                    <a:pt x="280" y="384"/>
                  </a:lnTo>
                  <a:lnTo>
                    <a:pt x="296" y="368"/>
                  </a:lnTo>
                  <a:lnTo>
                    <a:pt x="304" y="368"/>
                  </a:lnTo>
                  <a:lnTo>
                    <a:pt x="304" y="384"/>
                  </a:lnTo>
                  <a:lnTo>
                    <a:pt x="304" y="392"/>
                  </a:lnTo>
                  <a:lnTo>
                    <a:pt x="304" y="408"/>
                  </a:lnTo>
                  <a:lnTo>
                    <a:pt x="312" y="424"/>
                  </a:lnTo>
                  <a:lnTo>
                    <a:pt x="320" y="440"/>
                  </a:lnTo>
                  <a:lnTo>
                    <a:pt x="320" y="448"/>
                  </a:lnTo>
                  <a:lnTo>
                    <a:pt x="312" y="448"/>
                  </a:lnTo>
                  <a:lnTo>
                    <a:pt x="312" y="456"/>
                  </a:lnTo>
                  <a:lnTo>
                    <a:pt x="320" y="464"/>
                  </a:lnTo>
                  <a:lnTo>
                    <a:pt x="328" y="464"/>
                  </a:lnTo>
                  <a:lnTo>
                    <a:pt x="336" y="480"/>
                  </a:lnTo>
                  <a:lnTo>
                    <a:pt x="336" y="488"/>
                  </a:lnTo>
                  <a:lnTo>
                    <a:pt x="344" y="512"/>
                  </a:lnTo>
                  <a:lnTo>
                    <a:pt x="344" y="520"/>
                  </a:lnTo>
                  <a:lnTo>
                    <a:pt x="352" y="520"/>
                  </a:lnTo>
                  <a:lnTo>
                    <a:pt x="352" y="512"/>
                  </a:lnTo>
                  <a:lnTo>
                    <a:pt x="360" y="504"/>
                  </a:lnTo>
                  <a:lnTo>
                    <a:pt x="368" y="504"/>
                  </a:lnTo>
                  <a:lnTo>
                    <a:pt x="376" y="512"/>
                  </a:lnTo>
                  <a:lnTo>
                    <a:pt x="384" y="512"/>
                  </a:lnTo>
                  <a:lnTo>
                    <a:pt x="392" y="504"/>
                  </a:lnTo>
                  <a:lnTo>
                    <a:pt x="400" y="504"/>
                  </a:lnTo>
                  <a:lnTo>
                    <a:pt x="400" y="512"/>
                  </a:lnTo>
                  <a:lnTo>
                    <a:pt x="408" y="512"/>
                  </a:lnTo>
                  <a:lnTo>
                    <a:pt x="424" y="504"/>
                  </a:lnTo>
                  <a:lnTo>
                    <a:pt x="432" y="512"/>
                  </a:lnTo>
                  <a:lnTo>
                    <a:pt x="440" y="512"/>
                  </a:lnTo>
                  <a:lnTo>
                    <a:pt x="448" y="512"/>
                  </a:lnTo>
                  <a:lnTo>
                    <a:pt x="456" y="496"/>
                  </a:lnTo>
                  <a:lnTo>
                    <a:pt x="464" y="496"/>
                  </a:lnTo>
                  <a:lnTo>
                    <a:pt x="472" y="512"/>
                  </a:lnTo>
                  <a:lnTo>
                    <a:pt x="480" y="528"/>
                  </a:lnTo>
                  <a:lnTo>
                    <a:pt x="440" y="776"/>
                  </a:lnTo>
                  <a:lnTo>
                    <a:pt x="224" y="736"/>
                  </a:lnTo>
                  <a:lnTo>
                    <a:pt x="176" y="728"/>
                  </a:lnTo>
                  <a:lnTo>
                    <a:pt x="72" y="704"/>
                  </a:lnTo>
                  <a:lnTo>
                    <a:pt x="0" y="688"/>
                  </a:lnTo>
                  <a:lnTo>
                    <a:pt x="40" y="536"/>
                  </a:lnTo>
                  <a:lnTo>
                    <a:pt x="40" y="520"/>
                  </a:lnTo>
                  <a:lnTo>
                    <a:pt x="56" y="496"/>
                  </a:lnTo>
                  <a:lnTo>
                    <a:pt x="56" y="488"/>
                  </a:lnTo>
                  <a:lnTo>
                    <a:pt x="56" y="480"/>
                  </a:lnTo>
                  <a:lnTo>
                    <a:pt x="56" y="472"/>
                  </a:lnTo>
                  <a:lnTo>
                    <a:pt x="40" y="464"/>
                  </a:lnTo>
                  <a:lnTo>
                    <a:pt x="40" y="456"/>
                  </a:lnTo>
                  <a:lnTo>
                    <a:pt x="48" y="448"/>
                  </a:lnTo>
                  <a:lnTo>
                    <a:pt x="48" y="432"/>
                  </a:lnTo>
                  <a:lnTo>
                    <a:pt x="72" y="408"/>
                  </a:lnTo>
                  <a:lnTo>
                    <a:pt x="80" y="400"/>
                  </a:lnTo>
                  <a:lnTo>
                    <a:pt x="80" y="392"/>
                  </a:lnTo>
                  <a:lnTo>
                    <a:pt x="120" y="344"/>
                  </a:lnTo>
                  <a:lnTo>
                    <a:pt x="120" y="336"/>
                  </a:lnTo>
                  <a:lnTo>
                    <a:pt x="120" y="328"/>
                  </a:lnTo>
                  <a:lnTo>
                    <a:pt x="112" y="320"/>
                  </a:lnTo>
                  <a:lnTo>
                    <a:pt x="96" y="296"/>
                  </a:lnTo>
                  <a:lnTo>
                    <a:pt x="96" y="288"/>
                  </a:lnTo>
                  <a:lnTo>
                    <a:pt x="104" y="280"/>
                  </a:lnTo>
                  <a:lnTo>
                    <a:pt x="104" y="272"/>
                  </a:lnTo>
                  <a:lnTo>
                    <a:pt x="96" y="256"/>
                  </a:lnTo>
                  <a:lnTo>
                    <a:pt x="104" y="248"/>
                  </a:lnTo>
                  <a:lnTo>
                    <a:pt x="152" y="0"/>
                  </a:lnTo>
                  <a:lnTo>
                    <a:pt x="216" y="16"/>
                  </a:lnTo>
                  <a:lnTo>
                    <a:pt x="200" y="112"/>
                  </a:lnTo>
                  <a:close/>
                </a:path>
              </a:pathLst>
            </a:custGeom>
            <a:solidFill>
              <a:schemeClr val="bg1"/>
            </a:solidFill>
            <a:ln w="6350" cmpd="sng">
              <a:solidFill>
                <a:srgbClr val="000000"/>
              </a:solidFill>
              <a:round/>
              <a:headEnd/>
              <a:tailEnd/>
            </a:ln>
          </p:spPr>
          <p:txBody>
            <a:bodyPr/>
            <a:lstStyle/>
            <a:p>
              <a:endParaRPr lang="en-US"/>
            </a:p>
          </p:txBody>
        </p:sp>
        <p:sp>
          <p:nvSpPr>
            <p:cNvPr id="97" name="Freeform 111"/>
            <p:cNvSpPr>
              <a:spLocks/>
            </p:cNvSpPr>
            <p:nvPr/>
          </p:nvSpPr>
          <p:spPr bwMode="auto">
            <a:xfrm>
              <a:off x="1875" y="1312"/>
              <a:ext cx="560" cy="464"/>
            </a:xfrm>
            <a:custGeom>
              <a:avLst/>
              <a:gdLst>
                <a:gd name="T0" fmla="*/ 144 w 560"/>
                <a:gd name="T1" fmla="*/ 424 h 464"/>
                <a:gd name="T2" fmla="*/ 32 w 560"/>
                <a:gd name="T3" fmla="*/ 408 h 464"/>
                <a:gd name="T4" fmla="*/ 0 w 560"/>
                <a:gd name="T5" fmla="*/ 400 h 464"/>
                <a:gd name="T6" fmla="*/ 0 w 560"/>
                <a:gd name="T7" fmla="*/ 400 h 464"/>
                <a:gd name="T8" fmla="*/ 16 w 560"/>
                <a:gd name="T9" fmla="*/ 304 h 464"/>
                <a:gd name="T10" fmla="*/ 56 w 560"/>
                <a:gd name="T11" fmla="*/ 56 h 464"/>
                <a:gd name="T12" fmla="*/ 64 w 560"/>
                <a:gd name="T13" fmla="*/ 0 h 464"/>
                <a:gd name="T14" fmla="*/ 64 w 560"/>
                <a:gd name="T15" fmla="*/ 0 h 464"/>
                <a:gd name="T16" fmla="*/ 144 w 560"/>
                <a:gd name="T17" fmla="*/ 16 h 464"/>
                <a:gd name="T18" fmla="*/ 344 w 560"/>
                <a:gd name="T19" fmla="*/ 40 h 464"/>
                <a:gd name="T20" fmla="*/ 560 w 560"/>
                <a:gd name="T21" fmla="*/ 64 h 464"/>
                <a:gd name="T22" fmla="*/ 560 w 560"/>
                <a:gd name="T23" fmla="*/ 64 h 464"/>
                <a:gd name="T24" fmla="*/ 544 w 560"/>
                <a:gd name="T25" fmla="*/ 264 h 464"/>
                <a:gd name="T26" fmla="*/ 520 w 560"/>
                <a:gd name="T27" fmla="*/ 464 h 464"/>
                <a:gd name="T28" fmla="*/ 520 w 560"/>
                <a:gd name="T29" fmla="*/ 464 h 464"/>
                <a:gd name="T30" fmla="*/ 480 w 560"/>
                <a:gd name="T31" fmla="*/ 464 h 464"/>
                <a:gd name="T32" fmla="*/ 344 w 560"/>
                <a:gd name="T33" fmla="*/ 448 h 464"/>
                <a:gd name="T34" fmla="*/ 160 w 560"/>
                <a:gd name="T35" fmla="*/ 424 h 464"/>
                <a:gd name="T36" fmla="*/ 144 w 560"/>
                <a:gd name="T37" fmla="*/ 424 h 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0"/>
                <a:gd name="T58" fmla="*/ 0 h 464"/>
                <a:gd name="T59" fmla="*/ 560 w 560"/>
                <a:gd name="T60" fmla="*/ 464 h 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0" h="464">
                  <a:moveTo>
                    <a:pt x="144" y="424"/>
                  </a:moveTo>
                  <a:lnTo>
                    <a:pt x="32" y="408"/>
                  </a:lnTo>
                  <a:lnTo>
                    <a:pt x="0" y="400"/>
                  </a:lnTo>
                  <a:lnTo>
                    <a:pt x="16" y="304"/>
                  </a:lnTo>
                  <a:lnTo>
                    <a:pt x="56" y="56"/>
                  </a:lnTo>
                  <a:lnTo>
                    <a:pt x="64" y="0"/>
                  </a:lnTo>
                  <a:lnTo>
                    <a:pt x="144" y="16"/>
                  </a:lnTo>
                  <a:lnTo>
                    <a:pt x="344" y="40"/>
                  </a:lnTo>
                  <a:lnTo>
                    <a:pt x="560" y="64"/>
                  </a:lnTo>
                  <a:lnTo>
                    <a:pt x="544" y="264"/>
                  </a:lnTo>
                  <a:lnTo>
                    <a:pt x="520" y="464"/>
                  </a:lnTo>
                  <a:lnTo>
                    <a:pt x="480" y="464"/>
                  </a:lnTo>
                  <a:lnTo>
                    <a:pt x="344" y="448"/>
                  </a:lnTo>
                  <a:lnTo>
                    <a:pt x="160" y="424"/>
                  </a:lnTo>
                  <a:lnTo>
                    <a:pt x="144" y="424"/>
                  </a:lnTo>
                  <a:close/>
                </a:path>
              </a:pathLst>
            </a:custGeom>
            <a:solidFill>
              <a:schemeClr val="bg1"/>
            </a:solidFill>
            <a:ln w="6350" cmpd="sng">
              <a:solidFill>
                <a:srgbClr val="000000"/>
              </a:solidFill>
              <a:round/>
              <a:headEnd/>
              <a:tailEnd/>
            </a:ln>
          </p:spPr>
          <p:txBody>
            <a:bodyPr/>
            <a:lstStyle/>
            <a:p>
              <a:endParaRPr lang="en-US"/>
            </a:p>
          </p:txBody>
        </p:sp>
        <p:sp>
          <p:nvSpPr>
            <p:cNvPr id="98" name="Freeform 112"/>
            <p:cNvSpPr>
              <a:spLocks/>
            </p:cNvSpPr>
            <p:nvPr/>
          </p:nvSpPr>
          <p:spPr bwMode="auto">
            <a:xfrm>
              <a:off x="1891" y="2144"/>
              <a:ext cx="560" cy="600"/>
            </a:xfrm>
            <a:custGeom>
              <a:avLst/>
              <a:gdLst>
                <a:gd name="T0" fmla="*/ 80 w 560"/>
                <a:gd name="T1" fmla="*/ 536 h 584"/>
                <a:gd name="T2" fmla="*/ 80 w 560"/>
                <a:gd name="T3" fmla="*/ 536 h 584"/>
                <a:gd name="T4" fmla="*/ 216 w 560"/>
                <a:gd name="T5" fmla="*/ 552 h 584"/>
                <a:gd name="T6" fmla="*/ 216 w 560"/>
                <a:gd name="T7" fmla="*/ 552 h 584"/>
                <a:gd name="T8" fmla="*/ 216 w 560"/>
                <a:gd name="T9" fmla="*/ 544 h 584"/>
                <a:gd name="T10" fmla="*/ 216 w 560"/>
                <a:gd name="T11" fmla="*/ 544 h 584"/>
                <a:gd name="T12" fmla="*/ 216 w 560"/>
                <a:gd name="T13" fmla="*/ 528 h 584"/>
                <a:gd name="T14" fmla="*/ 216 w 560"/>
                <a:gd name="T15" fmla="*/ 528 h 584"/>
                <a:gd name="T16" fmla="*/ 520 w 560"/>
                <a:gd name="T17" fmla="*/ 560 h 584"/>
                <a:gd name="T18" fmla="*/ 520 w 560"/>
                <a:gd name="T19" fmla="*/ 560 h 584"/>
                <a:gd name="T20" fmla="*/ 552 w 560"/>
                <a:gd name="T21" fmla="*/ 96 h 584"/>
                <a:gd name="T22" fmla="*/ 560 w 560"/>
                <a:gd name="T23" fmla="*/ 48 h 584"/>
                <a:gd name="T24" fmla="*/ 560 w 560"/>
                <a:gd name="T25" fmla="*/ 48 h 584"/>
                <a:gd name="T26" fmla="*/ 512 w 560"/>
                <a:gd name="T27" fmla="*/ 48 h 584"/>
                <a:gd name="T28" fmla="*/ 328 w 560"/>
                <a:gd name="T29" fmla="*/ 32 h 584"/>
                <a:gd name="T30" fmla="*/ 128 w 560"/>
                <a:gd name="T31" fmla="*/ 8 h 584"/>
                <a:gd name="T32" fmla="*/ 80 w 560"/>
                <a:gd name="T33" fmla="*/ 0 h 584"/>
                <a:gd name="T34" fmla="*/ 80 w 560"/>
                <a:gd name="T35" fmla="*/ 0 h 584"/>
                <a:gd name="T36" fmla="*/ 0 w 560"/>
                <a:gd name="T37" fmla="*/ 568 h 584"/>
                <a:gd name="T38" fmla="*/ 0 w 560"/>
                <a:gd name="T39" fmla="*/ 568 h 584"/>
                <a:gd name="T40" fmla="*/ 72 w 560"/>
                <a:gd name="T41" fmla="*/ 584 h 584"/>
                <a:gd name="T42" fmla="*/ 72 w 560"/>
                <a:gd name="T43" fmla="*/ 584 h 584"/>
                <a:gd name="T44" fmla="*/ 80 w 560"/>
                <a:gd name="T45" fmla="*/ 536 h 5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0"/>
                <a:gd name="T70" fmla="*/ 0 h 584"/>
                <a:gd name="T71" fmla="*/ 560 w 560"/>
                <a:gd name="T72" fmla="*/ 584 h 5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0" h="584">
                  <a:moveTo>
                    <a:pt x="80" y="536"/>
                  </a:moveTo>
                  <a:lnTo>
                    <a:pt x="80" y="536"/>
                  </a:lnTo>
                  <a:lnTo>
                    <a:pt x="216" y="552"/>
                  </a:lnTo>
                  <a:lnTo>
                    <a:pt x="216" y="544"/>
                  </a:lnTo>
                  <a:lnTo>
                    <a:pt x="216" y="528"/>
                  </a:lnTo>
                  <a:lnTo>
                    <a:pt x="520" y="560"/>
                  </a:lnTo>
                  <a:lnTo>
                    <a:pt x="552" y="96"/>
                  </a:lnTo>
                  <a:lnTo>
                    <a:pt x="560" y="48"/>
                  </a:lnTo>
                  <a:lnTo>
                    <a:pt x="512" y="48"/>
                  </a:lnTo>
                  <a:lnTo>
                    <a:pt x="328" y="32"/>
                  </a:lnTo>
                  <a:lnTo>
                    <a:pt x="128" y="8"/>
                  </a:lnTo>
                  <a:lnTo>
                    <a:pt x="80" y="0"/>
                  </a:lnTo>
                  <a:lnTo>
                    <a:pt x="0" y="568"/>
                  </a:lnTo>
                  <a:lnTo>
                    <a:pt x="72" y="584"/>
                  </a:lnTo>
                  <a:lnTo>
                    <a:pt x="80" y="536"/>
                  </a:lnTo>
                  <a:close/>
                </a:path>
              </a:pathLst>
            </a:custGeom>
            <a:solidFill>
              <a:schemeClr val="bg1"/>
            </a:solidFill>
            <a:ln w="6350" cmpd="sng">
              <a:solidFill>
                <a:srgbClr val="000000"/>
              </a:solidFill>
              <a:round/>
              <a:headEnd/>
              <a:tailEnd/>
            </a:ln>
          </p:spPr>
          <p:txBody>
            <a:bodyPr/>
            <a:lstStyle/>
            <a:p>
              <a:endParaRPr lang="en-US"/>
            </a:p>
          </p:txBody>
        </p:sp>
        <p:sp>
          <p:nvSpPr>
            <p:cNvPr id="99" name="Freeform 113"/>
            <p:cNvSpPr>
              <a:spLocks/>
            </p:cNvSpPr>
            <p:nvPr/>
          </p:nvSpPr>
          <p:spPr bwMode="auto">
            <a:xfrm>
              <a:off x="1651" y="856"/>
              <a:ext cx="816" cy="520"/>
            </a:xfrm>
            <a:custGeom>
              <a:avLst/>
              <a:gdLst>
                <a:gd name="T0" fmla="*/ 568 w 816"/>
                <a:gd name="T1" fmla="*/ 496 h 520"/>
                <a:gd name="T2" fmla="*/ 784 w 816"/>
                <a:gd name="T3" fmla="*/ 520 h 520"/>
                <a:gd name="T4" fmla="*/ 816 w 816"/>
                <a:gd name="T5" fmla="*/ 112 h 520"/>
                <a:gd name="T6" fmla="*/ 328 w 816"/>
                <a:gd name="T7" fmla="*/ 56 h 520"/>
                <a:gd name="T8" fmla="*/ 16 w 816"/>
                <a:gd name="T9" fmla="*/ 0 h 520"/>
                <a:gd name="T10" fmla="*/ 0 w 816"/>
                <a:gd name="T11" fmla="*/ 96 h 520"/>
                <a:gd name="T12" fmla="*/ 8 w 816"/>
                <a:gd name="T13" fmla="*/ 112 h 520"/>
                <a:gd name="T14" fmla="*/ 16 w 816"/>
                <a:gd name="T15" fmla="*/ 144 h 520"/>
                <a:gd name="T16" fmla="*/ 8 w 816"/>
                <a:gd name="T17" fmla="*/ 144 h 520"/>
                <a:gd name="T18" fmla="*/ 16 w 816"/>
                <a:gd name="T19" fmla="*/ 152 h 520"/>
                <a:gd name="T20" fmla="*/ 8 w 816"/>
                <a:gd name="T21" fmla="*/ 152 h 520"/>
                <a:gd name="T22" fmla="*/ 8 w 816"/>
                <a:gd name="T23" fmla="*/ 160 h 520"/>
                <a:gd name="T24" fmla="*/ 24 w 816"/>
                <a:gd name="T25" fmla="*/ 168 h 520"/>
                <a:gd name="T26" fmla="*/ 24 w 816"/>
                <a:gd name="T27" fmla="*/ 176 h 520"/>
                <a:gd name="T28" fmla="*/ 40 w 816"/>
                <a:gd name="T29" fmla="*/ 176 h 520"/>
                <a:gd name="T30" fmla="*/ 48 w 816"/>
                <a:gd name="T31" fmla="*/ 232 h 520"/>
                <a:gd name="T32" fmla="*/ 56 w 816"/>
                <a:gd name="T33" fmla="*/ 232 h 520"/>
                <a:gd name="T34" fmla="*/ 56 w 816"/>
                <a:gd name="T35" fmla="*/ 240 h 520"/>
                <a:gd name="T36" fmla="*/ 64 w 816"/>
                <a:gd name="T37" fmla="*/ 240 h 520"/>
                <a:gd name="T38" fmla="*/ 72 w 816"/>
                <a:gd name="T39" fmla="*/ 248 h 520"/>
                <a:gd name="T40" fmla="*/ 72 w 816"/>
                <a:gd name="T41" fmla="*/ 248 h 520"/>
                <a:gd name="T42" fmla="*/ 88 w 816"/>
                <a:gd name="T43" fmla="*/ 256 h 520"/>
                <a:gd name="T44" fmla="*/ 80 w 816"/>
                <a:gd name="T45" fmla="*/ 272 h 520"/>
                <a:gd name="T46" fmla="*/ 80 w 816"/>
                <a:gd name="T47" fmla="*/ 280 h 520"/>
                <a:gd name="T48" fmla="*/ 72 w 816"/>
                <a:gd name="T49" fmla="*/ 288 h 520"/>
                <a:gd name="T50" fmla="*/ 72 w 816"/>
                <a:gd name="T51" fmla="*/ 296 h 520"/>
                <a:gd name="T52" fmla="*/ 72 w 816"/>
                <a:gd name="T53" fmla="*/ 304 h 520"/>
                <a:gd name="T54" fmla="*/ 72 w 816"/>
                <a:gd name="T55" fmla="*/ 320 h 520"/>
                <a:gd name="T56" fmla="*/ 64 w 816"/>
                <a:gd name="T57" fmla="*/ 328 h 520"/>
                <a:gd name="T58" fmla="*/ 56 w 816"/>
                <a:gd name="T59" fmla="*/ 328 h 520"/>
                <a:gd name="T60" fmla="*/ 56 w 816"/>
                <a:gd name="T61" fmla="*/ 352 h 520"/>
                <a:gd name="T62" fmla="*/ 56 w 816"/>
                <a:gd name="T63" fmla="*/ 352 h 520"/>
                <a:gd name="T64" fmla="*/ 56 w 816"/>
                <a:gd name="T65" fmla="*/ 360 h 520"/>
                <a:gd name="T66" fmla="*/ 64 w 816"/>
                <a:gd name="T67" fmla="*/ 360 h 520"/>
                <a:gd name="T68" fmla="*/ 64 w 816"/>
                <a:gd name="T69" fmla="*/ 368 h 520"/>
                <a:gd name="T70" fmla="*/ 80 w 816"/>
                <a:gd name="T71" fmla="*/ 368 h 520"/>
                <a:gd name="T72" fmla="*/ 96 w 816"/>
                <a:gd name="T73" fmla="*/ 352 h 520"/>
                <a:gd name="T74" fmla="*/ 104 w 816"/>
                <a:gd name="T75" fmla="*/ 352 h 520"/>
                <a:gd name="T76" fmla="*/ 104 w 816"/>
                <a:gd name="T77" fmla="*/ 368 h 520"/>
                <a:gd name="T78" fmla="*/ 104 w 816"/>
                <a:gd name="T79" fmla="*/ 392 h 520"/>
                <a:gd name="T80" fmla="*/ 120 w 816"/>
                <a:gd name="T81" fmla="*/ 424 h 520"/>
                <a:gd name="T82" fmla="*/ 112 w 816"/>
                <a:gd name="T83" fmla="*/ 432 h 520"/>
                <a:gd name="T84" fmla="*/ 120 w 816"/>
                <a:gd name="T85" fmla="*/ 448 h 520"/>
                <a:gd name="T86" fmla="*/ 136 w 816"/>
                <a:gd name="T87" fmla="*/ 464 h 520"/>
                <a:gd name="T88" fmla="*/ 136 w 816"/>
                <a:gd name="T89" fmla="*/ 472 h 520"/>
                <a:gd name="T90" fmla="*/ 144 w 816"/>
                <a:gd name="T91" fmla="*/ 504 h 520"/>
                <a:gd name="T92" fmla="*/ 152 w 816"/>
                <a:gd name="T93" fmla="*/ 496 h 520"/>
                <a:gd name="T94" fmla="*/ 168 w 816"/>
                <a:gd name="T95" fmla="*/ 488 h 520"/>
                <a:gd name="T96" fmla="*/ 176 w 816"/>
                <a:gd name="T97" fmla="*/ 496 h 520"/>
                <a:gd name="T98" fmla="*/ 192 w 816"/>
                <a:gd name="T99" fmla="*/ 488 h 520"/>
                <a:gd name="T100" fmla="*/ 200 w 816"/>
                <a:gd name="T101" fmla="*/ 488 h 520"/>
                <a:gd name="T102" fmla="*/ 200 w 816"/>
                <a:gd name="T103" fmla="*/ 496 h 520"/>
                <a:gd name="T104" fmla="*/ 224 w 816"/>
                <a:gd name="T105" fmla="*/ 488 h 520"/>
                <a:gd name="T106" fmla="*/ 232 w 816"/>
                <a:gd name="T107" fmla="*/ 496 h 520"/>
                <a:gd name="T108" fmla="*/ 240 w 816"/>
                <a:gd name="T109" fmla="*/ 496 h 520"/>
                <a:gd name="T110" fmla="*/ 248 w 816"/>
                <a:gd name="T111" fmla="*/ 496 h 520"/>
                <a:gd name="T112" fmla="*/ 256 w 816"/>
                <a:gd name="T113" fmla="*/ 480 h 520"/>
                <a:gd name="T114" fmla="*/ 264 w 816"/>
                <a:gd name="T115" fmla="*/ 480 h 520"/>
                <a:gd name="T116" fmla="*/ 280 w 816"/>
                <a:gd name="T117" fmla="*/ 512 h 520"/>
                <a:gd name="T118" fmla="*/ 288 w 816"/>
                <a:gd name="T119" fmla="*/ 456 h 520"/>
                <a:gd name="T120" fmla="*/ 368 w 816"/>
                <a:gd name="T121" fmla="*/ 472 h 5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6"/>
                <a:gd name="T184" fmla="*/ 0 h 520"/>
                <a:gd name="T185" fmla="*/ 816 w 816"/>
                <a:gd name="T186" fmla="*/ 520 h 5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6" h="520">
                  <a:moveTo>
                    <a:pt x="368" y="472"/>
                  </a:moveTo>
                  <a:lnTo>
                    <a:pt x="568" y="496"/>
                  </a:lnTo>
                  <a:lnTo>
                    <a:pt x="784" y="520"/>
                  </a:lnTo>
                  <a:lnTo>
                    <a:pt x="816" y="112"/>
                  </a:lnTo>
                  <a:lnTo>
                    <a:pt x="696" y="112"/>
                  </a:lnTo>
                  <a:lnTo>
                    <a:pt x="328" y="56"/>
                  </a:lnTo>
                  <a:lnTo>
                    <a:pt x="88" y="16"/>
                  </a:lnTo>
                  <a:lnTo>
                    <a:pt x="16" y="0"/>
                  </a:lnTo>
                  <a:lnTo>
                    <a:pt x="0" y="96"/>
                  </a:lnTo>
                  <a:lnTo>
                    <a:pt x="8" y="112"/>
                  </a:lnTo>
                  <a:lnTo>
                    <a:pt x="16" y="136"/>
                  </a:lnTo>
                  <a:lnTo>
                    <a:pt x="16" y="144"/>
                  </a:lnTo>
                  <a:lnTo>
                    <a:pt x="8" y="144"/>
                  </a:lnTo>
                  <a:lnTo>
                    <a:pt x="16" y="152"/>
                  </a:lnTo>
                  <a:lnTo>
                    <a:pt x="8" y="152"/>
                  </a:lnTo>
                  <a:lnTo>
                    <a:pt x="8" y="160"/>
                  </a:lnTo>
                  <a:lnTo>
                    <a:pt x="24" y="168"/>
                  </a:lnTo>
                  <a:lnTo>
                    <a:pt x="24" y="176"/>
                  </a:lnTo>
                  <a:lnTo>
                    <a:pt x="40" y="176"/>
                  </a:lnTo>
                  <a:lnTo>
                    <a:pt x="48" y="216"/>
                  </a:lnTo>
                  <a:lnTo>
                    <a:pt x="48" y="232"/>
                  </a:lnTo>
                  <a:lnTo>
                    <a:pt x="56" y="232"/>
                  </a:lnTo>
                  <a:lnTo>
                    <a:pt x="56" y="240"/>
                  </a:lnTo>
                  <a:lnTo>
                    <a:pt x="64" y="240"/>
                  </a:lnTo>
                  <a:lnTo>
                    <a:pt x="72" y="248"/>
                  </a:lnTo>
                  <a:lnTo>
                    <a:pt x="88" y="248"/>
                  </a:lnTo>
                  <a:lnTo>
                    <a:pt x="88" y="256"/>
                  </a:lnTo>
                  <a:lnTo>
                    <a:pt x="80" y="272"/>
                  </a:lnTo>
                  <a:lnTo>
                    <a:pt x="80" y="280"/>
                  </a:lnTo>
                  <a:lnTo>
                    <a:pt x="72" y="288"/>
                  </a:lnTo>
                  <a:lnTo>
                    <a:pt x="72" y="296"/>
                  </a:lnTo>
                  <a:lnTo>
                    <a:pt x="72" y="304"/>
                  </a:lnTo>
                  <a:lnTo>
                    <a:pt x="64" y="312"/>
                  </a:lnTo>
                  <a:lnTo>
                    <a:pt x="72" y="320"/>
                  </a:lnTo>
                  <a:lnTo>
                    <a:pt x="64" y="328"/>
                  </a:lnTo>
                  <a:lnTo>
                    <a:pt x="56" y="328"/>
                  </a:lnTo>
                  <a:lnTo>
                    <a:pt x="56" y="344"/>
                  </a:lnTo>
                  <a:lnTo>
                    <a:pt x="56" y="352"/>
                  </a:lnTo>
                  <a:lnTo>
                    <a:pt x="56" y="360"/>
                  </a:lnTo>
                  <a:lnTo>
                    <a:pt x="64" y="360"/>
                  </a:lnTo>
                  <a:lnTo>
                    <a:pt x="64" y="368"/>
                  </a:lnTo>
                  <a:lnTo>
                    <a:pt x="80" y="368"/>
                  </a:lnTo>
                  <a:lnTo>
                    <a:pt x="96" y="352"/>
                  </a:lnTo>
                  <a:lnTo>
                    <a:pt x="104" y="352"/>
                  </a:lnTo>
                  <a:lnTo>
                    <a:pt x="104" y="368"/>
                  </a:lnTo>
                  <a:lnTo>
                    <a:pt x="104" y="376"/>
                  </a:lnTo>
                  <a:lnTo>
                    <a:pt x="104" y="392"/>
                  </a:lnTo>
                  <a:lnTo>
                    <a:pt x="112" y="408"/>
                  </a:lnTo>
                  <a:lnTo>
                    <a:pt x="120" y="424"/>
                  </a:lnTo>
                  <a:lnTo>
                    <a:pt x="120" y="432"/>
                  </a:lnTo>
                  <a:lnTo>
                    <a:pt x="112" y="432"/>
                  </a:lnTo>
                  <a:lnTo>
                    <a:pt x="112" y="440"/>
                  </a:lnTo>
                  <a:lnTo>
                    <a:pt x="120" y="448"/>
                  </a:lnTo>
                  <a:lnTo>
                    <a:pt x="128" y="448"/>
                  </a:lnTo>
                  <a:lnTo>
                    <a:pt x="136" y="464"/>
                  </a:lnTo>
                  <a:lnTo>
                    <a:pt x="136" y="472"/>
                  </a:lnTo>
                  <a:lnTo>
                    <a:pt x="144" y="496"/>
                  </a:lnTo>
                  <a:lnTo>
                    <a:pt x="144" y="504"/>
                  </a:lnTo>
                  <a:lnTo>
                    <a:pt x="152" y="504"/>
                  </a:lnTo>
                  <a:lnTo>
                    <a:pt x="152" y="496"/>
                  </a:lnTo>
                  <a:lnTo>
                    <a:pt x="160" y="488"/>
                  </a:lnTo>
                  <a:lnTo>
                    <a:pt x="168" y="488"/>
                  </a:lnTo>
                  <a:lnTo>
                    <a:pt x="176" y="496"/>
                  </a:lnTo>
                  <a:lnTo>
                    <a:pt x="184" y="496"/>
                  </a:lnTo>
                  <a:lnTo>
                    <a:pt x="192" y="488"/>
                  </a:lnTo>
                  <a:lnTo>
                    <a:pt x="200" y="488"/>
                  </a:lnTo>
                  <a:lnTo>
                    <a:pt x="200" y="496"/>
                  </a:lnTo>
                  <a:lnTo>
                    <a:pt x="208" y="496"/>
                  </a:lnTo>
                  <a:lnTo>
                    <a:pt x="224" y="488"/>
                  </a:lnTo>
                  <a:lnTo>
                    <a:pt x="232" y="496"/>
                  </a:lnTo>
                  <a:lnTo>
                    <a:pt x="240" y="496"/>
                  </a:lnTo>
                  <a:lnTo>
                    <a:pt x="248" y="496"/>
                  </a:lnTo>
                  <a:lnTo>
                    <a:pt x="256" y="480"/>
                  </a:lnTo>
                  <a:lnTo>
                    <a:pt x="264" y="480"/>
                  </a:lnTo>
                  <a:lnTo>
                    <a:pt x="272" y="496"/>
                  </a:lnTo>
                  <a:lnTo>
                    <a:pt x="280" y="512"/>
                  </a:lnTo>
                  <a:lnTo>
                    <a:pt x="288" y="456"/>
                  </a:lnTo>
                  <a:lnTo>
                    <a:pt x="368" y="472"/>
                  </a:lnTo>
                  <a:close/>
                </a:path>
              </a:pathLst>
            </a:custGeom>
            <a:solidFill>
              <a:srgbClr val="00B0F0"/>
            </a:solidFill>
            <a:ln w="6350" cmpd="sng">
              <a:solidFill>
                <a:srgbClr val="000000"/>
              </a:solidFill>
              <a:round/>
              <a:headEnd/>
              <a:tailEnd/>
            </a:ln>
          </p:spPr>
          <p:txBody>
            <a:bodyPr/>
            <a:lstStyle/>
            <a:p>
              <a:endParaRPr lang="en-US"/>
            </a:p>
          </p:txBody>
        </p:sp>
        <p:sp>
          <p:nvSpPr>
            <p:cNvPr id="100" name="Freeform 114"/>
            <p:cNvSpPr>
              <a:spLocks/>
            </p:cNvSpPr>
            <p:nvPr/>
          </p:nvSpPr>
          <p:spPr bwMode="auto">
            <a:xfrm>
              <a:off x="1971" y="1736"/>
              <a:ext cx="584" cy="464"/>
            </a:xfrm>
            <a:custGeom>
              <a:avLst/>
              <a:gdLst>
                <a:gd name="T0" fmla="*/ 432 w 584"/>
                <a:gd name="T1" fmla="*/ 456 h 464"/>
                <a:gd name="T2" fmla="*/ 248 w 584"/>
                <a:gd name="T3" fmla="*/ 440 h 464"/>
                <a:gd name="T4" fmla="*/ 48 w 584"/>
                <a:gd name="T5" fmla="*/ 416 h 464"/>
                <a:gd name="T6" fmla="*/ 0 w 584"/>
                <a:gd name="T7" fmla="*/ 408 h 464"/>
                <a:gd name="T8" fmla="*/ 0 w 584"/>
                <a:gd name="T9" fmla="*/ 408 h 464"/>
                <a:gd name="T10" fmla="*/ 56 w 584"/>
                <a:gd name="T11" fmla="*/ 0 h 464"/>
                <a:gd name="T12" fmla="*/ 56 w 584"/>
                <a:gd name="T13" fmla="*/ 0 h 464"/>
                <a:gd name="T14" fmla="*/ 248 w 584"/>
                <a:gd name="T15" fmla="*/ 24 h 464"/>
                <a:gd name="T16" fmla="*/ 384 w 584"/>
                <a:gd name="T17" fmla="*/ 40 h 464"/>
                <a:gd name="T18" fmla="*/ 424 w 584"/>
                <a:gd name="T19" fmla="*/ 40 h 464"/>
                <a:gd name="T20" fmla="*/ 424 w 584"/>
                <a:gd name="T21" fmla="*/ 40 h 464"/>
                <a:gd name="T22" fmla="*/ 584 w 584"/>
                <a:gd name="T23" fmla="*/ 56 h 464"/>
                <a:gd name="T24" fmla="*/ 584 w 584"/>
                <a:gd name="T25" fmla="*/ 56 h 464"/>
                <a:gd name="T26" fmla="*/ 576 w 584"/>
                <a:gd name="T27" fmla="*/ 152 h 464"/>
                <a:gd name="T28" fmla="*/ 552 w 584"/>
                <a:gd name="T29" fmla="*/ 464 h 464"/>
                <a:gd name="T30" fmla="*/ 552 w 584"/>
                <a:gd name="T31" fmla="*/ 464 h 464"/>
                <a:gd name="T32" fmla="*/ 480 w 584"/>
                <a:gd name="T33" fmla="*/ 456 h 464"/>
                <a:gd name="T34" fmla="*/ 432 w 584"/>
                <a:gd name="T35" fmla="*/ 456 h 4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4"/>
                <a:gd name="T55" fmla="*/ 0 h 464"/>
                <a:gd name="T56" fmla="*/ 584 w 584"/>
                <a:gd name="T57" fmla="*/ 464 h 4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4" h="464">
                  <a:moveTo>
                    <a:pt x="432" y="456"/>
                  </a:moveTo>
                  <a:lnTo>
                    <a:pt x="248" y="440"/>
                  </a:lnTo>
                  <a:lnTo>
                    <a:pt x="48" y="416"/>
                  </a:lnTo>
                  <a:lnTo>
                    <a:pt x="0" y="408"/>
                  </a:lnTo>
                  <a:lnTo>
                    <a:pt x="56" y="0"/>
                  </a:lnTo>
                  <a:lnTo>
                    <a:pt x="248" y="24"/>
                  </a:lnTo>
                  <a:lnTo>
                    <a:pt x="384" y="40"/>
                  </a:lnTo>
                  <a:lnTo>
                    <a:pt x="424" y="40"/>
                  </a:lnTo>
                  <a:lnTo>
                    <a:pt x="584" y="56"/>
                  </a:lnTo>
                  <a:lnTo>
                    <a:pt x="576" y="152"/>
                  </a:lnTo>
                  <a:lnTo>
                    <a:pt x="552" y="464"/>
                  </a:lnTo>
                  <a:lnTo>
                    <a:pt x="480" y="456"/>
                  </a:lnTo>
                  <a:lnTo>
                    <a:pt x="432" y="456"/>
                  </a:lnTo>
                  <a:close/>
                </a:path>
              </a:pathLst>
            </a:custGeom>
            <a:solidFill>
              <a:srgbClr val="00B0F0"/>
            </a:solidFill>
            <a:ln w="6350" cmpd="sng">
              <a:solidFill>
                <a:srgbClr val="000000"/>
              </a:solidFill>
              <a:round/>
              <a:headEnd/>
              <a:tailEnd/>
            </a:ln>
          </p:spPr>
          <p:txBody>
            <a:bodyPr/>
            <a:lstStyle/>
            <a:p>
              <a:endParaRPr lang="en-US"/>
            </a:p>
          </p:txBody>
        </p:sp>
        <p:sp>
          <p:nvSpPr>
            <p:cNvPr id="101" name="Freeform 115"/>
            <p:cNvSpPr>
              <a:spLocks/>
            </p:cNvSpPr>
            <p:nvPr/>
          </p:nvSpPr>
          <p:spPr bwMode="auto">
            <a:xfrm>
              <a:off x="2443" y="968"/>
              <a:ext cx="529" cy="336"/>
            </a:xfrm>
            <a:custGeom>
              <a:avLst/>
              <a:gdLst>
                <a:gd name="T0" fmla="*/ 0 w 529"/>
                <a:gd name="T1" fmla="*/ 312 h 336"/>
                <a:gd name="T2" fmla="*/ 0 w 529"/>
                <a:gd name="T3" fmla="*/ 304 h 336"/>
                <a:gd name="T4" fmla="*/ 0 w 529"/>
                <a:gd name="T5" fmla="*/ 288 h 336"/>
                <a:gd name="T6" fmla="*/ 16 w 529"/>
                <a:gd name="T7" fmla="*/ 96 h 336"/>
                <a:gd name="T8" fmla="*/ 24 w 529"/>
                <a:gd name="T9" fmla="*/ 0 h 336"/>
                <a:gd name="T10" fmla="*/ 24 w 529"/>
                <a:gd name="T11" fmla="*/ 8 h 336"/>
                <a:gd name="T12" fmla="*/ 32 w 529"/>
                <a:gd name="T13" fmla="*/ 8 h 336"/>
                <a:gd name="T14" fmla="*/ 280 w 529"/>
                <a:gd name="T15" fmla="*/ 16 h 336"/>
                <a:gd name="T16" fmla="*/ 441 w 529"/>
                <a:gd name="T17" fmla="*/ 24 h 336"/>
                <a:gd name="T18" fmla="*/ 473 w 529"/>
                <a:gd name="T19" fmla="*/ 24 h 336"/>
                <a:gd name="T20" fmla="*/ 481 w 529"/>
                <a:gd name="T21" fmla="*/ 24 h 336"/>
                <a:gd name="T22" fmla="*/ 481 w 529"/>
                <a:gd name="T23" fmla="*/ 24 h 336"/>
                <a:gd name="T24" fmla="*/ 489 w 529"/>
                <a:gd name="T25" fmla="*/ 56 h 336"/>
                <a:gd name="T26" fmla="*/ 489 w 529"/>
                <a:gd name="T27" fmla="*/ 56 h 336"/>
                <a:gd name="T28" fmla="*/ 489 w 529"/>
                <a:gd name="T29" fmla="*/ 72 h 336"/>
                <a:gd name="T30" fmla="*/ 489 w 529"/>
                <a:gd name="T31" fmla="*/ 112 h 336"/>
                <a:gd name="T32" fmla="*/ 489 w 529"/>
                <a:gd name="T33" fmla="*/ 136 h 336"/>
                <a:gd name="T34" fmla="*/ 497 w 529"/>
                <a:gd name="T35" fmla="*/ 144 h 336"/>
                <a:gd name="T36" fmla="*/ 497 w 529"/>
                <a:gd name="T37" fmla="*/ 144 h 336"/>
                <a:gd name="T38" fmla="*/ 505 w 529"/>
                <a:gd name="T39" fmla="*/ 152 h 336"/>
                <a:gd name="T40" fmla="*/ 505 w 529"/>
                <a:gd name="T41" fmla="*/ 184 h 336"/>
                <a:gd name="T42" fmla="*/ 505 w 529"/>
                <a:gd name="T43" fmla="*/ 200 h 336"/>
                <a:gd name="T44" fmla="*/ 505 w 529"/>
                <a:gd name="T45" fmla="*/ 216 h 336"/>
                <a:gd name="T46" fmla="*/ 505 w 529"/>
                <a:gd name="T47" fmla="*/ 224 h 336"/>
                <a:gd name="T48" fmla="*/ 505 w 529"/>
                <a:gd name="T49" fmla="*/ 224 h 336"/>
                <a:gd name="T50" fmla="*/ 513 w 529"/>
                <a:gd name="T51" fmla="*/ 240 h 336"/>
                <a:gd name="T52" fmla="*/ 513 w 529"/>
                <a:gd name="T53" fmla="*/ 240 h 336"/>
                <a:gd name="T54" fmla="*/ 513 w 529"/>
                <a:gd name="T55" fmla="*/ 256 h 336"/>
                <a:gd name="T56" fmla="*/ 513 w 529"/>
                <a:gd name="T57" fmla="*/ 280 h 336"/>
                <a:gd name="T58" fmla="*/ 513 w 529"/>
                <a:gd name="T59" fmla="*/ 280 h 336"/>
                <a:gd name="T60" fmla="*/ 521 w 529"/>
                <a:gd name="T61" fmla="*/ 288 h 336"/>
                <a:gd name="T62" fmla="*/ 529 w 529"/>
                <a:gd name="T63" fmla="*/ 304 h 336"/>
                <a:gd name="T64" fmla="*/ 529 w 529"/>
                <a:gd name="T65" fmla="*/ 304 h 336"/>
                <a:gd name="T66" fmla="*/ 529 w 529"/>
                <a:gd name="T67" fmla="*/ 328 h 336"/>
                <a:gd name="T68" fmla="*/ 529 w 529"/>
                <a:gd name="T69" fmla="*/ 336 h 336"/>
                <a:gd name="T70" fmla="*/ 505 w 529"/>
                <a:gd name="T71" fmla="*/ 336 h 336"/>
                <a:gd name="T72" fmla="*/ 296 w 529"/>
                <a:gd name="T73" fmla="*/ 328 h 336"/>
                <a:gd name="T74" fmla="*/ 16 w 529"/>
                <a:gd name="T75" fmla="*/ 312 h 336"/>
                <a:gd name="T76" fmla="*/ 0 w 529"/>
                <a:gd name="T77" fmla="*/ 312 h 3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9"/>
                <a:gd name="T118" fmla="*/ 0 h 336"/>
                <a:gd name="T119" fmla="*/ 529 w 529"/>
                <a:gd name="T120" fmla="*/ 336 h 3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9" h="336">
                  <a:moveTo>
                    <a:pt x="0" y="312"/>
                  </a:moveTo>
                  <a:lnTo>
                    <a:pt x="0" y="304"/>
                  </a:lnTo>
                  <a:lnTo>
                    <a:pt x="0" y="288"/>
                  </a:lnTo>
                  <a:lnTo>
                    <a:pt x="16" y="96"/>
                  </a:lnTo>
                  <a:lnTo>
                    <a:pt x="24" y="0"/>
                  </a:lnTo>
                  <a:lnTo>
                    <a:pt x="24" y="8"/>
                  </a:lnTo>
                  <a:lnTo>
                    <a:pt x="32" y="8"/>
                  </a:lnTo>
                  <a:lnTo>
                    <a:pt x="280" y="16"/>
                  </a:lnTo>
                  <a:lnTo>
                    <a:pt x="441" y="24"/>
                  </a:lnTo>
                  <a:lnTo>
                    <a:pt x="473" y="24"/>
                  </a:lnTo>
                  <a:lnTo>
                    <a:pt x="481" y="24"/>
                  </a:lnTo>
                  <a:lnTo>
                    <a:pt x="489" y="56"/>
                  </a:lnTo>
                  <a:lnTo>
                    <a:pt x="489" y="72"/>
                  </a:lnTo>
                  <a:lnTo>
                    <a:pt x="489" y="112"/>
                  </a:lnTo>
                  <a:lnTo>
                    <a:pt x="489" y="136"/>
                  </a:lnTo>
                  <a:lnTo>
                    <a:pt x="497" y="144"/>
                  </a:lnTo>
                  <a:lnTo>
                    <a:pt x="505" y="152"/>
                  </a:lnTo>
                  <a:lnTo>
                    <a:pt x="505" y="184"/>
                  </a:lnTo>
                  <a:lnTo>
                    <a:pt x="505" y="200"/>
                  </a:lnTo>
                  <a:lnTo>
                    <a:pt x="505" y="216"/>
                  </a:lnTo>
                  <a:lnTo>
                    <a:pt x="505" y="224"/>
                  </a:lnTo>
                  <a:lnTo>
                    <a:pt x="513" y="240"/>
                  </a:lnTo>
                  <a:lnTo>
                    <a:pt x="513" y="256"/>
                  </a:lnTo>
                  <a:lnTo>
                    <a:pt x="513" y="280"/>
                  </a:lnTo>
                  <a:lnTo>
                    <a:pt x="521" y="288"/>
                  </a:lnTo>
                  <a:lnTo>
                    <a:pt x="529" y="304"/>
                  </a:lnTo>
                  <a:lnTo>
                    <a:pt x="529" y="328"/>
                  </a:lnTo>
                  <a:lnTo>
                    <a:pt x="529" y="336"/>
                  </a:lnTo>
                  <a:lnTo>
                    <a:pt x="505" y="336"/>
                  </a:lnTo>
                  <a:lnTo>
                    <a:pt x="296" y="328"/>
                  </a:lnTo>
                  <a:lnTo>
                    <a:pt x="16" y="312"/>
                  </a:lnTo>
                  <a:lnTo>
                    <a:pt x="0" y="312"/>
                  </a:lnTo>
                  <a:close/>
                </a:path>
              </a:pathLst>
            </a:custGeom>
            <a:solidFill>
              <a:schemeClr val="bg1"/>
            </a:solidFill>
            <a:ln w="6350" cmpd="sng">
              <a:solidFill>
                <a:srgbClr val="000000"/>
              </a:solidFill>
              <a:round/>
              <a:headEnd/>
              <a:tailEnd/>
            </a:ln>
          </p:spPr>
          <p:txBody>
            <a:bodyPr/>
            <a:lstStyle/>
            <a:p>
              <a:endParaRPr lang="en-US"/>
            </a:p>
          </p:txBody>
        </p:sp>
        <p:sp>
          <p:nvSpPr>
            <p:cNvPr id="102" name="Freeform 116"/>
            <p:cNvSpPr>
              <a:spLocks/>
            </p:cNvSpPr>
            <p:nvPr/>
          </p:nvSpPr>
          <p:spPr bwMode="auto">
            <a:xfrm>
              <a:off x="2419" y="1280"/>
              <a:ext cx="561" cy="384"/>
            </a:xfrm>
            <a:custGeom>
              <a:avLst/>
              <a:gdLst>
                <a:gd name="T0" fmla="*/ 432 w 561"/>
                <a:gd name="T1" fmla="*/ 336 h 384"/>
                <a:gd name="T2" fmla="*/ 440 w 561"/>
                <a:gd name="T3" fmla="*/ 344 h 384"/>
                <a:gd name="T4" fmla="*/ 456 w 561"/>
                <a:gd name="T5" fmla="*/ 328 h 384"/>
                <a:gd name="T6" fmla="*/ 497 w 561"/>
                <a:gd name="T7" fmla="*/ 328 h 384"/>
                <a:gd name="T8" fmla="*/ 505 w 561"/>
                <a:gd name="T9" fmla="*/ 336 h 384"/>
                <a:gd name="T10" fmla="*/ 513 w 561"/>
                <a:gd name="T11" fmla="*/ 344 h 384"/>
                <a:gd name="T12" fmla="*/ 529 w 561"/>
                <a:gd name="T13" fmla="*/ 344 h 384"/>
                <a:gd name="T14" fmla="*/ 553 w 561"/>
                <a:gd name="T15" fmla="*/ 376 h 384"/>
                <a:gd name="T16" fmla="*/ 561 w 561"/>
                <a:gd name="T17" fmla="*/ 384 h 384"/>
                <a:gd name="T18" fmla="*/ 561 w 561"/>
                <a:gd name="T19" fmla="*/ 376 h 384"/>
                <a:gd name="T20" fmla="*/ 553 w 561"/>
                <a:gd name="T21" fmla="*/ 360 h 384"/>
                <a:gd name="T22" fmla="*/ 545 w 561"/>
                <a:gd name="T23" fmla="*/ 344 h 384"/>
                <a:gd name="T24" fmla="*/ 561 w 561"/>
                <a:gd name="T25" fmla="*/ 296 h 384"/>
                <a:gd name="T26" fmla="*/ 545 w 561"/>
                <a:gd name="T27" fmla="*/ 296 h 384"/>
                <a:gd name="T28" fmla="*/ 545 w 561"/>
                <a:gd name="T29" fmla="*/ 288 h 384"/>
                <a:gd name="T30" fmla="*/ 553 w 561"/>
                <a:gd name="T31" fmla="*/ 288 h 384"/>
                <a:gd name="T32" fmla="*/ 545 w 561"/>
                <a:gd name="T33" fmla="*/ 272 h 384"/>
                <a:gd name="T34" fmla="*/ 545 w 561"/>
                <a:gd name="T35" fmla="*/ 264 h 384"/>
                <a:gd name="T36" fmla="*/ 561 w 561"/>
                <a:gd name="T37" fmla="*/ 264 h 384"/>
                <a:gd name="T38" fmla="*/ 561 w 561"/>
                <a:gd name="T39" fmla="*/ 80 h 384"/>
                <a:gd name="T40" fmla="*/ 537 w 561"/>
                <a:gd name="T41" fmla="*/ 64 h 384"/>
                <a:gd name="T42" fmla="*/ 529 w 561"/>
                <a:gd name="T43" fmla="*/ 48 h 384"/>
                <a:gd name="T44" fmla="*/ 537 w 561"/>
                <a:gd name="T45" fmla="*/ 40 h 384"/>
                <a:gd name="T46" fmla="*/ 553 w 561"/>
                <a:gd name="T47" fmla="*/ 24 h 384"/>
                <a:gd name="T48" fmla="*/ 553 w 561"/>
                <a:gd name="T49" fmla="*/ 16 h 384"/>
                <a:gd name="T50" fmla="*/ 529 w 561"/>
                <a:gd name="T51" fmla="*/ 24 h 384"/>
                <a:gd name="T52" fmla="*/ 40 w 561"/>
                <a:gd name="T53" fmla="*/ 0 h 384"/>
                <a:gd name="T54" fmla="*/ 24 w 561"/>
                <a:gd name="T55" fmla="*/ 0 h 384"/>
                <a:gd name="T56" fmla="*/ 16 w 561"/>
                <a:gd name="T57" fmla="*/ 96 h 384"/>
                <a:gd name="T58" fmla="*/ 0 w 561"/>
                <a:gd name="T59" fmla="*/ 296 h 384"/>
                <a:gd name="T60" fmla="*/ 208 w 561"/>
                <a:gd name="T61" fmla="*/ 304 h 384"/>
                <a:gd name="T62" fmla="*/ 400 w 561"/>
                <a:gd name="T63" fmla="*/ 312 h 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1"/>
                <a:gd name="T97" fmla="*/ 0 h 384"/>
                <a:gd name="T98" fmla="*/ 561 w 561"/>
                <a:gd name="T99" fmla="*/ 384 h 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1" h="384">
                  <a:moveTo>
                    <a:pt x="400" y="312"/>
                  </a:moveTo>
                  <a:lnTo>
                    <a:pt x="432" y="336"/>
                  </a:lnTo>
                  <a:lnTo>
                    <a:pt x="440" y="344"/>
                  </a:lnTo>
                  <a:lnTo>
                    <a:pt x="448" y="336"/>
                  </a:lnTo>
                  <a:lnTo>
                    <a:pt x="456" y="328"/>
                  </a:lnTo>
                  <a:lnTo>
                    <a:pt x="497" y="328"/>
                  </a:lnTo>
                  <a:lnTo>
                    <a:pt x="505" y="336"/>
                  </a:lnTo>
                  <a:lnTo>
                    <a:pt x="513" y="344"/>
                  </a:lnTo>
                  <a:lnTo>
                    <a:pt x="521" y="344"/>
                  </a:lnTo>
                  <a:lnTo>
                    <a:pt x="529" y="344"/>
                  </a:lnTo>
                  <a:lnTo>
                    <a:pt x="545" y="360"/>
                  </a:lnTo>
                  <a:lnTo>
                    <a:pt x="553" y="376"/>
                  </a:lnTo>
                  <a:lnTo>
                    <a:pt x="553" y="384"/>
                  </a:lnTo>
                  <a:lnTo>
                    <a:pt x="561" y="384"/>
                  </a:lnTo>
                  <a:lnTo>
                    <a:pt x="561" y="376"/>
                  </a:lnTo>
                  <a:lnTo>
                    <a:pt x="553" y="360"/>
                  </a:lnTo>
                  <a:lnTo>
                    <a:pt x="545" y="344"/>
                  </a:lnTo>
                  <a:lnTo>
                    <a:pt x="545" y="336"/>
                  </a:lnTo>
                  <a:lnTo>
                    <a:pt x="561" y="296"/>
                  </a:lnTo>
                  <a:lnTo>
                    <a:pt x="545" y="296"/>
                  </a:lnTo>
                  <a:lnTo>
                    <a:pt x="545" y="288"/>
                  </a:lnTo>
                  <a:lnTo>
                    <a:pt x="553" y="288"/>
                  </a:lnTo>
                  <a:lnTo>
                    <a:pt x="553" y="280"/>
                  </a:lnTo>
                  <a:lnTo>
                    <a:pt x="545" y="272"/>
                  </a:lnTo>
                  <a:lnTo>
                    <a:pt x="545" y="264"/>
                  </a:lnTo>
                  <a:lnTo>
                    <a:pt x="561" y="264"/>
                  </a:lnTo>
                  <a:lnTo>
                    <a:pt x="561" y="80"/>
                  </a:lnTo>
                  <a:lnTo>
                    <a:pt x="553" y="80"/>
                  </a:lnTo>
                  <a:lnTo>
                    <a:pt x="537" y="64"/>
                  </a:lnTo>
                  <a:lnTo>
                    <a:pt x="529" y="56"/>
                  </a:lnTo>
                  <a:lnTo>
                    <a:pt x="529" y="48"/>
                  </a:lnTo>
                  <a:lnTo>
                    <a:pt x="537" y="48"/>
                  </a:lnTo>
                  <a:lnTo>
                    <a:pt x="537" y="40"/>
                  </a:lnTo>
                  <a:lnTo>
                    <a:pt x="553" y="24"/>
                  </a:lnTo>
                  <a:lnTo>
                    <a:pt x="545" y="24"/>
                  </a:lnTo>
                  <a:lnTo>
                    <a:pt x="553" y="16"/>
                  </a:lnTo>
                  <a:lnTo>
                    <a:pt x="553" y="24"/>
                  </a:lnTo>
                  <a:lnTo>
                    <a:pt x="529" y="24"/>
                  </a:lnTo>
                  <a:lnTo>
                    <a:pt x="320" y="16"/>
                  </a:lnTo>
                  <a:lnTo>
                    <a:pt x="40" y="0"/>
                  </a:lnTo>
                  <a:lnTo>
                    <a:pt x="24" y="0"/>
                  </a:lnTo>
                  <a:lnTo>
                    <a:pt x="16" y="96"/>
                  </a:lnTo>
                  <a:lnTo>
                    <a:pt x="0" y="296"/>
                  </a:lnTo>
                  <a:lnTo>
                    <a:pt x="8" y="296"/>
                  </a:lnTo>
                  <a:lnTo>
                    <a:pt x="208" y="304"/>
                  </a:lnTo>
                  <a:lnTo>
                    <a:pt x="352" y="312"/>
                  </a:lnTo>
                  <a:lnTo>
                    <a:pt x="400" y="312"/>
                  </a:lnTo>
                  <a:close/>
                </a:path>
              </a:pathLst>
            </a:custGeom>
            <a:solidFill>
              <a:schemeClr val="bg1"/>
            </a:solidFill>
            <a:ln w="6350" cmpd="sng">
              <a:solidFill>
                <a:srgbClr val="000000"/>
              </a:solidFill>
              <a:round/>
              <a:headEnd/>
              <a:tailEnd/>
            </a:ln>
          </p:spPr>
          <p:txBody>
            <a:bodyPr/>
            <a:lstStyle/>
            <a:p>
              <a:endParaRPr lang="en-US"/>
            </a:p>
          </p:txBody>
        </p:sp>
        <p:sp>
          <p:nvSpPr>
            <p:cNvPr id="103" name="Freeform 117"/>
            <p:cNvSpPr>
              <a:spLocks/>
            </p:cNvSpPr>
            <p:nvPr/>
          </p:nvSpPr>
          <p:spPr bwMode="auto">
            <a:xfrm>
              <a:off x="2395" y="1576"/>
              <a:ext cx="665" cy="328"/>
            </a:xfrm>
            <a:custGeom>
              <a:avLst/>
              <a:gdLst>
                <a:gd name="T0" fmla="*/ 665 w 665"/>
                <a:gd name="T1" fmla="*/ 328 h 328"/>
                <a:gd name="T2" fmla="*/ 649 w 665"/>
                <a:gd name="T3" fmla="*/ 304 h 328"/>
                <a:gd name="T4" fmla="*/ 649 w 665"/>
                <a:gd name="T5" fmla="*/ 304 h 328"/>
                <a:gd name="T6" fmla="*/ 641 w 665"/>
                <a:gd name="T7" fmla="*/ 296 h 328"/>
                <a:gd name="T8" fmla="*/ 641 w 665"/>
                <a:gd name="T9" fmla="*/ 296 h 328"/>
                <a:gd name="T10" fmla="*/ 641 w 665"/>
                <a:gd name="T11" fmla="*/ 288 h 328"/>
                <a:gd name="T12" fmla="*/ 633 w 665"/>
                <a:gd name="T13" fmla="*/ 264 h 328"/>
                <a:gd name="T14" fmla="*/ 625 w 665"/>
                <a:gd name="T15" fmla="*/ 264 h 328"/>
                <a:gd name="T16" fmla="*/ 625 w 665"/>
                <a:gd name="T17" fmla="*/ 232 h 328"/>
                <a:gd name="T18" fmla="*/ 625 w 665"/>
                <a:gd name="T19" fmla="*/ 224 h 328"/>
                <a:gd name="T20" fmla="*/ 625 w 665"/>
                <a:gd name="T21" fmla="*/ 216 h 328"/>
                <a:gd name="T22" fmla="*/ 625 w 665"/>
                <a:gd name="T23" fmla="*/ 216 h 328"/>
                <a:gd name="T24" fmla="*/ 625 w 665"/>
                <a:gd name="T25" fmla="*/ 208 h 328"/>
                <a:gd name="T26" fmla="*/ 625 w 665"/>
                <a:gd name="T27" fmla="*/ 208 h 328"/>
                <a:gd name="T28" fmla="*/ 617 w 665"/>
                <a:gd name="T29" fmla="*/ 184 h 328"/>
                <a:gd name="T30" fmla="*/ 617 w 665"/>
                <a:gd name="T31" fmla="*/ 176 h 328"/>
                <a:gd name="T32" fmla="*/ 609 w 665"/>
                <a:gd name="T33" fmla="*/ 176 h 328"/>
                <a:gd name="T34" fmla="*/ 609 w 665"/>
                <a:gd name="T35" fmla="*/ 160 h 328"/>
                <a:gd name="T36" fmla="*/ 609 w 665"/>
                <a:gd name="T37" fmla="*/ 128 h 328"/>
                <a:gd name="T38" fmla="*/ 593 w 665"/>
                <a:gd name="T39" fmla="*/ 120 h 328"/>
                <a:gd name="T40" fmla="*/ 585 w 665"/>
                <a:gd name="T41" fmla="*/ 112 h 328"/>
                <a:gd name="T42" fmla="*/ 585 w 665"/>
                <a:gd name="T43" fmla="*/ 104 h 328"/>
                <a:gd name="T44" fmla="*/ 585 w 665"/>
                <a:gd name="T45" fmla="*/ 104 h 328"/>
                <a:gd name="T46" fmla="*/ 585 w 665"/>
                <a:gd name="T47" fmla="*/ 96 h 328"/>
                <a:gd name="T48" fmla="*/ 585 w 665"/>
                <a:gd name="T49" fmla="*/ 88 h 328"/>
                <a:gd name="T50" fmla="*/ 585 w 665"/>
                <a:gd name="T51" fmla="*/ 88 h 328"/>
                <a:gd name="T52" fmla="*/ 585 w 665"/>
                <a:gd name="T53" fmla="*/ 88 h 328"/>
                <a:gd name="T54" fmla="*/ 569 w 665"/>
                <a:gd name="T55" fmla="*/ 72 h 328"/>
                <a:gd name="T56" fmla="*/ 569 w 665"/>
                <a:gd name="T57" fmla="*/ 64 h 328"/>
                <a:gd name="T58" fmla="*/ 553 w 665"/>
                <a:gd name="T59" fmla="*/ 48 h 328"/>
                <a:gd name="T60" fmla="*/ 545 w 665"/>
                <a:gd name="T61" fmla="*/ 48 h 328"/>
                <a:gd name="T62" fmla="*/ 537 w 665"/>
                <a:gd name="T63" fmla="*/ 48 h 328"/>
                <a:gd name="T64" fmla="*/ 529 w 665"/>
                <a:gd name="T65" fmla="*/ 40 h 328"/>
                <a:gd name="T66" fmla="*/ 529 w 665"/>
                <a:gd name="T67" fmla="*/ 40 h 328"/>
                <a:gd name="T68" fmla="*/ 521 w 665"/>
                <a:gd name="T69" fmla="*/ 32 h 328"/>
                <a:gd name="T70" fmla="*/ 521 w 665"/>
                <a:gd name="T71" fmla="*/ 32 h 328"/>
                <a:gd name="T72" fmla="*/ 480 w 665"/>
                <a:gd name="T73" fmla="*/ 32 h 328"/>
                <a:gd name="T74" fmla="*/ 480 w 665"/>
                <a:gd name="T75" fmla="*/ 32 h 328"/>
                <a:gd name="T76" fmla="*/ 472 w 665"/>
                <a:gd name="T77" fmla="*/ 40 h 328"/>
                <a:gd name="T78" fmla="*/ 464 w 665"/>
                <a:gd name="T79" fmla="*/ 48 h 328"/>
                <a:gd name="T80" fmla="*/ 464 w 665"/>
                <a:gd name="T81" fmla="*/ 48 h 328"/>
                <a:gd name="T82" fmla="*/ 456 w 665"/>
                <a:gd name="T83" fmla="*/ 40 h 328"/>
                <a:gd name="T84" fmla="*/ 424 w 665"/>
                <a:gd name="T85" fmla="*/ 16 h 328"/>
                <a:gd name="T86" fmla="*/ 424 w 665"/>
                <a:gd name="T87" fmla="*/ 16 h 328"/>
                <a:gd name="T88" fmla="*/ 301 w 665"/>
                <a:gd name="T89" fmla="*/ 12 h 328"/>
                <a:gd name="T90" fmla="*/ 57 w 665"/>
                <a:gd name="T91" fmla="*/ 0 h 328"/>
                <a:gd name="T92" fmla="*/ 24 w 665"/>
                <a:gd name="T93" fmla="*/ 0 h 328"/>
                <a:gd name="T94" fmla="*/ 24 w 665"/>
                <a:gd name="T95" fmla="*/ 0 h 328"/>
                <a:gd name="T96" fmla="*/ 0 w 665"/>
                <a:gd name="T97" fmla="*/ 200 h 328"/>
                <a:gd name="T98" fmla="*/ 0 w 665"/>
                <a:gd name="T99" fmla="*/ 200 h 328"/>
                <a:gd name="T100" fmla="*/ 160 w 665"/>
                <a:gd name="T101" fmla="*/ 216 h 328"/>
                <a:gd name="T102" fmla="*/ 160 w 665"/>
                <a:gd name="T103" fmla="*/ 216 h 328"/>
                <a:gd name="T104" fmla="*/ 152 w 665"/>
                <a:gd name="T105" fmla="*/ 312 h 328"/>
                <a:gd name="T106" fmla="*/ 152 w 665"/>
                <a:gd name="T107" fmla="*/ 312 h 328"/>
                <a:gd name="T108" fmla="*/ 184 w 665"/>
                <a:gd name="T109" fmla="*/ 320 h 328"/>
                <a:gd name="T110" fmla="*/ 424 w 665"/>
                <a:gd name="T111" fmla="*/ 328 h 328"/>
                <a:gd name="T112" fmla="*/ 649 w 665"/>
                <a:gd name="T113" fmla="*/ 328 h 328"/>
                <a:gd name="T114" fmla="*/ 665 w 665"/>
                <a:gd name="T115" fmla="*/ 328 h 3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5"/>
                <a:gd name="T175" fmla="*/ 0 h 328"/>
                <a:gd name="T176" fmla="*/ 665 w 665"/>
                <a:gd name="T177" fmla="*/ 328 h 3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5" h="328">
                  <a:moveTo>
                    <a:pt x="665" y="328"/>
                  </a:moveTo>
                  <a:lnTo>
                    <a:pt x="649" y="304"/>
                  </a:lnTo>
                  <a:lnTo>
                    <a:pt x="641" y="296"/>
                  </a:lnTo>
                  <a:lnTo>
                    <a:pt x="641" y="288"/>
                  </a:lnTo>
                  <a:lnTo>
                    <a:pt x="633" y="264"/>
                  </a:lnTo>
                  <a:lnTo>
                    <a:pt x="625" y="264"/>
                  </a:lnTo>
                  <a:lnTo>
                    <a:pt x="625" y="232"/>
                  </a:lnTo>
                  <a:lnTo>
                    <a:pt x="625" y="224"/>
                  </a:lnTo>
                  <a:lnTo>
                    <a:pt x="625" y="216"/>
                  </a:lnTo>
                  <a:lnTo>
                    <a:pt x="625" y="208"/>
                  </a:lnTo>
                  <a:lnTo>
                    <a:pt x="617" y="184"/>
                  </a:lnTo>
                  <a:lnTo>
                    <a:pt x="617" y="176"/>
                  </a:lnTo>
                  <a:lnTo>
                    <a:pt x="609" y="176"/>
                  </a:lnTo>
                  <a:lnTo>
                    <a:pt x="609" y="160"/>
                  </a:lnTo>
                  <a:lnTo>
                    <a:pt x="609" y="128"/>
                  </a:lnTo>
                  <a:lnTo>
                    <a:pt x="593" y="120"/>
                  </a:lnTo>
                  <a:lnTo>
                    <a:pt x="585" y="112"/>
                  </a:lnTo>
                  <a:lnTo>
                    <a:pt x="585" y="104"/>
                  </a:lnTo>
                  <a:lnTo>
                    <a:pt x="585" y="96"/>
                  </a:lnTo>
                  <a:lnTo>
                    <a:pt x="585" y="88"/>
                  </a:lnTo>
                  <a:lnTo>
                    <a:pt x="569" y="72"/>
                  </a:lnTo>
                  <a:lnTo>
                    <a:pt x="569" y="64"/>
                  </a:lnTo>
                  <a:lnTo>
                    <a:pt x="553" y="48"/>
                  </a:lnTo>
                  <a:lnTo>
                    <a:pt x="545" y="48"/>
                  </a:lnTo>
                  <a:lnTo>
                    <a:pt x="537" y="48"/>
                  </a:lnTo>
                  <a:lnTo>
                    <a:pt x="529" y="40"/>
                  </a:lnTo>
                  <a:lnTo>
                    <a:pt x="521" y="32"/>
                  </a:lnTo>
                  <a:lnTo>
                    <a:pt x="480" y="32"/>
                  </a:lnTo>
                  <a:lnTo>
                    <a:pt x="472" y="40"/>
                  </a:lnTo>
                  <a:lnTo>
                    <a:pt x="464" y="48"/>
                  </a:lnTo>
                  <a:lnTo>
                    <a:pt x="456" y="40"/>
                  </a:lnTo>
                  <a:lnTo>
                    <a:pt x="424" y="16"/>
                  </a:lnTo>
                  <a:lnTo>
                    <a:pt x="301" y="12"/>
                  </a:lnTo>
                  <a:lnTo>
                    <a:pt x="57" y="0"/>
                  </a:lnTo>
                  <a:lnTo>
                    <a:pt x="24" y="0"/>
                  </a:lnTo>
                  <a:lnTo>
                    <a:pt x="0" y="200"/>
                  </a:lnTo>
                  <a:lnTo>
                    <a:pt x="160" y="216"/>
                  </a:lnTo>
                  <a:lnTo>
                    <a:pt x="152" y="312"/>
                  </a:lnTo>
                  <a:lnTo>
                    <a:pt x="184" y="320"/>
                  </a:lnTo>
                  <a:lnTo>
                    <a:pt x="424" y="328"/>
                  </a:lnTo>
                  <a:lnTo>
                    <a:pt x="649" y="328"/>
                  </a:lnTo>
                  <a:lnTo>
                    <a:pt x="665" y="328"/>
                  </a:lnTo>
                  <a:close/>
                </a:path>
              </a:pathLst>
            </a:custGeom>
            <a:solidFill>
              <a:schemeClr val="bg1"/>
            </a:solidFill>
            <a:ln w="6350" cmpd="sng">
              <a:solidFill>
                <a:srgbClr val="000000"/>
              </a:solidFill>
              <a:round/>
              <a:headEnd/>
              <a:tailEnd/>
            </a:ln>
          </p:spPr>
          <p:txBody>
            <a:bodyPr/>
            <a:lstStyle/>
            <a:p>
              <a:endParaRPr lang="en-US"/>
            </a:p>
          </p:txBody>
        </p:sp>
        <p:sp>
          <p:nvSpPr>
            <p:cNvPr id="104" name="Freeform 118"/>
            <p:cNvSpPr>
              <a:spLocks/>
            </p:cNvSpPr>
            <p:nvPr/>
          </p:nvSpPr>
          <p:spPr bwMode="auto">
            <a:xfrm>
              <a:off x="2523" y="1888"/>
              <a:ext cx="593" cy="320"/>
            </a:xfrm>
            <a:custGeom>
              <a:avLst/>
              <a:gdLst>
                <a:gd name="T0" fmla="*/ 0 w 593"/>
                <a:gd name="T1" fmla="*/ 312 h 320"/>
                <a:gd name="T2" fmla="*/ 24 w 593"/>
                <a:gd name="T3" fmla="*/ 0 h 320"/>
                <a:gd name="T4" fmla="*/ 24 w 593"/>
                <a:gd name="T5" fmla="*/ 0 h 320"/>
                <a:gd name="T6" fmla="*/ 56 w 593"/>
                <a:gd name="T7" fmla="*/ 8 h 320"/>
                <a:gd name="T8" fmla="*/ 296 w 593"/>
                <a:gd name="T9" fmla="*/ 16 h 320"/>
                <a:gd name="T10" fmla="*/ 521 w 593"/>
                <a:gd name="T11" fmla="*/ 16 h 320"/>
                <a:gd name="T12" fmla="*/ 537 w 593"/>
                <a:gd name="T13" fmla="*/ 16 h 320"/>
                <a:gd name="T14" fmla="*/ 529 w 593"/>
                <a:gd name="T15" fmla="*/ 16 h 320"/>
                <a:gd name="T16" fmla="*/ 545 w 593"/>
                <a:gd name="T17" fmla="*/ 24 h 320"/>
                <a:gd name="T18" fmla="*/ 553 w 593"/>
                <a:gd name="T19" fmla="*/ 32 h 320"/>
                <a:gd name="T20" fmla="*/ 553 w 593"/>
                <a:gd name="T21" fmla="*/ 32 h 320"/>
                <a:gd name="T22" fmla="*/ 561 w 593"/>
                <a:gd name="T23" fmla="*/ 24 h 320"/>
                <a:gd name="T24" fmla="*/ 561 w 593"/>
                <a:gd name="T25" fmla="*/ 32 h 320"/>
                <a:gd name="T26" fmla="*/ 569 w 593"/>
                <a:gd name="T27" fmla="*/ 32 h 320"/>
                <a:gd name="T28" fmla="*/ 569 w 593"/>
                <a:gd name="T29" fmla="*/ 40 h 320"/>
                <a:gd name="T30" fmla="*/ 569 w 593"/>
                <a:gd name="T31" fmla="*/ 48 h 320"/>
                <a:gd name="T32" fmla="*/ 553 w 593"/>
                <a:gd name="T33" fmla="*/ 56 h 320"/>
                <a:gd name="T34" fmla="*/ 553 w 593"/>
                <a:gd name="T35" fmla="*/ 56 h 320"/>
                <a:gd name="T36" fmla="*/ 553 w 593"/>
                <a:gd name="T37" fmla="*/ 64 h 320"/>
                <a:gd name="T38" fmla="*/ 553 w 593"/>
                <a:gd name="T39" fmla="*/ 64 h 320"/>
                <a:gd name="T40" fmla="*/ 569 w 593"/>
                <a:gd name="T41" fmla="*/ 72 h 320"/>
                <a:gd name="T42" fmla="*/ 569 w 593"/>
                <a:gd name="T43" fmla="*/ 80 h 320"/>
                <a:gd name="T44" fmla="*/ 569 w 593"/>
                <a:gd name="T45" fmla="*/ 88 h 320"/>
                <a:gd name="T46" fmla="*/ 569 w 593"/>
                <a:gd name="T47" fmla="*/ 88 h 320"/>
                <a:gd name="T48" fmla="*/ 577 w 593"/>
                <a:gd name="T49" fmla="*/ 104 h 320"/>
                <a:gd name="T50" fmla="*/ 577 w 593"/>
                <a:gd name="T51" fmla="*/ 104 h 320"/>
                <a:gd name="T52" fmla="*/ 593 w 593"/>
                <a:gd name="T53" fmla="*/ 104 h 320"/>
                <a:gd name="T54" fmla="*/ 593 w 593"/>
                <a:gd name="T55" fmla="*/ 104 h 320"/>
                <a:gd name="T56" fmla="*/ 593 w 593"/>
                <a:gd name="T57" fmla="*/ 320 h 320"/>
                <a:gd name="T58" fmla="*/ 593 w 593"/>
                <a:gd name="T59" fmla="*/ 320 h 320"/>
                <a:gd name="T60" fmla="*/ 529 w 593"/>
                <a:gd name="T61" fmla="*/ 320 h 320"/>
                <a:gd name="T62" fmla="*/ 369 w 593"/>
                <a:gd name="T63" fmla="*/ 320 h 320"/>
                <a:gd name="T64" fmla="*/ 56 w 593"/>
                <a:gd name="T65" fmla="*/ 312 h 320"/>
                <a:gd name="T66" fmla="*/ 0 w 593"/>
                <a:gd name="T67" fmla="*/ 312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3"/>
                <a:gd name="T103" fmla="*/ 0 h 320"/>
                <a:gd name="T104" fmla="*/ 593 w 593"/>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3" h="320">
                  <a:moveTo>
                    <a:pt x="0" y="312"/>
                  </a:moveTo>
                  <a:lnTo>
                    <a:pt x="24" y="0"/>
                  </a:lnTo>
                  <a:lnTo>
                    <a:pt x="56" y="8"/>
                  </a:lnTo>
                  <a:lnTo>
                    <a:pt x="296" y="16"/>
                  </a:lnTo>
                  <a:lnTo>
                    <a:pt x="521" y="16"/>
                  </a:lnTo>
                  <a:lnTo>
                    <a:pt x="537" y="16"/>
                  </a:lnTo>
                  <a:lnTo>
                    <a:pt x="529" y="16"/>
                  </a:lnTo>
                  <a:lnTo>
                    <a:pt x="545" y="24"/>
                  </a:lnTo>
                  <a:lnTo>
                    <a:pt x="553" y="32"/>
                  </a:lnTo>
                  <a:lnTo>
                    <a:pt x="561" y="24"/>
                  </a:lnTo>
                  <a:lnTo>
                    <a:pt x="561" y="32"/>
                  </a:lnTo>
                  <a:lnTo>
                    <a:pt x="569" y="32"/>
                  </a:lnTo>
                  <a:lnTo>
                    <a:pt x="569" y="40"/>
                  </a:lnTo>
                  <a:lnTo>
                    <a:pt x="569" y="48"/>
                  </a:lnTo>
                  <a:lnTo>
                    <a:pt x="553" y="56"/>
                  </a:lnTo>
                  <a:lnTo>
                    <a:pt x="553" y="64"/>
                  </a:lnTo>
                  <a:lnTo>
                    <a:pt x="569" y="72"/>
                  </a:lnTo>
                  <a:lnTo>
                    <a:pt x="569" y="80"/>
                  </a:lnTo>
                  <a:lnTo>
                    <a:pt x="569" y="88"/>
                  </a:lnTo>
                  <a:lnTo>
                    <a:pt x="577" y="104"/>
                  </a:lnTo>
                  <a:lnTo>
                    <a:pt x="593" y="104"/>
                  </a:lnTo>
                  <a:lnTo>
                    <a:pt x="593" y="320"/>
                  </a:lnTo>
                  <a:lnTo>
                    <a:pt x="529" y="320"/>
                  </a:lnTo>
                  <a:lnTo>
                    <a:pt x="369" y="320"/>
                  </a:lnTo>
                  <a:lnTo>
                    <a:pt x="56" y="312"/>
                  </a:lnTo>
                  <a:lnTo>
                    <a:pt x="0" y="312"/>
                  </a:lnTo>
                  <a:close/>
                </a:path>
              </a:pathLst>
            </a:custGeom>
            <a:solidFill>
              <a:schemeClr val="bg1"/>
            </a:solidFill>
            <a:ln w="6350" cmpd="sng">
              <a:solidFill>
                <a:srgbClr val="000000"/>
              </a:solidFill>
              <a:round/>
              <a:headEnd/>
              <a:tailEnd/>
            </a:ln>
          </p:spPr>
          <p:txBody>
            <a:bodyPr/>
            <a:lstStyle/>
            <a:p>
              <a:endParaRPr lang="en-US"/>
            </a:p>
          </p:txBody>
        </p:sp>
        <p:sp>
          <p:nvSpPr>
            <p:cNvPr id="105" name="Freeform 119"/>
            <p:cNvSpPr>
              <a:spLocks/>
            </p:cNvSpPr>
            <p:nvPr/>
          </p:nvSpPr>
          <p:spPr bwMode="auto">
            <a:xfrm>
              <a:off x="2443" y="2192"/>
              <a:ext cx="697" cy="360"/>
            </a:xfrm>
            <a:custGeom>
              <a:avLst/>
              <a:gdLst>
                <a:gd name="T0" fmla="*/ 240 w 697"/>
                <a:gd name="T1" fmla="*/ 264 h 360"/>
                <a:gd name="T2" fmla="*/ 248 w 697"/>
                <a:gd name="T3" fmla="*/ 264 h 360"/>
                <a:gd name="T4" fmla="*/ 264 w 697"/>
                <a:gd name="T5" fmla="*/ 280 h 360"/>
                <a:gd name="T6" fmla="*/ 272 w 697"/>
                <a:gd name="T7" fmla="*/ 280 h 360"/>
                <a:gd name="T8" fmla="*/ 288 w 697"/>
                <a:gd name="T9" fmla="*/ 280 h 360"/>
                <a:gd name="T10" fmla="*/ 296 w 697"/>
                <a:gd name="T11" fmla="*/ 272 h 360"/>
                <a:gd name="T12" fmla="*/ 312 w 697"/>
                <a:gd name="T13" fmla="*/ 304 h 360"/>
                <a:gd name="T14" fmla="*/ 328 w 697"/>
                <a:gd name="T15" fmla="*/ 304 h 360"/>
                <a:gd name="T16" fmla="*/ 344 w 697"/>
                <a:gd name="T17" fmla="*/ 312 h 360"/>
                <a:gd name="T18" fmla="*/ 360 w 697"/>
                <a:gd name="T19" fmla="*/ 304 h 360"/>
                <a:gd name="T20" fmla="*/ 368 w 697"/>
                <a:gd name="T21" fmla="*/ 320 h 360"/>
                <a:gd name="T22" fmla="*/ 376 w 697"/>
                <a:gd name="T23" fmla="*/ 312 h 360"/>
                <a:gd name="T24" fmla="*/ 384 w 697"/>
                <a:gd name="T25" fmla="*/ 312 h 360"/>
                <a:gd name="T26" fmla="*/ 392 w 697"/>
                <a:gd name="T27" fmla="*/ 304 h 360"/>
                <a:gd name="T28" fmla="*/ 392 w 697"/>
                <a:gd name="T29" fmla="*/ 320 h 360"/>
                <a:gd name="T30" fmla="*/ 408 w 697"/>
                <a:gd name="T31" fmla="*/ 320 h 360"/>
                <a:gd name="T32" fmla="*/ 408 w 697"/>
                <a:gd name="T33" fmla="*/ 328 h 360"/>
                <a:gd name="T34" fmla="*/ 416 w 697"/>
                <a:gd name="T35" fmla="*/ 336 h 360"/>
                <a:gd name="T36" fmla="*/ 424 w 697"/>
                <a:gd name="T37" fmla="*/ 328 h 360"/>
                <a:gd name="T38" fmla="*/ 432 w 697"/>
                <a:gd name="T39" fmla="*/ 328 h 360"/>
                <a:gd name="T40" fmla="*/ 441 w 697"/>
                <a:gd name="T41" fmla="*/ 336 h 360"/>
                <a:gd name="T42" fmla="*/ 449 w 697"/>
                <a:gd name="T43" fmla="*/ 336 h 360"/>
                <a:gd name="T44" fmla="*/ 457 w 697"/>
                <a:gd name="T45" fmla="*/ 344 h 360"/>
                <a:gd name="T46" fmla="*/ 465 w 697"/>
                <a:gd name="T47" fmla="*/ 328 h 360"/>
                <a:gd name="T48" fmla="*/ 473 w 697"/>
                <a:gd name="T49" fmla="*/ 352 h 360"/>
                <a:gd name="T50" fmla="*/ 473 w 697"/>
                <a:gd name="T51" fmla="*/ 352 h 360"/>
                <a:gd name="T52" fmla="*/ 481 w 697"/>
                <a:gd name="T53" fmla="*/ 344 h 360"/>
                <a:gd name="T54" fmla="*/ 489 w 697"/>
                <a:gd name="T55" fmla="*/ 328 h 360"/>
                <a:gd name="T56" fmla="*/ 505 w 697"/>
                <a:gd name="T57" fmla="*/ 336 h 360"/>
                <a:gd name="T58" fmla="*/ 513 w 697"/>
                <a:gd name="T59" fmla="*/ 336 h 360"/>
                <a:gd name="T60" fmla="*/ 513 w 697"/>
                <a:gd name="T61" fmla="*/ 344 h 360"/>
                <a:gd name="T62" fmla="*/ 545 w 697"/>
                <a:gd name="T63" fmla="*/ 360 h 360"/>
                <a:gd name="T64" fmla="*/ 577 w 697"/>
                <a:gd name="T65" fmla="*/ 336 h 360"/>
                <a:gd name="T66" fmla="*/ 585 w 697"/>
                <a:gd name="T67" fmla="*/ 344 h 360"/>
                <a:gd name="T68" fmla="*/ 593 w 697"/>
                <a:gd name="T69" fmla="*/ 336 h 360"/>
                <a:gd name="T70" fmla="*/ 593 w 697"/>
                <a:gd name="T71" fmla="*/ 328 h 360"/>
                <a:gd name="T72" fmla="*/ 593 w 697"/>
                <a:gd name="T73" fmla="*/ 328 h 360"/>
                <a:gd name="T74" fmla="*/ 609 w 697"/>
                <a:gd name="T75" fmla="*/ 344 h 360"/>
                <a:gd name="T76" fmla="*/ 617 w 697"/>
                <a:gd name="T77" fmla="*/ 344 h 360"/>
                <a:gd name="T78" fmla="*/ 641 w 697"/>
                <a:gd name="T79" fmla="*/ 328 h 360"/>
                <a:gd name="T80" fmla="*/ 641 w 697"/>
                <a:gd name="T81" fmla="*/ 336 h 360"/>
                <a:gd name="T82" fmla="*/ 665 w 697"/>
                <a:gd name="T83" fmla="*/ 352 h 360"/>
                <a:gd name="T84" fmla="*/ 689 w 697"/>
                <a:gd name="T85" fmla="*/ 360 h 360"/>
                <a:gd name="T86" fmla="*/ 697 w 697"/>
                <a:gd name="T87" fmla="*/ 184 h 360"/>
                <a:gd name="T88" fmla="*/ 681 w 697"/>
                <a:gd name="T89" fmla="*/ 72 h 360"/>
                <a:gd name="T90" fmla="*/ 673 w 697"/>
                <a:gd name="T91" fmla="*/ 16 h 360"/>
                <a:gd name="T92" fmla="*/ 449 w 697"/>
                <a:gd name="T93" fmla="*/ 16 h 360"/>
                <a:gd name="T94" fmla="*/ 80 w 697"/>
                <a:gd name="T95" fmla="*/ 8 h 360"/>
                <a:gd name="T96" fmla="*/ 8 w 697"/>
                <a:gd name="T97" fmla="*/ 0 h 360"/>
                <a:gd name="T98" fmla="*/ 0 w 697"/>
                <a:gd name="T99" fmla="*/ 48 h 360"/>
                <a:gd name="T100" fmla="*/ 248 w 697"/>
                <a:gd name="T101" fmla="*/ 64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7"/>
                <a:gd name="T154" fmla="*/ 0 h 360"/>
                <a:gd name="T155" fmla="*/ 697 w 697"/>
                <a:gd name="T156" fmla="*/ 360 h 3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7" h="360">
                  <a:moveTo>
                    <a:pt x="240" y="264"/>
                  </a:moveTo>
                  <a:lnTo>
                    <a:pt x="240" y="264"/>
                  </a:lnTo>
                  <a:lnTo>
                    <a:pt x="248" y="264"/>
                  </a:lnTo>
                  <a:lnTo>
                    <a:pt x="264" y="280"/>
                  </a:lnTo>
                  <a:lnTo>
                    <a:pt x="272" y="280"/>
                  </a:lnTo>
                  <a:lnTo>
                    <a:pt x="288" y="280"/>
                  </a:lnTo>
                  <a:lnTo>
                    <a:pt x="296" y="272"/>
                  </a:lnTo>
                  <a:lnTo>
                    <a:pt x="312" y="304"/>
                  </a:lnTo>
                  <a:lnTo>
                    <a:pt x="328" y="304"/>
                  </a:lnTo>
                  <a:lnTo>
                    <a:pt x="336" y="312"/>
                  </a:lnTo>
                  <a:lnTo>
                    <a:pt x="344" y="312"/>
                  </a:lnTo>
                  <a:lnTo>
                    <a:pt x="344" y="304"/>
                  </a:lnTo>
                  <a:lnTo>
                    <a:pt x="360" y="304"/>
                  </a:lnTo>
                  <a:lnTo>
                    <a:pt x="368" y="312"/>
                  </a:lnTo>
                  <a:lnTo>
                    <a:pt x="368" y="320"/>
                  </a:lnTo>
                  <a:lnTo>
                    <a:pt x="376" y="312"/>
                  </a:lnTo>
                  <a:lnTo>
                    <a:pt x="384" y="312"/>
                  </a:lnTo>
                  <a:lnTo>
                    <a:pt x="392" y="304"/>
                  </a:lnTo>
                  <a:lnTo>
                    <a:pt x="392" y="320"/>
                  </a:lnTo>
                  <a:lnTo>
                    <a:pt x="408" y="320"/>
                  </a:lnTo>
                  <a:lnTo>
                    <a:pt x="408" y="328"/>
                  </a:lnTo>
                  <a:lnTo>
                    <a:pt x="416" y="336"/>
                  </a:lnTo>
                  <a:lnTo>
                    <a:pt x="424" y="328"/>
                  </a:lnTo>
                  <a:lnTo>
                    <a:pt x="432" y="328"/>
                  </a:lnTo>
                  <a:lnTo>
                    <a:pt x="441" y="336"/>
                  </a:lnTo>
                  <a:lnTo>
                    <a:pt x="449" y="336"/>
                  </a:lnTo>
                  <a:lnTo>
                    <a:pt x="449" y="344"/>
                  </a:lnTo>
                  <a:lnTo>
                    <a:pt x="457" y="344"/>
                  </a:lnTo>
                  <a:lnTo>
                    <a:pt x="465" y="336"/>
                  </a:lnTo>
                  <a:lnTo>
                    <a:pt x="465" y="328"/>
                  </a:lnTo>
                  <a:lnTo>
                    <a:pt x="465" y="336"/>
                  </a:lnTo>
                  <a:lnTo>
                    <a:pt x="473" y="352"/>
                  </a:lnTo>
                  <a:lnTo>
                    <a:pt x="481" y="344"/>
                  </a:lnTo>
                  <a:lnTo>
                    <a:pt x="489" y="328"/>
                  </a:lnTo>
                  <a:lnTo>
                    <a:pt x="505" y="336"/>
                  </a:lnTo>
                  <a:lnTo>
                    <a:pt x="513" y="336"/>
                  </a:lnTo>
                  <a:lnTo>
                    <a:pt x="513" y="344"/>
                  </a:lnTo>
                  <a:lnTo>
                    <a:pt x="537" y="352"/>
                  </a:lnTo>
                  <a:lnTo>
                    <a:pt x="545" y="360"/>
                  </a:lnTo>
                  <a:lnTo>
                    <a:pt x="561" y="336"/>
                  </a:lnTo>
                  <a:lnTo>
                    <a:pt x="577" y="336"/>
                  </a:lnTo>
                  <a:lnTo>
                    <a:pt x="577" y="344"/>
                  </a:lnTo>
                  <a:lnTo>
                    <a:pt x="585" y="344"/>
                  </a:lnTo>
                  <a:lnTo>
                    <a:pt x="593" y="336"/>
                  </a:lnTo>
                  <a:lnTo>
                    <a:pt x="593" y="328"/>
                  </a:lnTo>
                  <a:lnTo>
                    <a:pt x="609" y="344"/>
                  </a:lnTo>
                  <a:lnTo>
                    <a:pt x="617" y="344"/>
                  </a:lnTo>
                  <a:lnTo>
                    <a:pt x="625" y="328"/>
                  </a:lnTo>
                  <a:lnTo>
                    <a:pt x="641" y="328"/>
                  </a:lnTo>
                  <a:lnTo>
                    <a:pt x="641" y="336"/>
                  </a:lnTo>
                  <a:lnTo>
                    <a:pt x="665" y="352"/>
                  </a:lnTo>
                  <a:lnTo>
                    <a:pt x="681" y="352"/>
                  </a:lnTo>
                  <a:lnTo>
                    <a:pt x="689" y="360"/>
                  </a:lnTo>
                  <a:lnTo>
                    <a:pt x="697" y="184"/>
                  </a:lnTo>
                  <a:lnTo>
                    <a:pt x="681" y="72"/>
                  </a:lnTo>
                  <a:lnTo>
                    <a:pt x="673" y="16"/>
                  </a:lnTo>
                  <a:lnTo>
                    <a:pt x="609" y="16"/>
                  </a:lnTo>
                  <a:lnTo>
                    <a:pt x="449" y="16"/>
                  </a:lnTo>
                  <a:lnTo>
                    <a:pt x="136" y="8"/>
                  </a:lnTo>
                  <a:lnTo>
                    <a:pt x="80" y="8"/>
                  </a:lnTo>
                  <a:lnTo>
                    <a:pt x="8" y="0"/>
                  </a:lnTo>
                  <a:lnTo>
                    <a:pt x="0" y="48"/>
                  </a:lnTo>
                  <a:lnTo>
                    <a:pt x="248" y="64"/>
                  </a:lnTo>
                  <a:lnTo>
                    <a:pt x="240" y="264"/>
                  </a:lnTo>
                  <a:close/>
                </a:path>
              </a:pathLst>
            </a:custGeom>
            <a:solidFill>
              <a:srgbClr val="00B0F0"/>
            </a:solidFill>
            <a:ln w="6350" cmpd="sng">
              <a:solidFill>
                <a:srgbClr val="000000"/>
              </a:solidFill>
              <a:round/>
              <a:headEnd/>
              <a:tailEnd/>
            </a:ln>
          </p:spPr>
          <p:txBody>
            <a:bodyPr/>
            <a:lstStyle/>
            <a:p>
              <a:endParaRPr lang="en-US"/>
            </a:p>
          </p:txBody>
        </p:sp>
        <p:sp>
          <p:nvSpPr>
            <p:cNvPr id="106" name="Freeform 120"/>
            <p:cNvSpPr>
              <a:spLocks/>
            </p:cNvSpPr>
            <p:nvPr/>
          </p:nvSpPr>
          <p:spPr bwMode="auto">
            <a:xfrm>
              <a:off x="2107" y="2240"/>
              <a:ext cx="1113" cy="1104"/>
            </a:xfrm>
            <a:custGeom>
              <a:avLst/>
              <a:gdLst>
                <a:gd name="T0" fmla="*/ 336 w 1113"/>
                <a:gd name="T1" fmla="*/ 0 h 1104"/>
                <a:gd name="T2" fmla="*/ 584 w 1113"/>
                <a:gd name="T3" fmla="*/ 216 h 1104"/>
                <a:gd name="T4" fmla="*/ 632 w 1113"/>
                <a:gd name="T5" fmla="*/ 224 h 1104"/>
                <a:gd name="T6" fmla="*/ 680 w 1113"/>
                <a:gd name="T7" fmla="*/ 264 h 1104"/>
                <a:gd name="T8" fmla="*/ 712 w 1113"/>
                <a:gd name="T9" fmla="*/ 264 h 1104"/>
                <a:gd name="T10" fmla="*/ 744 w 1113"/>
                <a:gd name="T11" fmla="*/ 272 h 1104"/>
                <a:gd name="T12" fmla="*/ 760 w 1113"/>
                <a:gd name="T13" fmla="*/ 280 h 1104"/>
                <a:gd name="T14" fmla="*/ 793 w 1113"/>
                <a:gd name="T15" fmla="*/ 296 h 1104"/>
                <a:gd name="T16" fmla="*/ 817 w 1113"/>
                <a:gd name="T17" fmla="*/ 296 h 1104"/>
                <a:gd name="T18" fmla="*/ 849 w 1113"/>
                <a:gd name="T19" fmla="*/ 288 h 1104"/>
                <a:gd name="T20" fmla="*/ 913 w 1113"/>
                <a:gd name="T21" fmla="*/ 296 h 1104"/>
                <a:gd name="T22" fmla="*/ 929 w 1113"/>
                <a:gd name="T23" fmla="*/ 280 h 1104"/>
                <a:gd name="T24" fmla="*/ 977 w 1113"/>
                <a:gd name="T25" fmla="*/ 288 h 1104"/>
                <a:gd name="T26" fmla="*/ 1033 w 1113"/>
                <a:gd name="T27" fmla="*/ 320 h 1104"/>
                <a:gd name="T28" fmla="*/ 1073 w 1113"/>
                <a:gd name="T29" fmla="*/ 472 h 1104"/>
                <a:gd name="T30" fmla="*/ 1105 w 1113"/>
                <a:gd name="T31" fmla="*/ 552 h 1104"/>
                <a:gd name="T32" fmla="*/ 1105 w 1113"/>
                <a:gd name="T33" fmla="*/ 632 h 1104"/>
                <a:gd name="T34" fmla="*/ 1097 w 1113"/>
                <a:gd name="T35" fmla="*/ 680 h 1104"/>
                <a:gd name="T36" fmla="*/ 1089 w 1113"/>
                <a:gd name="T37" fmla="*/ 712 h 1104"/>
                <a:gd name="T38" fmla="*/ 1017 w 1113"/>
                <a:gd name="T39" fmla="*/ 736 h 1104"/>
                <a:gd name="T40" fmla="*/ 1025 w 1113"/>
                <a:gd name="T41" fmla="*/ 728 h 1104"/>
                <a:gd name="T42" fmla="*/ 1017 w 1113"/>
                <a:gd name="T43" fmla="*/ 712 h 1104"/>
                <a:gd name="T44" fmla="*/ 1001 w 1113"/>
                <a:gd name="T45" fmla="*/ 720 h 1104"/>
                <a:gd name="T46" fmla="*/ 993 w 1113"/>
                <a:gd name="T47" fmla="*/ 720 h 1104"/>
                <a:gd name="T48" fmla="*/ 985 w 1113"/>
                <a:gd name="T49" fmla="*/ 768 h 1104"/>
                <a:gd name="T50" fmla="*/ 969 w 1113"/>
                <a:gd name="T51" fmla="*/ 792 h 1104"/>
                <a:gd name="T52" fmla="*/ 881 w 1113"/>
                <a:gd name="T53" fmla="*/ 840 h 1104"/>
                <a:gd name="T54" fmla="*/ 889 w 1113"/>
                <a:gd name="T55" fmla="*/ 824 h 1104"/>
                <a:gd name="T56" fmla="*/ 873 w 1113"/>
                <a:gd name="T57" fmla="*/ 824 h 1104"/>
                <a:gd name="T58" fmla="*/ 865 w 1113"/>
                <a:gd name="T59" fmla="*/ 824 h 1104"/>
                <a:gd name="T60" fmla="*/ 873 w 1113"/>
                <a:gd name="T61" fmla="*/ 840 h 1104"/>
                <a:gd name="T62" fmla="*/ 841 w 1113"/>
                <a:gd name="T63" fmla="*/ 840 h 1104"/>
                <a:gd name="T64" fmla="*/ 841 w 1113"/>
                <a:gd name="T65" fmla="*/ 848 h 1104"/>
                <a:gd name="T66" fmla="*/ 825 w 1113"/>
                <a:gd name="T67" fmla="*/ 872 h 1104"/>
                <a:gd name="T68" fmla="*/ 801 w 1113"/>
                <a:gd name="T69" fmla="*/ 880 h 1104"/>
                <a:gd name="T70" fmla="*/ 817 w 1113"/>
                <a:gd name="T71" fmla="*/ 880 h 1104"/>
                <a:gd name="T72" fmla="*/ 801 w 1113"/>
                <a:gd name="T73" fmla="*/ 904 h 1104"/>
                <a:gd name="T74" fmla="*/ 785 w 1113"/>
                <a:gd name="T75" fmla="*/ 912 h 1104"/>
                <a:gd name="T76" fmla="*/ 777 w 1113"/>
                <a:gd name="T77" fmla="*/ 952 h 1104"/>
                <a:gd name="T78" fmla="*/ 760 w 1113"/>
                <a:gd name="T79" fmla="*/ 960 h 1104"/>
                <a:gd name="T80" fmla="*/ 760 w 1113"/>
                <a:gd name="T81" fmla="*/ 968 h 1104"/>
                <a:gd name="T82" fmla="*/ 768 w 1113"/>
                <a:gd name="T83" fmla="*/ 1008 h 1104"/>
                <a:gd name="T84" fmla="*/ 793 w 1113"/>
                <a:gd name="T85" fmla="*/ 1088 h 1104"/>
                <a:gd name="T86" fmla="*/ 728 w 1113"/>
                <a:gd name="T87" fmla="*/ 1080 h 1104"/>
                <a:gd name="T88" fmla="*/ 664 w 1113"/>
                <a:gd name="T89" fmla="*/ 1064 h 1104"/>
                <a:gd name="T90" fmla="*/ 624 w 1113"/>
                <a:gd name="T91" fmla="*/ 1032 h 1104"/>
                <a:gd name="T92" fmla="*/ 600 w 1113"/>
                <a:gd name="T93" fmla="*/ 968 h 1104"/>
                <a:gd name="T94" fmla="*/ 576 w 1113"/>
                <a:gd name="T95" fmla="*/ 920 h 1104"/>
                <a:gd name="T96" fmla="*/ 488 w 1113"/>
                <a:gd name="T97" fmla="*/ 768 h 1104"/>
                <a:gd name="T98" fmla="*/ 360 w 1113"/>
                <a:gd name="T99" fmla="*/ 680 h 1104"/>
                <a:gd name="T100" fmla="*/ 328 w 1113"/>
                <a:gd name="T101" fmla="*/ 688 h 1104"/>
                <a:gd name="T102" fmla="*/ 280 w 1113"/>
                <a:gd name="T103" fmla="*/ 760 h 1104"/>
                <a:gd name="T104" fmla="*/ 208 w 1113"/>
                <a:gd name="T105" fmla="*/ 728 h 1104"/>
                <a:gd name="T106" fmla="*/ 152 w 1113"/>
                <a:gd name="T107" fmla="*/ 640 h 1104"/>
                <a:gd name="T108" fmla="*/ 96 w 1113"/>
                <a:gd name="T109" fmla="*/ 560 h 1104"/>
                <a:gd name="T110" fmla="*/ 32 w 1113"/>
                <a:gd name="T111" fmla="*/ 496 h 1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3"/>
                <a:gd name="T169" fmla="*/ 0 h 1104"/>
                <a:gd name="T170" fmla="*/ 1113 w 1113"/>
                <a:gd name="T171" fmla="*/ 1104 h 1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3" h="1104">
                  <a:moveTo>
                    <a:pt x="0" y="448"/>
                  </a:moveTo>
                  <a:lnTo>
                    <a:pt x="0" y="448"/>
                  </a:lnTo>
                  <a:lnTo>
                    <a:pt x="0" y="432"/>
                  </a:lnTo>
                  <a:lnTo>
                    <a:pt x="304" y="464"/>
                  </a:lnTo>
                  <a:lnTo>
                    <a:pt x="336" y="0"/>
                  </a:lnTo>
                  <a:lnTo>
                    <a:pt x="584" y="16"/>
                  </a:lnTo>
                  <a:lnTo>
                    <a:pt x="576" y="216"/>
                  </a:lnTo>
                  <a:lnTo>
                    <a:pt x="584" y="216"/>
                  </a:lnTo>
                  <a:lnTo>
                    <a:pt x="600" y="232"/>
                  </a:lnTo>
                  <a:lnTo>
                    <a:pt x="608" y="232"/>
                  </a:lnTo>
                  <a:lnTo>
                    <a:pt x="624" y="232"/>
                  </a:lnTo>
                  <a:lnTo>
                    <a:pt x="632" y="224"/>
                  </a:lnTo>
                  <a:lnTo>
                    <a:pt x="648" y="256"/>
                  </a:lnTo>
                  <a:lnTo>
                    <a:pt x="664" y="256"/>
                  </a:lnTo>
                  <a:lnTo>
                    <a:pt x="672" y="264"/>
                  </a:lnTo>
                  <a:lnTo>
                    <a:pt x="680" y="264"/>
                  </a:lnTo>
                  <a:lnTo>
                    <a:pt x="680" y="256"/>
                  </a:lnTo>
                  <a:lnTo>
                    <a:pt x="696" y="256"/>
                  </a:lnTo>
                  <a:lnTo>
                    <a:pt x="704" y="264"/>
                  </a:lnTo>
                  <a:lnTo>
                    <a:pt x="704" y="272"/>
                  </a:lnTo>
                  <a:lnTo>
                    <a:pt x="712" y="264"/>
                  </a:lnTo>
                  <a:lnTo>
                    <a:pt x="720" y="264"/>
                  </a:lnTo>
                  <a:lnTo>
                    <a:pt x="728" y="256"/>
                  </a:lnTo>
                  <a:lnTo>
                    <a:pt x="728" y="272"/>
                  </a:lnTo>
                  <a:lnTo>
                    <a:pt x="744" y="272"/>
                  </a:lnTo>
                  <a:lnTo>
                    <a:pt x="744" y="280"/>
                  </a:lnTo>
                  <a:lnTo>
                    <a:pt x="752" y="288"/>
                  </a:lnTo>
                  <a:lnTo>
                    <a:pt x="760" y="280"/>
                  </a:lnTo>
                  <a:lnTo>
                    <a:pt x="768" y="280"/>
                  </a:lnTo>
                  <a:lnTo>
                    <a:pt x="777" y="288"/>
                  </a:lnTo>
                  <a:lnTo>
                    <a:pt x="785" y="288"/>
                  </a:lnTo>
                  <a:lnTo>
                    <a:pt x="785" y="296"/>
                  </a:lnTo>
                  <a:lnTo>
                    <a:pt x="793" y="296"/>
                  </a:lnTo>
                  <a:lnTo>
                    <a:pt x="801" y="288"/>
                  </a:lnTo>
                  <a:lnTo>
                    <a:pt x="801" y="280"/>
                  </a:lnTo>
                  <a:lnTo>
                    <a:pt x="801" y="288"/>
                  </a:lnTo>
                  <a:lnTo>
                    <a:pt x="809" y="304"/>
                  </a:lnTo>
                  <a:lnTo>
                    <a:pt x="817" y="296"/>
                  </a:lnTo>
                  <a:lnTo>
                    <a:pt x="825" y="280"/>
                  </a:lnTo>
                  <a:lnTo>
                    <a:pt x="841" y="288"/>
                  </a:lnTo>
                  <a:lnTo>
                    <a:pt x="849" y="288"/>
                  </a:lnTo>
                  <a:lnTo>
                    <a:pt x="849" y="296"/>
                  </a:lnTo>
                  <a:lnTo>
                    <a:pt x="873" y="304"/>
                  </a:lnTo>
                  <a:lnTo>
                    <a:pt x="881" y="312"/>
                  </a:lnTo>
                  <a:lnTo>
                    <a:pt x="897" y="288"/>
                  </a:lnTo>
                  <a:lnTo>
                    <a:pt x="913" y="288"/>
                  </a:lnTo>
                  <a:lnTo>
                    <a:pt x="913" y="296"/>
                  </a:lnTo>
                  <a:lnTo>
                    <a:pt x="921" y="296"/>
                  </a:lnTo>
                  <a:lnTo>
                    <a:pt x="929" y="288"/>
                  </a:lnTo>
                  <a:lnTo>
                    <a:pt x="929" y="280"/>
                  </a:lnTo>
                  <a:lnTo>
                    <a:pt x="945" y="296"/>
                  </a:lnTo>
                  <a:lnTo>
                    <a:pt x="953" y="296"/>
                  </a:lnTo>
                  <a:lnTo>
                    <a:pt x="961" y="280"/>
                  </a:lnTo>
                  <a:lnTo>
                    <a:pt x="977" y="280"/>
                  </a:lnTo>
                  <a:lnTo>
                    <a:pt x="977" y="288"/>
                  </a:lnTo>
                  <a:lnTo>
                    <a:pt x="1001" y="304"/>
                  </a:lnTo>
                  <a:lnTo>
                    <a:pt x="1017" y="304"/>
                  </a:lnTo>
                  <a:lnTo>
                    <a:pt x="1025" y="312"/>
                  </a:lnTo>
                  <a:lnTo>
                    <a:pt x="1033" y="320"/>
                  </a:lnTo>
                  <a:lnTo>
                    <a:pt x="1057" y="320"/>
                  </a:lnTo>
                  <a:lnTo>
                    <a:pt x="1065" y="320"/>
                  </a:lnTo>
                  <a:lnTo>
                    <a:pt x="1065" y="376"/>
                  </a:lnTo>
                  <a:lnTo>
                    <a:pt x="1073" y="472"/>
                  </a:lnTo>
                  <a:lnTo>
                    <a:pt x="1089" y="496"/>
                  </a:lnTo>
                  <a:lnTo>
                    <a:pt x="1089" y="528"/>
                  </a:lnTo>
                  <a:lnTo>
                    <a:pt x="1097" y="536"/>
                  </a:lnTo>
                  <a:lnTo>
                    <a:pt x="1105" y="552"/>
                  </a:lnTo>
                  <a:lnTo>
                    <a:pt x="1105" y="560"/>
                  </a:lnTo>
                  <a:lnTo>
                    <a:pt x="1113" y="576"/>
                  </a:lnTo>
                  <a:lnTo>
                    <a:pt x="1113" y="600"/>
                  </a:lnTo>
                  <a:lnTo>
                    <a:pt x="1097" y="616"/>
                  </a:lnTo>
                  <a:lnTo>
                    <a:pt x="1097" y="632"/>
                  </a:lnTo>
                  <a:lnTo>
                    <a:pt x="1105" y="632"/>
                  </a:lnTo>
                  <a:lnTo>
                    <a:pt x="1097" y="648"/>
                  </a:lnTo>
                  <a:lnTo>
                    <a:pt x="1105" y="656"/>
                  </a:lnTo>
                  <a:lnTo>
                    <a:pt x="1105" y="664"/>
                  </a:lnTo>
                  <a:lnTo>
                    <a:pt x="1105" y="672"/>
                  </a:lnTo>
                  <a:lnTo>
                    <a:pt x="1097" y="680"/>
                  </a:lnTo>
                  <a:lnTo>
                    <a:pt x="1089" y="680"/>
                  </a:lnTo>
                  <a:lnTo>
                    <a:pt x="1081" y="696"/>
                  </a:lnTo>
                  <a:lnTo>
                    <a:pt x="1089" y="704"/>
                  </a:lnTo>
                  <a:lnTo>
                    <a:pt x="1089" y="712"/>
                  </a:lnTo>
                  <a:lnTo>
                    <a:pt x="1081" y="712"/>
                  </a:lnTo>
                  <a:lnTo>
                    <a:pt x="1049" y="728"/>
                  </a:lnTo>
                  <a:lnTo>
                    <a:pt x="1009" y="744"/>
                  </a:lnTo>
                  <a:lnTo>
                    <a:pt x="1017" y="736"/>
                  </a:lnTo>
                  <a:lnTo>
                    <a:pt x="1033" y="728"/>
                  </a:lnTo>
                  <a:lnTo>
                    <a:pt x="1025" y="728"/>
                  </a:lnTo>
                  <a:lnTo>
                    <a:pt x="1017" y="728"/>
                  </a:lnTo>
                  <a:lnTo>
                    <a:pt x="1009" y="728"/>
                  </a:lnTo>
                  <a:lnTo>
                    <a:pt x="1017" y="712"/>
                  </a:lnTo>
                  <a:lnTo>
                    <a:pt x="1017" y="704"/>
                  </a:lnTo>
                  <a:lnTo>
                    <a:pt x="1009" y="712"/>
                  </a:lnTo>
                  <a:lnTo>
                    <a:pt x="1001" y="712"/>
                  </a:lnTo>
                  <a:lnTo>
                    <a:pt x="1001" y="720"/>
                  </a:lnTo>
                  <a:lnTo>
                    <a:pt x="993" y="720"/>
                  </a:lnTo>
                  <a:lnTo>
                    <a:pt x="993" y="712"/>
                  </a:lnTo>
                  <a:lnTo>
                    <a:pt x="985" y="712"/>
                  </a:lnTo>
                  <a:lnTo>
                    <a:pt x="993" y="720"/>
                  </a:lnTo>
                  <a:lnTo>
                    <a:pt x="985" y="728"/>
                  </a:lnTo>
                  <a:lnTo>
                    <a:pt x="985" y="736"/>
                  </a:lnTo>
                  <a:lnTo>
                    <a:pt x="1001" y="744"/>
                  </a:lnTo>
                  <a:lnTo>
                    <a:pt x="1001" y="752"/>
                  </a:lnTo>
                  <a:lnTo>
                    <a:pt x="985" y="768"/>
                  </a:lnTo>
                  <a:lnTo>
                    <a:pt x="977" y="768"/>
                  </a:lnTo>
                  <a:lnTo>
                    <a:pt x="969" y="784"/>
                  </a:lnTo>
                  <a:lnTo>
                    <a:pt x="977" y="784"/>
                  </a:lnTo>
                  <a:lnTo>
                    <a:pt x="969" y="792"/>
                  </a:lnTo>
                  <a:lnTo>
                    <a:pt x="937" y="816"/>
                  </a:lnTo>
                  <a:lnTo>
                    <a:pt x="921" y="816"/>
                  </a:lnTo>
                  <a:lnTo>
                    <a:pt x="905" y="832"/>
                  </a:lnTo>
                  <a:lnTo>
                    <a:pt x="889" y="840"/>
                  </a:lnTo>
                  <a:lnTo>
                    <a:pt x="881" y="848"/>
                  </a:lnTo>
                  <a:lnTo>
                    <a:pt x="873" y="848"/>
                  </a:lnTo>
                  <a:lnTo>
                    <a:pt x="881" y="840"/>
                  </a:lnTo>
                  <a:lnTo>
                    <a:pt x="889" y="840"/>
                  </a:lnTo>
                  <a:lnTo>
                    <a:pt x="897" y="832"/>
                  </a:lnTo>
                  <a:lnTo>
                    <a:pt x="929" y="808"/>
                  </a:lnTo>
                  <a:lnTo>
                    <a:pt x="889" y="832"/>
                  </a:lnTo>
                  <a:lnTo>
                    <a:pt x="889" y="824"/>
                  </a:lnTo>
                  <a:lnTo>
                    <a:pt x="889" y="808"/>
                  </a:lnTo>
                  <a:lnTo>
                    <a:pt x="881" y="824"/>
                  </a:lnTo>
                  <a:lnTo>
                    <a:pt x="873" y="824"/>
                  </a:lnTo>
                  <a:lnTo>
                    <a:pt x="873" y="816"/>
                  </a:lnTo>
                  <a:lnTo>
                    <a:pt x="873" y="824"/>
                  </a:lnTo>
                  <a:lnTo>
                    <a:pt x="865" y="832"/>
                  </a:lnTo>
                  <a:lnTo>
                    <a:pt x="865" y="824"/>
                  </a:lnTo>
                  <a:lnTo>
                    <a:pt x="857" y="816"/>
                  </a:lnTo>
                  <a:lnTo>
                    <a:pt x="849" y="816"/>
                  </a:lnTo>
                  <a:lnTo>
                    <a:pt x="857" y="832"/>
                  </a:lnTo>
                  <a:lnTo>
                    <a:pt x="865" y="840"/>
                  </a:lnTo>
                  <a:lnTo>
                    <a:pt x="873" y="840"/>
                  </a:lnTo>
                  <a:lnTo>
                    <a:pt x="865" y="848"/>
                  </a:lnTo>
                  <a:lnTo>
                    <a:pt x="857" y="848"/>
                  </a:lnTo>
                  <a:lnTo>
                    <a:pt x="849" y="856"/>
                  </a:lnTo>
                  <a:lnTo>
                    <a:pt x="841" y="856"/>
                  </a:lnTo>
                  <a:lnTo>
                    <a:pt x="841" y="840"/>
                  </a:lnTo>
                  <a:lnTo>
                    <a:pt x="833" y="840"/>
                  </a:lnTo>
                  <a:lnTo>
                    <a:pt x="825" y="824"/>
                  </a:lnTo>
                  <a:lnTo>
                    <a:pt x="833" y="840"/>
                  </a:lnTo>
                  <a:lnTo>
                    <a:pt x="841" y="848"/>
                  </a:lnTo>
                  <a:lnTo>
                    <a:pt x="833" y="848"/>
                  </a:lnTo>
                  <a:lnTo>
                    <a:pt x="833" y="864"/>
                  </a:lnTo>
                  <a:lnTo>
                    <a:pt x="825" y="872"/>
                  </a:lnTo>
                  <a:lnTo>
                    <a:pt x="825" y="864"/>
                  </a:lnTo>
                  <a:lnTo>
                    <a:pt x="817" y="872"/>
                  </a:lnTo>
                  <a:lnTo>
                    <a:pt x="801" y="880"/>
                  </a:lnTo>
                  <a:lnTo>
                    <a:pt x="801" y="888"/>
                  </a:lnTo>
                  <a:lnTo>
                    <a:pt x="809" y="880"/>
                  </a:lnTo>
                  <a:lnTo>
                    <a:pt x="817" y="880"/>
                  </a:lnTo>
                  <a:lnTo>
                    <a:pt x="809" y="888"/>
                  </a:lnTo>
                  <a:lnTo>
                    <a:pt x="801" y="904"/>
                  </a:lnTo>
                  <a:lnTo>
                    <a:pt x="768" y="904"/>
                  </a:lnTo>
                  <a:lnTo>
                    <a:pt x="777" y="904"/>
                  </a:lnTo>
                  <a:lnTo>
                    <a:pt x="785" y="904"/>
                  </a:lnTo>
                  <a:lnTo>
                    <a:pt x="785" y="912"/>
                  </a:lnTo>
                  <a:lnTo>
                    <a:pt x="785" y="920"/>
                  </a:lnTo>
                  <a:lnTo>
                    <a:pt x="793" y="920"/>
                  </a:lnTo>
                  <a:lnTo>
                    <a:pt x="785" y="952"/>
                  </a:lnTo>
                  <a:lnTo>
                    <a:pt x="777" y="960"/>
                  </a:lnTo>
                  <a:lnTo>
                    <a:pt x="777" y="952"/>
                  </a:lnTo>
                  <a:lnTo>
                    <a:pt x="777" y="944"/>
                  </a:lnTo>
                  <a:lnTo>
                    <a:pt x="768" y="944"/>
                  </a:lnTo>
                  <a:lnTo>
                    <a:pt x="768" y="952"/>
                  </a:lnTo>
                  <a:lnTo>
                    <a:pt x="760" y="960"/>
                  </a:lnTo>
                  <a:lnTo>
                    <a:pt x="752" y="952"/>
                  </a:lnTo>
                  <a:lnTo>
                    <a:pt x="752" y="960"/>
                  </a:lnTo>
                  <a:lnTo>
                    <a:pt x="760" y="968"/>
                  </a:lnTo>
                  <a:lnTo>
                    <a:pt x="777" y="968"/>
                  </a:lnTo>
                  <a:lnTo>
                    <a:pt x="777" y="976"/>
                  </a:lnTo>
                  <a:lnTo>
                    <a:pt x="768" y="1000"/>
                  </a:lnTo>
                  <a:lnTo>
                    <a:pt x="768" y="1008"/>
                  </a:lnTo>
                  <a:lnTo>
                    <a:pt x="785" y="1032"/>
                  </a:lnTo>
                  <a:lnTo>
                    <a:pt x="777" y="1056"/>
                  </a:lnTo>
                  <a:lnTo>
                    <a:pt x="785" y="1064"/>
                  </a:lnTo>
                  <a:lnTo>
                    <a:pt x="793" y="1080"/>
                  </a:lnTo>
                  <a:lnTo>
                    <a:pt x="793" y="1088"/>
                  </a:lnTo>
                  <a:lnTo>
                    <a:pt x="785" y="1096"/>
                  </a:lnTo>
                  <a:lnTo>
                    <a:pt x="777" y="1104"/>
                  </a:lnTo>
                  <a:lnTo>
                    <a:pt x="768" y="1096"/>
                  </a:lnTo>
                  <a:lnTo>
                    <a:pt x="752" y="1080"/>
                  </a:lnTo>
                  <a:lnTo>
                    <a:pt x="728" y="1080"/>
                  </a:lnTo>
                  <a:lnTo>
                    <a:pt x="720" y="1080"/>
                  </a:lnTo>
                  <a:lnTo>
                    <a:pt x="704" y="1080"/>
                  </a:lnTo>
                  <a:lnTo>
                    <a:pt x="680" y="1064"/>
                  </a:lnTo>
                  <a:lnTo>
                    <a:pt x="664" y="1064"/>
                  </a:lnTo>
                  <a:lnTo>
                    <a:pt x="664" y="1056"/>
                  </a:lnTo>
                  <a:lnTo>
                    <a:pt x="656" y="1048"/>
                  </a:lnTo>
                  <a:lnTo>
                    <a:pt x="632" y="1048"/>
                  </a:lnTo>
                  <a:lnTo>
                    <a:pt x="624" y="1048"/>
                  </a:lnTo>
                  <a:lnTo>
                    <a:pt x="624" y="1032"/>
                  </a:lnTo>
                  <a:lnTo>
                    <a:pt x="616" y="1016"/>
                  </a:lnTo>
                  <a:lnTo>
                    <a:pt x="608" y="984"/>
                  </a:lnTo>
                  <a:lnTo>
                    <a:pt x="600" y="984"/>
                  </a:lnTo>
                  <a:lnTo>
                    <a:pt x="600" y="968"/>
                  </a:lnTo>
                  <a:lnTo>
                    <a:pt x="600" y="960"/>
                  </a:lnTo>
                  <a:lnTo>
                    <a:pt x="592" y="952"/>
                  </a:lnTo>
                  <a:lnTo>
                    <a:pt x="592" y="944"/>
                  </a:lnTo>
                  <a:lnTo>
                    <a:pt x="592" y="920"/>
                  </a:lnTo>
                  <a:lnTo>
                    <a:pt x="576" y="920"/>
                  </a:lnTo>
                  <a:lnTo>
                    <a:pt x="552" y="888"/>
                  </a:lnTo>
                  <a:lnTo>
                    <a:pt x="544" y="864"/>
                  </a:lnTo>
                  <a:lnTo>
                    <a:pt x="536" y="856"/>
                  </a:lnTo>
                  <a:lnTo>
                    <a:pt x="528" y="848"/>
                  </a:lnTo>
                  <a:lnTo>
                    <a:pt x="496" y="776"/>
                  </a:lnTo>
                  <a:lnTo>
                    <a:pt x="488" y="768"/>
                  </a:lnTo>
                  <a:lnTo>
                    <a:pt x="480" y="744"/>
                  </a:lnTo>
                  <a:lnTo>
                    <a:pt x="456" y="728"/>
                  </a:lnTo>
                  <a:lnTo>
                    <a:pt x="448" y="720"/>
                  </a:lnTo>
                  <a:lnTo>
                    <a:pt x="432" y="696"/>
                  </a:lnTo>
                  <a:lnTo>
                    <a:pt x="400" y="696"/>
                  </a:lnTo>
                  <a:lnTo>
                    <a:pt x="368" y="688"/>
                  </a:lnTo>
                  <a:lnTo>
                    <a:pt x="360" y="680"/>
                  </a:lnTo>
                  <a:lnTo>
                    <a:pt x="352" y="680"/>
                  </a:lnTo>
                  <a:lnTo>
                    <a:pt x="344" y="696"/>
                  </a:lnTo>
                  <a:lnTo>
                    <a:pt x="336" y="696"/>
                  </a:lnTo>
                  <a:lnTo>
                    <a:pt x="336" y="688"/>
                  </a:lnTo>
                  <a:lnTo>
                    <a:pt x="328" y="688"/>
                  </a:lnTo>
                  <a:lnTo>
                    <a:pt x="320" y="688"/>
                  </a:lnTo>
                  <a:lnTo>
                    <a:pt x="304" y="704"/>
                  </a:lnTo>
                  <a:lnTo>
                    <a:pt x="304" y="728"/>
                  </a:lnTo>
                  <a:lnTo>
                    <a:pt x="296" y="736"/>
                  </a:lnTo>
                  <a:lnTo>
                    <a:pt x="296" y="744"/>
                  </a:lnTo>
                  <a:lnTo>
                    <a:pt x="288" y="744"/>
                  </a:lnTo>
                  <a:lnTo>
                    <a:pt x="280" y="760"/>
                  </a:lnTo>
                  <a:lnTo>
                    <a:pt x="280" y="768"/>
                  </a:lnTo>
                  <a:lnTo>
                    <a:pt x="264" y="768"/>
                  </a:lnTo>
                  <a:lnTo>
                    <a:pt x="256" y="760"/>
                  </a:lnTo>
                  <a:lnTo>
                    <a:pt x="216" y="736"/>
                  </a:lnTo>
                  <a:lnTo>
                    <a:pt x="208" y="728"/>
                  </a:lnTo>
                  <a:lnTo>
                    <a:pt x="192" y="720"/>
                  </a:lnTo>
                  <a:lnTo>
                    <a:pt x="176" y="704"/>
                  </a:lnTo>
                  <a:lnTo>
                    <a:pt x="160" y="688"/>
                  </a:lnTo>
                  <a:lnTo>
                    <a:pt x="152" y="672"/>
                  </a:lnTo>
                  <a:lnTo>
                    <a:pt x="152" y="648"/>
                  </a:lnTo>
                  <a:lnTo>
                    <a:pt x="152" y="640"/>
                  </a:lnTo>
                  <a:lnTo>
                    <a:pt x="144" y="632"/>
                  </a:lnTo>
                  <a:lnTo>
                    <a:pt x="136" y="616"/>
                  </a:lnTo>
                  <a:lnTo>
                    <a:pt x="136" y="608"/>
                  </a:lnTo>
                  <a:lnTo>
                    <a:pt x="128" y="584"/>
                  </a:lnTo>
                  <a:lnTo>
                    <a:pt x="96" y="560"/>
                  </a:lnTo>
                  <a:lnTo>
                    <a:pt x="88" y="552"/>
                  </a:lnTo>
                  <a:lnTo>
                    <a:pt x="80" y="544"/>
                  </a:lnTo>
                  <a:lnTo>
                    <a:pt x="72" y="528"/>
                  </a:lnTo>
                  <a:lnTo>
                    <a:pt x="48" y="496"/>
                  </a:lnTo>
                  <a:lnTo>
                    <a:pt x="32" y="496"/>
                  </a:lnTo>
                  <a:lnTo>
                    <a:pt x="16" y="456"/>
                  </a:lnTo>
                  <a:lnTo>
                    <a:pt x="0" y="456"/>
                  </a:lnTo>
                  <a:lnTo>
                    <a:pt x="0" y="448"/>
                  </a:lnTo>
                  <a:close/>
                </a:path>
              </a:pathLst>
            </a:custGeom>
            <a:solidFill>
              <a:srgbClr val="00B0F0"/>
            </a:solidFill>
            <a:ln w="6350" cmpd="sng">
              <a:solidFill>
                <a:srgbClr val="000000"/>
              </a:solidFill>
              <a:round/>
              <a:headEnd/>
              <a:tailEnd/>
            </a:ln>
          </p:spPr>
          <p:txBody>
            <a:bodyPr/>
            <a:lstStyle/>
            <a:p>
              <a:endParaRPr lang="en-US"/>
            </a:p>
          </p:txBody>
        </p:sp>
        <p:sp>
          <p:nvSpPr>
            <p:cNvPr id="107" name="Freeform 121"/>
            <p:cNvSpPr>
              <a:spLocks/>
            </p:cNvSpPr>
            <p:nvPr/>
          </p:nvSpPr>
          <p:spPr bwMode="auto">
            <a:xfrm>
              <a:off x="2924" y="952"/>
              <a:ext cx="528" cy="592"/>
            </a:xfrm>
            <a:custGeom>
              <a:avLst/>
              <a:gdLst>
                <a:gd name="T0" fmla="*/ 424 w 528"/>
                <a:gd name="T1" fmla="*/ 544 h 592"/>
                <a:gd name="T2" fmla="*/ 376 w 528"/>
                <a:gd name="T3" fmla="*/ 496 h 592"/>
                <a:gd name="T4" fmla="*/ 352 w 528"/>
                <a:gd name="T5" fmla="*/ 488 h 592"/>
                <a:gd name="T6" fmla="*/ 344 w 528"/>
                <a:gd name="T7" fmla="*/ 480 h 592"/>
                <a:gd name="T8" fmla="*/ 336 w 528"/>
                <a:gd name="T9" fmla="*/ 480 h 592"/>
                <a:gd name="T10" fmla="*/ 312 w 528"/>
                <a:gd name="T11" fmla="*/ 464 h 592"/>
                <a:gd name="T12" fmla="*/ 320 w 528"/>
                <a:gd name="T13" fmla="*/ 440 h 592"/>
                <a:gd name="T14" fmla="*/ 312 w 528"/>
                <a:gd name="T15" fmla="*/ 416 h 592"/>
                <a:gd name="T16" fmla="*/ 320 w 528"/>
                <a:gd name="T17" fmla="*/ 392 h 592"/>
                <a:gd name="T18" fmla="*/ 304 w 528"/>
                <a:gd name="T19" fmla="*/ 384 h 592"/>
                <a:gd name="T20" fmla="*/ 304 w 528"/>
                <a:gd name="T21" fmla="*/ 368 h 592"/>
                <a:gd name="T22" fmla="*/ 336 w 528"/>
                <a:gd name="T23" fmla="*/ 336 h 592"/>
                <a:gd name="T24" fmla="*/ 344 w 528"/>
                <a:gd name="T25" fmla="*/ 272 h 592"/>
                <a:gd name="T26" fmla="*/ 376 w 528"/>
                <a:gd name="T27" fmla="*/ 240 h 592"/>
                <a:gd name="T28" fmla="*/ 456 w 528"/>
                <a:gd name="T29" fmla="*/ 152 h 592"/>
                <a:gd name="T30" fmla="*/ 520 w 528"/>
                <a:gd name="T31" fmla="*/ 120 h 592"/>
                <a:gd name="T32" fmla="*/ 520 w 528"/>
                <a:gd name="T33" fmla="*/ 120 h 592"/>
                <a:gd name="T34" fmla="*/ 488 w 528"/>
                <a:gd name="T35" fmla="*/ 120 h 592"/>
                <a:gd name="T36" fmla="*/ 432 w 528"/>
                <a:gd name="T37" fmla="*/ 120 h 592"/>
                <a:gd name="T38" fmla="*/ 424 w 528"/>
                <a:gd name="T39" fmla="*/ 104 h 592"/>
                <a:gd name="T40" fmla="*/ 368 w 528"/>
                <a:gd name="T41" fmla="*/ 120 h 592"/>
                <a:gd name="T42" fmla="*/ 352 w 528"/>
                <a:gd name="T43" fmla="*/ 112 h 592"/>
                <a:gd name="T44" fmla="*/ 328 w 528"/>
                <a:gd name="T45" fmla="*/ 112 h 592"/>
                <a:gd name="T46" fmla="*/ 312 w 528"/>
                <a:gd name="T47" fmla="*/ 88 h 592"/>
                <a:gd name="T48" fmla="*/ 312 w 528"/>
                <a:gd name="T49" fmla="*/ 80 h 592"/>
                <a:gd name="T50" fmla="*/ 288 w 528"/>
                <a:gd name="T51" fmla="*/ 80 h 592"/>
                <a:gd name="T52" fmla="*/ 248 w 528"/>
                <a:gd name="T53" fmla="*/ 88 h 592"/>
                <a:gd name="T54" fmla="*/ 232 w 528"/>
                <a:gd name="T55" fmla="*/ 88 h 592"/>
                <a:gd name="T56" fmla="*/ 200 w 528"/>
                <a:gd name="T57" fmla="*/ 72 h 592"/>
                <a:gd name="T58" fmla="*/ 200 w 528"/>
                <a:gd name="T59" fmla="*/ 64 h 592"/>
                <a:gd name="T60" fmla="*/ 168 w 528"/>
                <a:gd name="T61" fmla="*/ 64 h 592"/>
                <a:gd name="T62" fmla="*/ 168 w 528"/>
                <a:gd name="T63" fmla="*/ 24 h 592"/>
                <a:gd name="T64" fmla="*/ 136 w 528"/>
                <a:gd name="T65" fmla="*/ 0 h 592"/>
                <a:gd name="T66" fmla="*/ 136 w 528"/>
                <a:gd name="T67" fmla="*/ 32 h 592"/>
                <a:gd name="T68" fmla="*/ 0 w 528"/>
                <a:gd name="T69" fmla="*/ 40 h 592"/>
                <a:gd name="T70" fmla="*/ 8 w 528"/>
                <a:gd name="T71" fmla="*/ 72 h 592"/>
                <a:gd name="T72" fmla="*/ 8 w 528"/>
                <a:gd name="T73" fmla="*/ 152 h 592"/>
                <a:gd name="T74" fmla="*/ 24 w 528"/>
                <a:gd name="T75" fmla="*/ 168 h 592"/>
                <a:gd name="T76" fmla="*/ 24 w 528"/>
                <a:gd name="T77" fmla="*/ 232 h 592"/>
                <a:gd name="T78" fmla="*/ 32 w 528"/>
                <a:gd name="T79" fmla="*/ 256 h 592"/>
                <a:gd name="T80" fmla="*/ 32 w 528"/>
                <a:gd name="T81" fmla="*/ 296 h 592"/>
                <a:gd name="T82" fmla="*/ 48 w 528"/>
                <a:gd name="T83" fmla="*/ 320 h 592"/>
                <a:gd name="T84" fmla="*/ 48 w 528"/>
                <a:gd name="T85" fmla="*/ 352 h 592"/>
                <a:gd name="T86" fmla="*/ 32 w 528"/>
                <a:gd name="T87" fmla="*/ 368 h 592"/>
                <a:gd name="T88" fmla="*/ 40 w 528"/>
                <a:gd name="T89" fmla="*/ 400 h 592"/>
                <a:gd name="T90" fmla="*/ 56 w 528"/>
                <a:gd name="T91" fmla="*/ 408 h 592"/>
                <a:gd name="T92" fmla="*/ 56 w 528"/>
                <a:gd name="T93" fmla="*/ 584 h 592"/>
                <a:gd name="T94" fmla="*/ 56 w 528"/>
                <a:gd name="T95" fmla="*/ 592 h 592"/>
                <a:gd name="T96" fmla="*/ 432 w 528"/>
                <a:gd name="T97" fmla="*/ 584 h 5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8"/>
                <a:gd name="T148" fmla="*/ 0 h 592"/>
                <a:gd name="T149" fmla="*/ 528 w 528"/>
                <a:gd name="T150" fmla="*/ 592 h 5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8" h="592">
                  <a:moveTo>
                    <a:pt x="432" y="584"/>
                  </a:moveTo>
                  <a:lnTo>
                    <a:pt x="432" y="576"/>
                  </a:lnTo>
                  <a:lnTo>
                    <a:pt x="424" y="544"/>
                  </a:lnTo>
                  <a:lnTo>
                    <a:pt x="400" y="536"/>
                  </a:lnTo>
                  <a:lnTo>
                    <a:pt x="376" y="512"/>
                  </a:lnTo>
                  <a:lnTo>
                    <a:pt x="376" y="496"/>
                  </a:lnTo>
                  <a:lnTo>
                    <a:pt x="352" y="488"/>
                  </a:lnTo>
                  <a:lnTo>
                    <a:pt x="344" y="480"/>
                  </a:lnTo>
                  <a:lnTo>
                    <a:pt x="336" y="480"/>
                  </a:lnTo>
                  <a:lnTo>
                    <a:pt x="328" y="480"/>
                  </a:lnTo>
                  <a:lnTo>
                    <a:pt x="312" y="464"/>
                  </a:lnTo>
                  <a:lnTo>
                    <a:pt x="312" y="456"/>
                  </a:lnTo>
                  <a:lnTo>
                    <a:pt x="320" y="448"/>
                  </a:lnTo>
                  <a:lnTo>
                    <a:pt x="320" y="440"/>
                  </a:lnTo>
                  <a:lnTo>
                    <a:pt x="312" y="432"/>
                  </a:lnTo>
                  <a:lnTo>
                    <a:pt x="312" y="424"/>
                  </a:lnTo>
                  <a:lnTo>
                    <a:pt x="312" y="416"/>
                  </a:lnTo>
                  <a:lnTo>
                    <a:pt x="320" y="392"/>
                  </a:lnTo>
                  <a:lnTo>
                    <a:pt x="312" y="384"/>
                  </a:lnTo>
                  <a:lnTo>
                    <a:pt x="304" y="384"/>
                  </a:lnTo>
                  <a:lnTo>
                    <a:pt x="304" y="368"/>
                  </a:lnTo>
                  <a:lnTo>
                    <a:pt x="304" y="360"/>
                  </a:lnTo>
                  <a:lnTo>
                    <a:pt x="312" y="352"/>
                  </a:lnTo>
                  <a:lnTo>
                    <a:pt x="336" y="336"/>
                  </a:lnTo>
                  <a:lnTo>
                    <a:pt x="344" y="328"/>
                  </a:lnTo>
                  <a:lnTo>
                    <a:pt x="344" y="272"/>
                  </a:lnTo>
                  <a:lnTo>
                    <a:pt x="336" y="272"/>
                  </a:lnTo>
                  <a:lnTo>
                    <a:pt x="344" y="264"/>
                  </a:lnTo>
                  <a:lnTo>
                    <a:pt x="376" y="240"/>
                  </a:lnTo>
                  <a:lnTo>
                    <a:pt x="416" y="200"/>
                  </a:lnTo>
                  <a:lnTo>
                    <a:pt x="424" y="176"/>
                  </a:lnTo>
                  <a:lnTo>
                    <a:pt x="456" y="152"/>
                  </a:lnTo>
                  <a:lnTo>
                    <a:pt x="488" y="152"/>
                  </a:lnTo>
                  <a:lnTo>
                    <a:pt x="512" y="136"/>
                  </a:lnTo>
                  <a:lnTo>
                    <a:pt x="520" y="120"/>
                  </a:lnTo>
                  <a:lnTo>
                    <a:pt x="528" y="120"/>
                  </a:lnTo>
                  <a:lnTo>
                    <a:pt x="520" y="120"/>
                  </a:lnTo>
                  <a:lnTo>
                    <a:pt x="504" y="128"/>
                  </a:lnTo>
                  <a:lnTo>
                    <a:pt x="496" y="128"/>
                  </a:lnTo>
                  <a:lnTo>
                    <a:pt x="488" y="120"/>
                  </a:lnTo>
                  <a:lnTo>
                    <a:pt x="432" y="120"/>
                  </a:lnTo>
                  <a:lnTo>
                    <a:pt x="432" y="104"/>
                  </a:lnTo>
                  <a:lnTo>
                    <a:pt x="424" y="104"/>
                  </a:lnTo>
                  <a:lnTo>
                    <a:pt x="408" y="128"/>
                  </a:lnTo>
                  <a:lnTo>
                    <a:pt x="384" y="128"/>
                  </a:lnTo>
                  <a:lnTo>
                    <a:pt x="368" y="120"/>
                  </a:lnTo>
                  <a:lnTo>
                    <a:pt x="368" y="112"/>
                  </a:lnTo>
                  <a:lnTo>
                    <a:pt x="352" y="112"/>
                  </a:lnTo>
                  <a:lnTo>
                    <a:pt x="352" y="96"/>
                  </a:lnTo>
                  <a:lnTo>
                    <a:pt x="344" y="96"/>
                  </a:lnTo>
                  <a:lnTo>
                    <a:pt x="328" y="112"/>
                  </a:lnTo>
                  <a:lnTo>
                    <a:pt x="320" y="96"/>
                  </a:lnTo>
                  <a:lnTo>
                    <a:pt x="312" y="88"/>
                  </a:lnTo>
                  <a:lnTo>
                    <a:pt x="304" y="88"/>
                  </a:lnTo>
                  <a:lnTo>
                    <a:pt x="304" y="80"/>
                  </a:lnTo>
                  <a:lnTo>
                    <a:pt x="312" y="80"/>
                  </a:lnTo>
                  <a:lnTo>
                    <a:pt x="304" y="80"/>
                  </a:lnTo>
                  <a:lnTo>
                    <a:pt x="288" y="80"/>
                  </a:lnTo>
                  <a:lnTo>
                    <a:pt x="264" y="72"/>
                  </a:lnTo>
                  <a:lnTo>
                    <a:pt x="256" y="72"/>
                  </a:lnTo>
                  <a:lnTo>
                    <a:pt x="248" y="88"/>
                  </a:lnTo>
                  <a:lnTo>
                    <a:pt x="232" y="88"/>
                  </a:lnTo>
                  <a:lnTo>
                    <a:pt x="224" y="72"/>
                  </a:lnTo>
                  <a:lnTo>
                    <a:pt x="200" y="72"/>
                  </a:lnTo>
                  <a:lnTo>
                    <a:pt x="200" y="64"/>
                  </a:lnTo>
                  <a:lnTo>
                    <a:pt x="192" y="72"/>
                  </a:lnTo>
                  <a:lnTo>
                    <a:pt x="176" y="72"/>
                  </a:lnTo>
                  <a:lnTo>
                    <a:pt x="168" y="64"/>
                  </a:lnTo>
                  <a:lnTo>
                    <a:pt x="168" y="56"/>
                  </a:lnTo>
                  <a:lnTo>
                    <a:pt x="168" y="24"/>
                  </a:lnTo>
                  <a:lnTo>
                    <a:pt x="152" y="0"/>
                  </a:lnTo>
                  <a:lnTo>
                    <a:pt x="136" y="0"/>
                  </a:lnTo>
                  <a:lnTo>
                    <a:pt x="136" y="32"/>
                  </a:lnTo>
                  <a:lnTo>
                    <a:pt x="128" y="40"/>
                  </a:lnTo>
                  <a:lnTo>
                    <a:pt x="0" y="40"/>
                  </a:lnTo>
                  <a:lnTo>
                    <a:pt x="8" y="72"/>
                  </a:lnTo>
                  <a:lnTo>
                    <a:pt x="8" y="88"/>
                  </a:lnTo>
                  <a:lnTo>
                    <a:pt x="8" y="128"/>
                  </a:lnTo>
                  <a:lnTo>
                    <a:pt x="8" y="152"/>
                  </a:lnTo>
                  <a:lnTo>
                    <a:pt x="16" y="160"/>
                  </a:lnTo>
                  <a:lnTo>
                    <a:pt x="24" y="168"/>
                  </a:lnTo>
                  <a:lnTo>
                    <a:pt x="24" y="200"/>
                  </a:lnTo>
                  <a:lnTo>
                    <a:pt x="24" y="216"/>
                  </a:lnTo>
                  <a:lnTo>
                    <a:pt x="24" y="232"/>
                  </a:lnTo>
                  <a:lnTo>
                    <a:pt x="24" y="240"/>
                  </a:lnTo>
                  <a:lnTo>
                    <a:pt x="32" y="256"/>
                  </a:lnTo>
                  <a:lnTo>
                    <a:pt x="32" y="272"/>
                  </a:lnTo>
                  <a:lnTo>
                    <a:pt x="32" y="296"/>
                  </a:lnTo>
                  <a:lnTo>
                    <a:pt x="40" y="304"/>
                  </a:lnTo>
                  <a:lnTo>
                    <a:pt x="48" y="320"/>
                  </a:lnTo>
                  <a:lnTo>
                    <a:pt x="48" y="344"/>
                  </a:lnTo>
                  <a:lnTo>
                    <a:pt x="48" y="352"/>
                  </a:lnTo>
                  <a:lnTo>
                    <a:pt x="32" y="368"/>
                  </a:lnTo>
                  <a:lnTo>
                    <a:pt x="24" y="376"/>
                  </a:lnTo>
                  <a:lnTo>
                    <a:pt x="24" y="384"/>
                  </a:lnTo>
                  <a:lnTo>
                    <a:pt x="40" y="400"/>
                  </a:lnTo>
                  <a:lnTo>
                    <a:pt x="48" y="408"/>
                  </a:lnTo>
                  <a:lnTo>
                    <a:pt x="56" y="408"/>
                  </a:lnTo>
                  <a:lnTo>
                    <a:pt x="56" y="448"/>
                  </a:lnTo>
                  <a:lnTo>
                    <a:pt x="48" y="544"/>
                  </a:lnTo>
                  <a:lnTo>
                    <a:pt x="56" y="584"/>
                  </a:lnTo>
                  <a:lnTo>
                    <a:pt x="56" y="592"/>
                  </a:lnTo>
                  <a:lnTo>
                    <a:pt x="136" y="592"/>
                  </a:lnTo>
                  <a:lnTo>
                    <a:pt x="400" y="592"/>
                  </a:lnTo>
                  <a:lnTo>
                    <a:pt x="432" y="584"/>
                  </a:lnTo>
                  <a:close/>
                </a:path>
              </a:pathLst>
            </a:custGeom>
            <a:solidFill>
              <a:srgbClr val="FF0000"/>
            </a:solidFill>
            <a:ln w="6350" cmpd="sng">
              <a:solidFill>
                <a:srgbClr val="000000"/>
              </a:solidFill>
              <a:round/>
              <a:headEnd/>
              <a:tailEnd/>
            </a:ln>
          </p:spPr>
          <p:txBody>
            <a:bodyPr/>
            <a:lstStyle/>
            <a:p>
              <a:endParaRPr lang="en-US"/>
            </a:p>
          </p:txBody>
        </p:sp>
        <p:sp>
          <p:nvSpPr>
            <p:cNvPr id="108" name="Freeform 122"/>
            <p:cNvSpPr>
              <a:spLocks/>
            </p:cNvSpPr>
            <p:nvPr/>
          </p:nvSpPr>
          <p:spPr bwMode="auto">
            <a:xfrm>
              <a:off x="2964" y="1536"/>
              <a:ext cx="480" cy="320"/>
            </a:xfrm>
            <a:custGeom>
              <a:avLst/>
              <a:gdLst>
                <a:gd name="T0" fmla="*/ 56 w 480"/>
                <a:gd name="T1" fmla="*/ 272 h 320"/>
                <a:gd name="T2" fmla="*/ 56 w 480"/>
                <a:gd name="T3" fmla="*/ 256 h 320"/>
                <a:gd name="T4" fmla="*/ 56 w 480"/>
                <a:gd name="T5" fmla="*/ 248 h 320"/>
                <a:gd name="T6" fmla="*/ 48 w 480"/>
                <a:gd name="T7" fmla="*/ 224 h 320"/>
                <a:gd name="T8" fmla="*/ 40 w 480"/>
                <a:gd name="T9" fmla="*/ 216 h 320"/>
                <a:gd name="T10" fmla="*/ 40 w 480"/>
                <a:gd name="T11" fmla="*/ 168 h 320"/>
                <a:gd name="T12" fmla="*/ 16 w 480"/>
                <a:gd name="T13" fmla="*/ 152 h 320"/>
                <a:gd name="T14" fmla="*/ 16 w 480"/>
                <a:gd name="T15" fmla="*/ 144 h 320"/>
                <a:gd name="T16" fmla="*/ 16 w 480"/>
                <a:gd name="T17" fmla="*/ 128 h 320"/>
                <a:gd name="T18" fmla="*/ 16 w 480"/>
                <a:gd name="T19" fmla="*/ 120 h 320"/>
                <a:gd name="T20" fmla="*/ 0 w 480"/>
                <a:gd name="T21" fmla="*/ 88 h 320"/>
                <a:gd name="T22" fmla="*/ 0 w 480"/>
                <a:gd name="T23" fmla="*/ 80 h 320"/>
                <a:gd name="T24" fmla="*/ 16 w 480"/>
                <a:gd name="T25" fmla="*/ 40 h 320"/>
                <a:gd name="T26" fmla="*/ 0 w 480"/>
                <a:gd name="T27" fmla="*/ 40 h 320"/>
                <a:gd name="T28" fmla="*/ 8 w 480"/>
                <a:gd name="T29" fmla="*/ 32 h 320"/>
                <a:gd name="T30" fmla="*/ 8 w 480"/>
                <a:gd name="T31" fmla="*/ 24 h 320"/>
                <a:gd name="T32" fmla="*/ 0 w 480"/>
                <a:gd name="T33" fmla="*/ 8 h 320"/>
                <a:gd name="T34" fmla="*/ 16 w 480"/>
                <a:gd name="T35" fmla="*/ 8 h 320"/>
                <a:gd name="T36" fmla="*/ 360 w 480"/>
                <a:gd name="T37" fmla="*/ 8 h 320"/>
                <a:gd name="T38" fmla="*/ 392 w 480"/>
                <a:gd name="T39" fmla="*/ 0 h 320"/>
                <a:gd name="T40" fmla="*/ 400 w 480"/>
                <a:gd name="T41" fmla="*/ 16 h 320"/>
                <a:gd name="T42" fmla="*/ 400 w 480"/>
                <a:gd name="T43" fmla="*/ 32 h 320"/>
                <a:gd name="T44" fmla="*/ 400 w 480"/>
                <a:gd name="T45" fmla="*/ 56 h 320"/>
                <a:gd name="T46" fmla="*/ 408 w 480"/>
                <a:gd name="T47" fmla="*/ 80 h 320"/>
                <a:gd name="T48" fmla="*/ 408 w 480"/>
                <a:gd name="T49" fmla="*/ 80 h 320"/>
                <a:gd name="T50" fmla="*/ 432 w 480"/>
                <a:gd name="T51" fmla="*/ 88 h 320"/>
                <a:gd name="T52" fmla="*/ 440 w 480"/>
                <a:gd name="T53" fmla="*/ 104 h 320"/>
                <a:gd name="T54" fmla="*/ 456 w 480"/>
                <a:gd name="T55" fmla="*/ 120 h 320"/>
                <a:gd name="T56" fmla="*/ 456 w 480"/>
                <a:gd name="T57" fmla="*/ 128 h 320"/>
                <a:gd name="T58" fmla="*/ 464 w 480"/>
                <a:gd name="T59" fmla="*/ 128 h 320"/>
                <a:gd name="T60" fmla="*/ 480 w 480"/>
                <a:gd name="T61" fmla="*/ 136 h 320"/>
                <a:gd name="T62" fmla="*/ 480 w 480"/>
                <a:gd name="T63" fmla="*/ 160 h 320"/>
                <a:gd name="T64" fmla="*/ 472 w 480"/>
                <a:gd name="T65" fmla="*/ 176 h 320"/>
                <a:gd name="T66" fmla="*/ 464 w 480"/>
                <a:gd name="T67" fmla="*/ 184 h 320"/>
                <a:gd name="T68" fmla="*/ 464 w 480"/>
                <a:gd name="T69" fmla="*/ 200 h 320"/>
                <a:gd name="T70" fmla="*/ 448 w 480"/>
                <a:gd name="T71" fmla="*/ 208 h 320"/>
                <a:gd name="T72" fmla="*/ 416 w 480"/>
                <a:gd name="T73" fmla="*/ 216 h 320"/>
                <a:gd name="T74" fmla="*/ 416 w 480"/>
                <a:gd name="T75" fmla="*/ 240 h 320"/>
                <a:gd name="T76" fmla="*/ 424 w 480"/>
                <a:gd name="T77" fmla="*/ 264 h 320"/>
                <a:gd name="T78" fmla="*/ 416 w 480"/>
                <a:gd name="T79" fmla="*/ 280 h 320"/>
                <a:gd name="T80" fmla="*/ 408 w 480"/>
                <a:gd name="T81" fmla="*/ 296 h 320"/>
                <a:gd name="T82" fmla="*/ 392 w 480"/>
                <a:gd name="T83" fmla="*/ 312 h 320"/>
                <a:gd name="T84" fmla="*/ 400 w 480"/>
                <a:gd name="T85" fmla="*/ 312 h 320"/>
                <a:gd name="T86" fmla="*/ 392 w 480"/>
                <a:gd name="T87" fmla="*/ 320 h 320"/>
                <a:gd name="T88" fmla="*/ 392 w 480"/>
                <a:gd name="T89" fmla="*/ 320 h 320"/>
                <a:gd name="T90" fmla="*/ 368 w 480"/>
                <a:gd name="T91" fmla="*/ 296 h 320"/>
                <a:gd name="T92" fmla="*/ 56 w 480"/>
                <a:gd name="T93" fmla="*/ 304 h 3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0"/>
                <a:gd name="T142" fmla="*/ 0 h 320"/>
                <a:gd name="T143" fmla="*/ 480 w 480"/>
                <a:gd name="T144" fmla="*/ 320 h 3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0" h="320">
                  <a:moveTo>
                    <a:pt x="56" y="304"/>
                  </a:moveTo>
                  <a:lnTo>
                    <a:pt x="56" y="272"/>
                  </a:lnTo>
                  <a:lnTo>
                    <a:pt x="56" y="264"/>
                  </a:lnTo>
                  <a:lnTo>
                    <a:pt x="56" y="256"/>
                  </a:lnTo>
                  <a:lnTo>
                    <a:pt x="56" y="248"/>
                  </a:lnTo>
                  <a:lnTo>
                    <a:pt x="48" y="224"/>
                  </a:lnTo>
                  <a:lnTo>
                    <a:pt x="48" y="216"/>
                  </a:lnTo>
                  <a:lnTo>
                    <a:pt x="40" y="216"/>
                  </a:lnTo>
                  <a:lnTo>
                    <a:pt x="40" y="200"/>
                  </a:lnTo>
                  <a:lnTo>
                    <a:pt x="40" y="168"/>
                  </a:lnTo>
                  <a:lnTo>
                    <a:pt x="24" y="160"/>
                  </a:lnTo>
                  <a:lnTo>
                    <a:pt x="16" y="152"/>
                  </a:lnTo>
                  <a:lnTo>
                    <a:pt x="16" y="144"/>
                  </a:lnTo>
                  <a:lnTo>
                    <a:pt x="16" y="136"/>
                  </a:lnTo>
                  <a:lnTo>
                    <a:pt x="16" y="128"/>
                  </a:lnTo>
                  <a:lnTo>
                    <a:pt x="16" y="120"/>
                  </a:lnTo>
                  <a:lnTo>
                    <a:pt x="8" y="104"/>
                  </a:lnTo>
                  <a:lnTo>
                    <a:pt x="0" y="88"/>
                  </a:lnTo>
                  <a:lnTo>
                    <a:pt x="0" y="80"/>
                  </a:lnTo>
                  <a:lnTo>
                    <a:pt x="16" y="40"/>
                  </a:lnTo>
                  <a:lnTo>
                    <a:pt x="0" y="40"/>
                  </a:lnTo>
                  <a:lnTo>
                    <a:pt x="0" y="32"/>
                  </a:lnTo>
                  <a:lnTo>
                    <a:pt x="8" y="32"/>
                  </a:lnTo>
                  <a:lnTo>
                    <a:pt x="8" y="24"/>
                  </a:lnTo>
                  <a:lnTo>
                    <a:pt x="0" y="16"/>
                  </a:lnTo>
                  <a:lnTo>
                    <a:pt x="0" y="8"/>
                  </a:lnTo>
                  <a:lnTo>
                    <a:pt x="16" y="8"/>
                  </a:lnTo>
                  <a:lnTo>
                    <a:pt x="96" y="8"/>
                  </a:lnTo>
                  <a:lnTo>
                    <a:pt x="360" y="8"/>
                  </a:lnTo>
                  <a:lnTo>
                    <a:pt x="392" y="0"/>
                  </a:lnTo>
                  <a:lnTo>
                    <a:pt x="400" y="16"/>
                  </a:lnTo>
                  <a:lnTo>
                    <a:pt x="400" y="24"/>
                  </a:lnTo>
                  <a:lnTo>
                    <a:pt x="400" y="32"/>
                  </a:lnTo>
                  <a:lnTo>
                    <a:pt x="400" y="48"/>
                  </a:lnTo>
                  <a:lnTo>
                    <a:pt x="400" y="56"/>
                  </a:lnTo>
                  <a:lnTo>
                    <a:pt x="408" y="72"/>
                  </a:lnTo>
                  <a:lnTo>
                    <a:pt x="408" y="80"/>
                  </a:lnTo>
                  <a:lnTo>
                    <a:pt x="424" y="88"/>
                  </a:lnTo>
                  <a:lnTo>
                    <a:pt x="432" y="88"/>
                  </a:lnTo>
                  <a:lnTo>
                    <a:pt x="440" y="88"/>
                  </a:lnTo>
                  <a:lnTo>
                    <a:pt x="440" y="104"/>
                  </a:lnTo>
                  <a:lnTo>
                    <a:pt x="448" y="104"/>
                  </a:lnTo>
                  <a:lnTo>
                    <a:pt x="456" y="120"/>
                  </a:lnTo>
                  <a:lnTo>
                    <a:pt x="456" y="128"/>
                  </a:lnTo>
                  <a:lnTo>
                    <a:pt x="464" y="128"/>
                  </a:lnTo>
                  <a:lnTo>
                    <a:pt x="472" y="136"/>
                  </a:lnTo>
                  <a:lnTo>
                    <a:pt x="480" y="136"/>
                  </a:lnTo>
                  <a:lnTo>
                    <a:pt x="480" y="152"/>
                  </a:lnTo>
                  <a:lnTo>
                    <a:pt x="480" y="160"/>
                  </a:lnTo>
                  <a:lnTo>
                    <a:pt x="472" y="176"/>
                  </a:lnTo>
                  <a:lnTo>
                    <a:pt x="464" y="176"/>
                  </a:lnTo>
                  <a:lnTo>
                    <a:pt x="464" y="184"/>
                  </a:lnTo>
                  <a:lnTo>
                    <a:pt x="464" y="192"/>
                  </a:lnTo>
                  <a:lnTo>
                    <a:pt x="464" y="200"/>
                  </a:lnTo>
                  <a:lnTo>
                    <a:pt x="448" y="200"/>
                  </a:lnTo>
                  <a:lnTo>
                    <a:pt x="448" y="208"/>
                  </a:lnTo>
                  <a:lnTo>
                    <a:pt x="432" y="208"/>
                  </a:lnTo>
                  <a:lnTo>
                    <a:pt x="416" y="216"/>
                  </a:lnTo>
                  <a:lnTo>
                    <a:pt x="416" y="232"/>
                  </a:lnTo>
                  <a:lnTo>
                    <a:pt x="416" y="240"/>
                  </a:lnTo>
                  <a:lnTo>
                    <a:pt x="424" y="256"/>
                  </a:lnTo>
                  <a:lnTo>
                    <a:pt x="424" y="264"/>
                  </a:lnTo>
                  <a:lnTo>
                    <a:pt x="416" y="272"/>
                  </a:lnTo>
                  <a:lnTo>
                    <a:pt x="416" y="280"/>
                  </a:lnTo>
                  <a:lnTo>
                    <a:pt x="416" y="288"/>
                  </a:lnTo>
                  <a:lnTo>
                    <a:pt x="408" y="296"/>
                  </a:lnTo>
                  <a:lnTo>
                    <a:pt x="392" y="296"/>
                  </a:lnTo>
                  <a:lnTo>
                    <a:pt x="392" y="312"/>
                  </a:lnTo>
                  <a:lnTo>
                    <a:pt x="400" y="312"/>
                  </a:lnTo>
                  <a:lnTo>
                    <a:pt x="392" y="320"/>
                  </a:lnTo>
                  <a:lnTo>
                    <a:pt x="376" y="304"/>
                  </a:lnTo>
                  <a:lnTo>
                    <a:pt x="368" y="296"/>
                  </a:lnTo>
                  <a:lnTo>
                    <a:pt x="64" y="304"/>
                  </a:lnTo>
                  <a:lnTo>
                    <a:pt x="56" y="304"/>
                  </a:lnTo>
                  <a:close/>
                </a:path>
              </a:pathLst>
            </a:custGeom>
            <a:solidFill>
              <a:srgbClr val="FFFF00"/>
            </a:solidFill>
            <a:ln w="6350" cmpd="sng">
              <a:solidFill>
                <a:srgbClr val="000000"/>
              </a:solidFill>
              <a:round/>
              <a:headEnd/>
              <a:tailEnd/>
            </a:ln>
          </p:spPr>
          <p:txBody>
            <a:bodyPr/>
            <a:lstStyle/>
            <a:p>
              <a:endParaRPr lang="en-US"/>
            </a:p>
          </p:txBody>
        </p:sp>
        <p:sp>
          <p:nvSpPr>
            <p:cNvPr id="109" name="Freeform 123"/>
            <p:cNvSpPr>
              <a:spLocks/>
            </p:cNvSpPr>
            <p:nvPr/>
          </p:nvSpPr>
          <p:spPr bwMode="auto">
            <a:xfrm>
              <a:off x="3028" y="1832"/>
              <a:ext cx="536" cy="464"/>
            </a:xfrm>
            <a:custGeom>
              <a:avLst/>
              <a:gdLst>
                <a:gd name="T0" fmla="*/ 88 w 536"/>
                <a:gd name="T1" fmla="*/ 376 h 464"/>
                <a:gd name="T2" fmla="*/ 88 w 536"/>
                <a:gd name="T3" fmla="*/ 160 h 464"/>
                <a:gd name="T4" fmla="*/ 72 w 536"/>
                <a:gd name="T5" fmla="*/ 160 h 464"/>
                <a:gd name="T6" fmla="*/ 64 w 536"/>
                <a:gd name="T7" fmla="*/ 144 h 464"/>
                <a:gd name="T8" fmla="*/ 64 w 536"/>
                <a:gd name="T9" fmla="*/ 128 h 464"/>
                <a:gd name="T10" fmla="*/ 48 w 536"/>
                <a:gd name="T11" fmla="*/ 120 h 464"/>
                <a:gd name="T12" fmla="*/ 48 w 536"/>
                <a:gd name="T13" fmla="*/ 112 h 464"/>
                <a:gd name="T14" fmla="*/ 64 w 536"/>
                <a:gd name="T15" fmla="*/ 96 h 464"/>
                <a:gd name="T16" fmla="*/ 56 w 536"/>
                <a:gd name="T17" fmla="*/ 88 h 464"/>
                <a:gd name="T18" fmla="*/ 48 w 536"/>
                <a:gd name="T19" fmla="*/ 88 h 464"/>
                <a:gd name="T20" fmla="*/ 40 w 536"/>
                <a:gd name="T21" fmla="*/ 80 h 464"/>
                <a:gd name="T22" fmla="*/ 32 w 536"/>
                <a:gd name="T23" fmla="*/ 72 h 464"/>
                <a:gd name="T24" fmla="*/ 16 w 536"/>
                <a:gd name="T25" fmla="*/ 48 h 464"/>
                <a:gd name="T26" fmla="*/ 8 w 536"/>
                <a:gd name="T27" fmla="*/ 40 h 464"/>
                <a:gd name="T28" fmla="*/ 0 w 536"/>
                <a:gd name="T29" fmla="*/ 8 h 464"/>
                <a:gd name="T30" fmla="*/ 304 w 536"/>
                <a:gd name="T31" fmla="*/ 0 h 464"/>
                <a:gd name="T32" fmla="*/ 312 w 536"/>
                <a:gd name="T33" fmla="*/ 8 h 464"/>
                <a:gd name="T34" fmla="*/ 328 w 536"/>
                <a:gd name="T35" fmla="*/ 24 h 464"/>
                <a:gd name="T36" fmla="*/ 328 w 536"/>
                <a:gd name="T37" fmla="*/ 32 h 464"/>
                <a:gd name="T38" fmla="*/ 320 w 536"/>
                <a:gd name="T39" fmla="*/ 64 h 464"/>
                <a:gd name="T40" fmla="*/ 376 w 536"/>
                <a:gd name="T41" fmla="*/ 128 h 464"/>
                <a:gd name="T42" fmla="*/ 392 w 536"/>
                <a:gd name="T43" fmla="*/ 176 h 464"/>
                <a:gd name="T44" fmla="*/ 408 w 536"/>
                <a:gd name="T45" fmla="*/ 160 h 464"/>
                <a:gd name="T46" fmla="*/ 440 w 536"/>
                <a:gd name="T47" fmla="*/ 176 h 464"/>
                <a:gd name="T48" fmla="*/ 432 w 536"/>
                <a:gd name="T49" fmla="*/ 200 h 464"/>
                <a:gd name="T50" fmla="*/ 424 w 536"/>
                <a:gd name="T51" fmla="*/ 224 h 464"/>
                <a:gd name="T52" fmla="*/ 424 w 536"/>
                <a:gd name="T53" fmla="*/ 240 h 464"/>
                <a:gd name="T54" fmla="*/ 456 w 536"/>
                <a:gd name="T55" fmla="*/ 264 h 464"/>
                <a:gd name="T56" fmla="*/ 456 w 536"/>
                <a:gd name="T57" fmla="*/ 264 h 464"/>
                <a:gd name="T58" fmla="*/ 456 w 536"/>
                <a:gd name="T59" fmla="*/ 272 h 464"/>
                <a:gd name="T60" fmla="*/ 472 w 536"/>
                <a:gd name="T61" fmla="*/ 272 h 464"/>
                <a:gd name="T62" fmla="*/ 480 w 536"/>
                <a:gd name="T63" fmla="*/ 280 h 464"/>
                <a:gd name="T64" fmla="*/ 496 w 536"/>
                <a:gd name="T65" fmla="*/ 288 h 464"/>
                <a:gd name="T66" fmla="*/ 496 w 536"/>
                <a:gd name="T67" fmla="*/ 304 h 464"/>
                <a:gd name="T68" fmla="*/ 504 w 536"/>
                <a:gd name="T69" fmla="*/ 320 h 464"/>
                <a:gd name="T70" fmla="*/ 496 w 536"/>
                <a:gd name="T71" fmla="*/ 336 h 464"/>
                <a:gd name="T72" fmla="*/ 504 w 536"/>
                <a:gd name="T73" fmla="*/ 344 h 464"/>
                <a:gd name="T74" fmla="*/ 512 w 536"/>
                <a:gd name="T75" fmla="*/ 352 h 464"/>
                <a:gd name="T76" fmla="*/ 512 w 536"/>
                <a:gd name="T77" fmla="*/ 360 h 464"/>
                <a:gd name="T78" fmla="*/ 512 w 536"/>
                <a:gd name="T79" fmla="*/ 352 h 464"/>
                <a:gd name="T80" fmla="*/ 512 w 536"/>
                <a:gd name="T81" fmla="*/ 344 h 464"/>
                <a:gd name="T82" fmla="*/ 520 w 536"/>
                <a:gd name="T83" fmla="*/ 352 h 464"/>
                <a:gd name="T84" fmla="*/ 528 w 536"/>
                <a:gd name="T85" fmla="*/ 360 h 464"/>
                <a:gd name="T86" fmla="*/ 536 w 536"/>
                <a:gd name="T87" fmla="*/ 368 h 464"/>
                <a:gd name="T88" fmla="*/ 528 w 536"/>
                <a:gd name="T89" fmla="*/ 368 h 464"/>
                <a:gd name="T90" fmla="*/ 528 w 536"/>
                <a:gd name="T91" fmla="*/ 400 h 464"/>
                <a:gd name="T92" fmla="*/ 520 w 536"/>
                <a:gd name="T93" fmla="*/ 400 h 464"/>
                <a:gd name="T94" fmla="*/ 504 w 536"/>
                <a:gd name="T95" fmla="*/ 408 h 464"/>
                <a:gd name="T96" fmla="*/ 496 w 536"/>
                <a:gd name="T97" fmla="*/ 432 h 464"/>
                <a:gd name="T98" fmla="*/ 496 w 536"/>
                <a:gd name="T99" fmla="*/ 440 h 464"/>
                <a:gd name="T100" fmla="*/ 488 w 536"/>
                <a:gd name="T101" fmla="*/ 440 h 464"/>
                <a:gd name="T102" fmla="*/ 496 w 536"/>
                <a:gd name="T103" fmla="*/ 448 h 464"/>
                <a:gd name="T104" fmla="*/ 496 w 536"/>
                <a:gd name="T105" fmla="*/ 448 h 464"/>
                <a:gd name="T106" fmla="*/ 488 w 536"/>
                <a:gd name="T107" fmla="*/ 464 h 464"/>
                <a:gd name="T108" fmla="*/ 440 w 536"/>
                <a:gd name="T109" fmla="*/ 464 h 464"/>
                <a:gd name="T110" fmla="*/ 440 w 536"/>
                <a:gd name="T111" fmla="*/ 464 h 464"/>
                <a:gd name="T112" fmla="*/ 456 w 536"/>
                <a:gd name="T113" fmla="*/ 432 h 464"/>
                <a:gd name="T114" fmla="*/ 448 w 536"/>
                <a:gd name="T115" fmla="*/ 416 h 464"/>
                <a:gd name="T116" fmla="*/ 440 w 536"/>
                <a:gd name="T117" fmla="*/ 416 h 464"/>
                <a:gd name="T118" fmla="*/ 96 w 536"/>
                <a:gd name="T119" fmla="*/ 432 h 4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6"/>
                <a:gd name="T181" fmla="*/ 0 h 464"/>
                <a:gd name="T182" fmla="*/ 536 w 536"/>
                <a:gd name="T183" fmla="*/ 464 h 4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6" h="464">
                  <a:moveTo>
                    <a:pt x="96" y="432"/>
                  </a:moveTo>
                  <a:lnTo>
                    <a:pt x="88" y="376"/>
                  </a:lnTo>
                  <a:lnTo>
                    <a:pt x="88" y="160"/>
                  </a:lnTo>
                  <a:lnTo>
                    <a:pt x="72" y="160"/>
                  </a:lnTo>
                  <a:lnTo>
                    <a:pt x="64" y="144"/>
                  </a:lnTo>
                  <a:lnTo>
                    <a:pt x="64" y="136"/>
                  </a:lnTo>
                  <a:lnTo>
                    <a:pt x="64" y="128"/>
                  </a:lnTo>
                  <a:lnTo>
                    <a:pt x="48" y="120"/>
                  </a:lnTo>
                  <a:lnTo>
                    <a:pt x="48" y="112"/>
                  </a:lnTo>
                  <a:lnTo>
                    <a:pt x="64" y="104"/>
                  </a:lnTo>
                  <a:lnTo>
                    <a:pt x="64" y="96"/>
                  </a:lnTo>
                  <a:lnTo>
                    <a:pt x="64" y="88"/>
                  </a:lnTo>
                  <a:lnTo>
                    <a:pt x="56" y="88"/>
                  </a:lnTo>
                  <a:lnTo>
                    <a:pt x="56" y="80"/>
                  </a:lnTo>
                  <a:lnTo>
                    <a:pt x="48" y="88"/>
                  </a:lnTo>
                  <a:lnTo>
                    <a:pt x="40" y="80"/>
                  </a:lnTo>
                  <a:lnTo>
                    <a:pt x="24" y="72"/>
                  </a:lnTo>
                  <a:lnTo>
                    <a:pt x="32" y="72"/>
                  </a:lnTo>
                  <a:lnTo>
                    <a:pt x="16" y="48"/>
                  </a:lnTo>
                  <a:lnTo>
                    <a:pt x="8" y="40"/>
                  </a:lnTo>
                  <a:lnTo>
                    <a:pt x="8" y="32"/>
                  </a:lnTo>
                  <a:lnTo>
                    <a:pt x="0" y="8"/>
                  </a:lnTo>
                  <a:lnTo>
                    <a:pt x="304" y="0"/>
                  </a:lnTo>
                  <a:lnTo>
                    <a:pt x="312" y="8"/>
                  </a:lnTo>
                  <a:lnTo>
                    <a:pt x="328" y="24"/>
                  </a:lnTo>
                  <a:lnTo>
                    <a:pt x="328" y="32"/>
                  </a:lnTo>
                  <a:lnTo>
                    <a:pt x="320" y="40"/>
                  </a:lnTo>
                  <a:lnTo>
                    <a:pt x="320" y="64"/>
                  </a:lnTo>
                  <a:lnTo>
                    <a:pt x="344" y="104"/>
                  </a:lnTo>
                  <a:lnTo>
                    <a:pt x="376" y="128"/>
                  </a:lnTo>
                  <a:lnTo>
                    <a:pt x="392" y="136"/>
                  </a:lnTo>
                  <a:lnTo>
                    <a:pt x="392" y="176"/>
                  </a:lnTo>
                  <a:lnTo>
                    <a:pt x="408" y="176"/>
                  </a:lnTo>
                  <a:lnTo>
                    <a:pt x="408" y="160"/>
                  </a:lnTo>
                  <a:lnTo>
                    <a:pt x="424" y="168"/>
                  </a:lnTo>
                  <a:lnTo>
                    <a:pt x="440" y="176"/>
                  </a:lnTo>
                  <a:lnTo>
                    <a:pt x="440" y="184"/>
                  </a:lnTo>
                  <a:lnTo>
                    <a:pt x="432" y="200"/>
                  </a:lnTo>
                  <a:lnTo>
                    <a:pt x="432" y="216"/>
                  </a:lnTo>
                  <a:lnTo>
                    <a:pt x="424" y="224"/>
                  </a:lnTo>
                  <a:lnTo>
                    <a:pt x="424" y="240"/>
                  </a:lnTo>
                  <a:lnTo>
                    <a:pt x="432" y="256"/>
                  </a:lnTo>
                  <a:lnTo>
                    <a:pt x="456" y="264"/>
                  </a:lnTo>
                  <a:lnTo>
                    <a:pt x="456" y="272"/>
                  </a:lnTo>
                  <a:lnTo>
                    <a:pt x="472" y="272"/>
                  </a:lnTo>
                  <a:lnTo>
                    <a:pt x="480" y="280"/>
                  </a:lnTo>
                  <a:lnTo>
                    <a:pt x="496" y="288"/>
                  </a:lnTo>
                  <a:lnTo>
                    <a:pt x="496" y="304"/>
                  </a:lnTo>
                  <a:lnTo>
                    <a:pt x="504" y="320"/>
                  </a:lnTo>
                  <a:lnTo>
                    <a:pt x="496" y="328"/>
                  </a:lnTo>
                  <a:lnTo>
                    <a:pt x="496" y="336"/>
                  </a:lnTo>
                  <a:lnTo>
                    <a:pt x="504" y="344"/>
                  </a:lnTo>
                  <a:lnTo>
                    <a:pt x="512" y="352"/>
                  </a:lnTo>
                  <a:lnTo>
                    <a:pt x="512" y="360"/>
                  </a:lnTo>
                  <a:lnTo>
                    <a:pt x="512" y="352"/>
                  </a:lnTo>
                  <a:lnTo>
                    <a:pt x="512" y="344"/>
                  </a:lnTo>
                  <a:lnTo>
                    <a:pt x="520" y="344"/>
                  </a:lnTo>
                  <a:lnTo>
                    <a:pt x="520" y="352"/>
                  </a:lnTo>
                  <a:lnTo>
                    <a:pt x="528" y="360"/>
                  </a:lnTo>
                  <a:lnTo>
                    <a:pt x="536" y="368"/>
                  </a:lnTo>
                  <a:lnTo>
                    <a:pt x="528" y="368"/>
                  </a:lnTo>
                  <a:lnTo>
                    <a:pt x="528" y="400"/>
                  </a:lnTo>
                  <a:lnTo>
                    <a:pt x="520" y="400"/>
                  </a:lnTo>
                  <a:lnTo>
                    <a:pt x="504" y="408"/>
                  </a:lnTo>
                  <a:lnTo>
                    <a:pt x="496" y="432"/>
                  </a:lnTo>
                  <a:lnTo>
                    <a:pt x="496" y="440"/>
                  </a:lnTo>
                  <a:lnTo>
                    <a:pt x="488" y="440"/>
                  </a:lnTo>
                  <a:lnTo>
                    <a:pt x="496" y="440"/>
                  </a:lnTo>
                  <a:lnTo>
                    <a:pt x="496" y="448"/>
                  </a:lnTo>
                  <a:lnTo>
                    <a:pt x="504" y="448"/>
                  </a:lnTo>
                  <a:lnTo>
                    <a:pt x="496" y="448"/>
                  </a:lnTo>
                  <a:lnTo>
                    <a:pt x="488" y="464"/>
                  </a:lnTo>
                  <a:lnTo>
                    <a:pt x="440" y="464"/>
                  </a:lnTo>
                  <a:lnTo>
                    <a:pt x="448" y="440"/>
                  </a:lnTo>
                  <a:lnTo>
                    <a:pt x="456" y="432"/>
                  </a:lnTo>
                  <a:lnTo>
                    <a:pt x="456" y="424"/>
                  </a:lnTo>
                  <a:lnTo>
                    <a:pt x="448" y="416"/>
                  </a:lnTo>
                  <a:lnTo>
                    <a:pt x="440" y="416"/>
                  </a:lnTo>
                  <a:lnTo>
                    <a:pt x="96" y="432"/>
                  </a:lnTo>
                  <a:close/>
                </a:path>
              </a:pathLst>
            </a:custGeom>
            <a:solidFill>
              <a:srgbClr val="00B0F0"/>
            </a:solidFill>
            <a:ln w="6350" cmpd="sng">
              <a:solidFill>
                <a:srgbClr val="000000"/>
              </a:solidFill>
              <a:round/>
              <a:headEnd/>
              <a:tailEnd/>
            </a:ln>
          </p:spPr>
          <p:txBody>
            <a:bodyPr/>
            <a:lstStyle/>
            <a:p>
              <a:endParaRPr lang="en-US"/>
            </a:p>
          </p:txBody>
        </p:sp>
        <p:sp>
          <p:nvSpPr>
            <p:cNvPr id="110" name="Freeform 124"/>
            <p:cNvSpPr>
              <a:spLocks/>
            </p:cNvSpPr>
            <p:nvPr/>
          </p:nvSpPr>
          <p:spPr bwMode="auto">
            <a:xfrm>
              <a:off x="3124" y="2248"/>
              <a:ext cx="400" cy="368"/>
            </a:xfrm>
            <a:custGeom>
              <a:avLst/>
              <a:gdLst>
                <a:gd name="T0" fmla="*/ 296 w 400"/>
                <a:gd name="T1" fmla="*/ 344 h 368"/>
                <a:gd name="T2" fmla="*/ 296 w 400"/>
                <a:gd name="T3" fmla="*/ 336 h 368"/>
                <a:gd name="T4" fmla="*/ 296 w 400"/>
                <a:gd name="T5" fmla="*/ 336 h 368"/>
                <a:gd name="T6" fmla="*/ 288 w 400"/>
                <a:gd name="T7" fmla="*/ 312 h 368"/>
                <a:gd name="T8" fmla="*/ 280 w 400"/>
                <a:gd name="T9" fmla="*/ 304 h 368"/>
                <a:gd name="T10" fmla="*/ 288 w 400"/>
                <a:gd name="T11" fmla="*/ 296 h 368"/>
                <a:gd name="T12" fmla="*/ 288 w 400"/>
                <a:gd name="T13" fmla="*/ 288 h 368"/>
                <a:gd name="T14" fmla="*/ 296 w 400"/>
                <a:gd name="T15" fmla="*/ 288 h 368"/>
                <a:gd name="T16" fmla="*/ 288 w 400"/>
                <a:gd name="T17" fmla="*/ 280 h 368"/>
                <a:gd name="T18" fmla="*/ 296 w 400"/>
                <a:gd name="T19" fmla="*/ 280 h 368"/>
                <a:gd name="T20" fmla="*/ 296 w 400"/>
                <a:gd name="T21" fmla="*/ 272 h 368"/>
                <a:gd name="T22" fmla="*/ 296 w 400"/>
                <a:gd name="T23" fmla="*/ 256 h 368"/>
                <a:gd name="T24" fmla="*/ 304 w 400"/>
                <a:gd name="T25" fmla="*/ 248 h 368"/>
                <a:gd name="T26" fmla="*/ 304 w 400"/>
                <a:gd name="T27" fmla="*/ 248 h 368"/>
                <a:gd name="T28" fmla="*/ 312 w 400"/>
                <a:gd name="T29" fmla="*/ 240 h 368"/>
                <a:gd name="T30" fmla="*/ 312 w 400"/>
                <a:gd name="T31" fmla="*/ 232 h 368"/>
                <a:gd name="T32" fmla="*/ 328 w 400"/>
                <a:gd name="T33" fmla="*/ 216 h 368"/>
                <a:gd name="T34" fmla="*/ 328 w 400"/>
                <a:gd name="T35" fmla="*/ 216 h 368"/>
                <a:gd name="T36" fmla="*/ 336 w 400"/>
                <a:gd name="T37" fmla="*/ 208 h 368"/>
                <a:gd name="T38" fmla="*/ 336 w 400"/>
                <a:gd name="T39" fmla="*/ 184 h 368"/>
                <a:gd name="T40" fmla="*/ 344 w 400"/>
                <a:gd name="T41" fmla="*/ 176 h 368"/>
                <a:gd name="T42" fmla="*/ 352 w 400"/>
                <a:gd name="T43" fmla="*/ 168 h 368"/>
                <a:gd name="T44" fmla="*/ 360 w 400"/>
                <a:gd name="T45" fmla="*/ 152 h 368"/>
                <a:gd name="T46" fmla="*/ 352 w 400"/>
                <a:gd name="T47" fmla="*/ 152 h 368"/>
                <a:gd name="T48" fmla="*/ 360 w 400"/>
                <a:gd name="T49" fmla="*/ 144 h 368"/>
                <a:gd name="T50" fmla="*/ 368 w 400"/>
                <a:gd name="T51" fmla="*/ 136 h 368"/>
                <a:gd name="T52" fmla="*/ 368 w 400"/>
                <a:gd name="T53" fmla="*/ 120 h 368"/>
                <a:gd name="T54" fmla="*/ 368 w 400"/>
                <a:gd name="T55" fmla="*/ 112 h 368"/>
                <a:gd name="T56" fmla="*/ 384 w 400"/>
                <a:gd name="T57" fmla="*/ 88 h 368"/>
                <a:gd name="T58" fmla="*/ 376 w 400"/>
                <a:gd name="T59" fmla="*/ 80 h 368"/>
                <a:gd name="T60" fmla="*/ 384 w 400"/>
                <a:gd name="T61" fmla="*/ 80 h 368"/>
                <a:gd name="T62" fmla="*/ 400 w 400"/>
                <a:gd name="T63" fmla="*/ 64 h 368"/>
                <a:gd name="T64" fmla="*/ 392 w 400"/>
                <a:gd name="T65" fmla="*/ 48 h 368"/>
                <a:gd name="T66" fmla="*/ 344 w 400"/>
                <a:gd name="T67" fmla="*/ 48 h 368"/>
                <a:gd name="T68" fmla="*/ 344 w 400"/>
                <a:gd name="T69" fmla="*/ 48 h 368"/>
                <a:gd name="T70" fmla="*/ 360 w 400"/>
                <a:gd name="T71" fmla="*/ 16 h 368"/>
                <a:gd name="T72" fmla="*/ 352 w 400"/>
                <a:gd name="T73" fmla="*/ 0 h 368"/>
                <a:gd name="T74" fmla="*/ 344 w 400"/>
                <a:gd name="T75" fmla="*/ 0 h 368"/>
                <a:gd name="T76" fmla="*/ 0 w 400"/>
                <a:gd name="T77" fmla="*/ 16 h 368"/>
                <a:gd name="T78" fmla="*/ 0 w 400"/>
                <a:gd name="T79" fmla="*/ 16 h 368"/>
                <a:gd name="T80" fmla="*/ 16 w 400"/>
                <a:gd name="T81" fmla="*/ 128 h 368"/>
                <a:gd name="T82" fmla="*/ 8 w 400"/>
                <a:gd name="T83" fmla="*/ 304 h 368"/>
                <a:gd name="T84" fmla="*/ 16 w 400"/>
                <a:gd name="T85" fmla="*/ 312 h 368"/>
                <a:gd name="T86" fmla="*/ 48 w 400"/>
                <a:gd name="T87" fmla="*/ 312 h 368"/>
                <a:gd name="T88" fmla="*/ 48 w 400"/>
                <a:gd name="T89" fmla="*/ 368 h 368"/>
                <a:gd name="T90" fmla="*/ 288 w 400"/>
                <a:gd name="T91" fmla="*/ 360 h 368"/>
                <a:gd name="T92" fmla="*/ 296 w 400"/>
                <a:gd name="T93" fmla="*/ 344 h 3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0"/>
                <a:gd name="T142" fmla="*/ 0 h 368"/>
                <a:gd name="T143" fmla="*/ 400 w 400"/>
                <a:gd name="T144" fmla="*/ 368 h 3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0" h="368">
                  <a:moveTo>
                    <a:pt x="296" y="344"/>
                  </a:moveTo>
                  <a:lnTo>
                    <a:pt x="296" y="344"/>
                  </a:lnTo>
                  <a:lnTo>
                    <a:pt x="296" y="336"/>
                  </a:lnTo>
                  <a:lnTo>
                    <a:pt x="288" y="320"/>
                  </a:lnTo>
                  <a:lnTo>
                    <a:pt x="288" y="312"/>
                  </a:lnTo>
                  <a:lnTo>
                    <a:pt x="280" y="304"/>
                  </a:lnTo>
                  <a:lnTo>
                    <a:pt x="288" y="296"/>
                  </a:lnTo>
                  <a:lnTo>
                    <a:pt x="288" y="288"/>
                  </a:lnTo>
                  <a:lnTo>
                    <a:pt x="296" y="288"/>
                  </a:lnTo>
                  <a:lnTo>
                    <a:pt x="288" y="280"/>
                  </a:lnTo>
                  <a:lnTo>
                    <a:pt x="296" y="280"/>
                  </a:lnTo>
                  <a:lnTo>
                    <a:pt x="296" y="272"/>
                  </a:lnTo>
                  <a:lnTo>
                    <a:pt x="296" y="264"/>
                  </a:lnTo>
                  <a:lnTo>
                    <a:pt x="296" y="256"/>
                  </a:lnTo>
                  <a:lnTo>
                    <a:pt x="304" y="256"/>
                  </a:lnTo>
                  <a:lnTo>
                    <a:pt x="304" y="248"/>
                  </a:lnTo>
                  <a:lnTo>
                    <a:pt x="312" y="240"/>
                  </a:lnTo>
                  <a:lnTo>
                    <a:pt x="312" y="232"/>
                  </a:lnTo>
                  <a:lnTo>
                    <a:pt x="328" y="216"/>
                  </a:lnTo>
                  <a:lnTo>
                    <a:pt x="336" y="208"/>
                  </a:lnTo>
                  <a:lnTo>
                    <a:pt x="336" y="184"/>
                  </a:lnTo>
                  <a:lnTo>
                    <a:pt x="344" y="176"/>
                  </a:lnTo>
                  <a:lnTo>
                    <a:pt x="352" y="168"/>
                  </a:lnTo>
                  <a:lnTo>
                    <a:pt x="360" y="152"/>
                  </a:lnTo>
                  <a:lnTo>
                    <a:pt x="352" y="152"/>
                  </a:lnTo>
                  <a:lnTo>
                    <a:pt x="360" y="144"/>
                  </a:lnTo>
                  <a:lnTo>
                    <a:pt x="368" y="144"/>
                  </a:lnTo>
                  <a:lnTo>
                    <a:pt x="368" y="136"/>
                  </a:lnTo>
                  <a:lnTo>
                    <a:pt x="368" y="128"/>
                  </a:lnTo>
                  <a:lnTo>
                    <a:pt x="368" y="120"/>
                  </a:lnTo>
                  <a:lnTo>
                    <a:pt x="368" y="112"/>
                  </a:lnTo>
                  <a:lnTo>
                    <a:pt x="376" y="96"/>
                  </a:lnTo>
                  <a:lnTo>
                    <a:pt x="384" y="88"/>
                  </a:lnTo>
                  <a:lnTo>
                    <a:pt x="384" y="80"/>
                  </a:lnTo>
                  <a:lnTo>
                    <a:pt x="376" y="80"/>
                  </a:lnTo>
                  <a:lnTo>
                    <a:pt x="384" y="80"/>
                  </a:lnTo>
                  <a:lnTo>
                    <a:pt x="384" y="72"/>
                  </a:lnTo>
                  <a:lnTo>
                    <a:pt x="400" y="64"/>
                  </a:lnTo>
                  <a:lnTo>
                    <a:pt x="400" y="56"/>
                  </a:lnTo>
                  <a:lnTo>
                    <a:pt x="392" y="48"/>
                  </a:lnTo>
                  <a:lnTo>
                    <a:pt x="344" y="48"/>
                  </a:lnTo>
                  <a:lnTo>
                    <a:pt x="352" y="24"/>
                  </a:lnTo>
                  <a:lnTo>
                    <a:pt x="360" y="16"/>
                  </a:lnTo>
                  <a:lnTo>
                    <a:pt x="360" y="8"/>
                  </a:lnTo>
                  <a:lnTo>
                    <a:pt x="352" y="0"/>
                  </a:lnTo>
                  <a:lnTo>
                    <a:pt x="344" y="0"/>
                  </a:lnTo>
                  <a:lnTo>
                    <a:pt x="0" y="16"/>
                  </a:lnTo>
                  <a:lnTo>
                    <a:pt x="16" y="128"/>
                  </a:lnTo>
                  <a:lnTo>
                    <a:pt x="8" y="304"/>
                  </a:lnTo>
                  <a:lnTo>
                    <a:pt x="16" y="312"/>
                  </a:lnTo>
                  <a:lnTo>
                    <a:pt x="40" y="312"/>
                  </a:lnTo>
                  <a:lnTo>
                    <a:pt x="48" y="312"/>
                  </a:lnTo>
                  <a:lnTo>
                    <a:pt x="48" y="368"/>
                  </a:lnTo>
                  <a:lnTo>
                    <a:pt x="288" y="360"/>
                  </a:lnTo>
                  <a:lnTo>
                    <a:pt x="296" y="344"/>
                  </a:lnTo>
                  <a:close/>
                </a:path>
              </a:pathLst>
            </a:custGeom>
            <a:solidFill>
              <a:srgbClr val="00B0F0"/>
            </a:solidFill>
            <a:ln w="6350" cmpd="sng">
              <a:solidFill>
                <a:srgbClr val="000000"/>
              </a:solidFill>
              <a:round/>
              <a:headEnd/>
              <a:tailEnd/>
            </a:ln>
          </p:spPr>
          <p:txBody>
            <a:bodyPr/>
            <a:lstStyle/>
            <a:p>
              <a:endParaRPr lang="en-US"/>
            </a:p>
          </p:txBody>
        </p:sp>
        <p:sp>
          <p:nvSpPr>
            <p:cNvPr id="111" name="Freeform 125"/>
            <p:cNvSpPr>
              <a:spLocks/>
            </p:cNvSpPr>
            <p:nvPr/>
          </p:nvSpPr>
          <p:spPr bwMode="auto">
            <a:xfrm>
              <a:off x="3172" y="2608"/>
              <a:ext cx="448" cy="400"/>
            </a:xfrm>
            <a:custGeom>
              <a:avLst/>
              <a:gdLst>
                <a:gd name="T0" fmla="*/ 40 w 448"/>
                <a:gd name="T1" fmla="*/ 264 h 400"/>
                <a:gd name="T2" fmla="*/ 48 w 448"/>
                <a:gd name="T3" fmla="*/ 208 h 400"/>
                <a:gd name="T4" fmla="*/ 24 w 448"/>
                <a:gd name="T5" fmla="*/ 160 h 400"/>
                <a:gd name="T6" fmla="*/ 8 w 448"/>
                <a:gd name="T7" fmla="*/ 104 h 400"/>
                <a:gd name="T8" fmla="*/ 240 w 448"/>
                <a:gd name="T9" fmla="*/ 0 h 400"/>
                <a:gd name="T10" fmla="*/ 248 w 448"/>
                <a:gd name="T11" fmla="*/ 8 h 400"/>
                <a:gd name="T12" fmla="*/ 256 w 448"/>
                <a:gd name="T13" fmla="*/ 24 h 400"/>
                <a:gd name="T14" fmla="*/ 256 w 448"/>
                <a:gd name="T15" fmla="*/ 40 h 400"/>
                <a:gd name="T16" fmla="*/ 256 w 448"/>
                <a:gd name="T17" fmla="*/ 56 h 400"/>
                <a:gd name="T18" fmla="*/ 264 w 448"/>
                <a:gd name="T19" fmla="*/ 64 h 400"/>
                <a:gd name="T20" fmla="*/ 256 w 448"/>
                <a:gd name="T21" fmla="*/ 80 h 400"/>
                <a:gd name="T22" fmla="*/ 248 w 448"/>
                <a:gd name="T23" fmla="*/ 96 h 400"/>
                <a:gd name="T24" fmla="*/ 240 w 448"/>
                <a:gd name="T25" fmla="*/ 112 h 400"/>
                <a:gd name="T26" fmla="*/ 232 w 448"/>
                <a:gd name="T27" fmla="*/ 144 h 400"/>
                <a:gd name="T28" fmla="*/ 224 w 448"/>
                <a:gd name="T29" fmla="*/ 160 h 400"/>
                <a:gd name="T30" fmla="*/ 224 w 448"/>
                <a:gd name="T31" fmla="*/ 168 h 400"/>
                <a:gd name="T32" fmla="*/ 216 w 448"/>
                <a:gd name="T33" fmla="*/ 192 h 400"/>
                <a:gd name="T34" fmla="*/ 376 w 448"/>
                <a:gd name="T35" fmla="*/ 192 h 400"/>
                <a:gd name="T36" fmla="*/ 376 w 448"/>
                <a:gd name="T37" fmla="*/ 240 h 400"/>
                <a:gd name="T38" fmla="*/ 384 w 448"/>
                <a:gd name="T39" fmla="*/ 280 h 400"/>
                <a:gd name="T40" fmla="*/ 360 w 448"/>
                <a:gd name="T41" fmla="*/ 264 h 400"/>
                <a:gd name="T42" fmla="*/ 320 w 448"/>
                <a:gd name="T43" fmla="*/ 288 h 400"/>
                <a:gd name="T44" fmla="*/ 376 w 448"/>
                <a:gd name="T45" fmla="*/ 288 h 400"/>
                <a:gd name="T46" fmla="*/ 392 w 448"/>
                <a:gd name="T47" fmla="*/ 288 h 400"/>
                <a:gd name="T48" fmla="*/ 376 w 448"/>
                <a:gd name="T49" fmla="*/ 304 h 400"/>
                <a:gd name="T50" fmla="*/ 400 w 448"/>
                <a:gd name="T51" fmla="*/ 304 h 400"/>
                <a:gd name="T52" fmla="*/ 408 w 448"/>
                <a:gd name="T53" fmla="*/ 288 h 400"/>
                <a:gd name="T54" fmla="*/ 408 w 448"/>
                <a:gd name="T55" fmla="*/ 296 h 400"/>
                <a:gd name="T56" fmla="*/ 424 w 448"/>
                <a:gd name="T57" fmla="*/ 312 h 400"/>
                <a:gd name="T58" fmla="*/ 408 w 448"/>
                <a:gd name="T59" fmla="*/ 320 h 400"/>
                <a:gd name="T60" fmla="*/ 392 w 448"/>
                <a:gd name="T61" fmla="*/ 344 h 400"/>
                <a:gd name="T62" fmla="*/ 408 w 448"/>
                <a:gd name="T63" fmla="*/ 360 h 400"/>
                <a:gd name="T64" fmla="*/ 440 w 448"/>
                <a:gd name="T65" fmla="*/ 368 h 400"/>
                <a:gd name="T66" fmla="*/ 448 w 448"/>
                <a:gd name="T67" fmla="*/ 376 h 400"/>
                <a:gd name="T68" fmla="*/ 440 w 448"/>
                <a:gd name="T69" fmla="*/ 392 h 400"/>
                <a:gd name="T70" fmla="*/ 424 w 448"/>
                <a:gd name="T71" fmla="*/ 392 h 400"/>
                <a:gd name="T72" fmla="*/ 416 w 448"/>
                <a:gd name="T73" fmla="*/ 376 h 400"/>
                <a:gd name="T74" fmla="*/ 384 w 448"/>
                <a:gd name="T75" fmla="*/ 368 h 400"/>
                <a:gd name="T76" fmla="*/ 368 w 448"/>
                <a:gd name="T77" fmla="*/ 352 h 400"/>
                <a:gd name="T78" fmla="*/ 360 w 448"/>
                <a:gd name="T79" fmla="*/ 360 h 400"/>
                <a:gd name="T80" fmla="*/ 352 w 448"/>
                <a:gd name="T81" fmla="*/ 368 h 400"/>
                <a:gd name="T82" fmla="*/ 352 w 448"/>
                <a:gd name="T83" fmla="*/ 392 h 400"/>
                <a:gd name="T84" fmla="*/ 328 w 448"/>
                <a:gd name="T85" fmla="*/ 368 h 400"/>
                <a:gd name="T86" fmla="*/ 312 w 448"/>
                <a:gd name="T87" fmla="*/ 368 h 400"/>
                <a:gd name="T88" fmla="*/ 288 w 448"/>
                <a:gd name="T89" fmla="*/ 392 h 400"/>
                <a:gd name="T90" fmla="*/ 296 w 448"/>
                <a:gd name="T91" fmla="*/ 376 h 400"/>
                <a:gd name="T92" fmla="*/ 264 w 448"/>
                <a:gd name="T93" fmla="*/ 384 h 400"/>
                <a:gd name="T94" fmla="*/ 248 w 448"/>
                <a:gd name="T95" fmla="*/ 352 h 400"/>
                <a:gd name="T96" fmla="*/ 224 w 448"/>
                <a:gd name="T97" fmla="*/ 352 h 400"/>
                <a:gd name="T98" fmla="*/ 216 w 448"/>
                <a:gd name="T99" fmla="*/ 328 h 400"/>
                <a:gd name="T100" fmla="*/ 200 w 448"/>
                <a:gd name="T101" fmla="*/ 320 h 400"/>
                <a:gd name="T102" fmla="*/ 168 w 448"/>
                <a:gd name="T103" fmla="*/ 336 h 400"/>
                <a:gd name="T104" fmla="*/ 184 w 448"/>
                <a:gd name="T105" fmla="*/ 352 h 400"/>
                <a:gd name="T106" fmla="*/ 88 w 448"/>
                <a:gd name="T107" fmla="*/ 336 h 400"/>
                <a:gd name="T108" fmla="*/ 72 w 448"/>
                <a:gd name="T109" fmla="*/ 328 h 400"/>
                <a:gd name="T110" fmla="*/ 64 w 448"/>
                <a:gd name="T111" fmla="*/ 312 h 400"/>
                <a:gd name="T112" fmla="*/ 64 w 448"/>
                <a:gd name="T113" fmla="*/ 328 h 400"/>
                <a:gd name="T114" fmla="*/ 64 w 448"/>
                <a:gd name="T115" fmla="*/ 336 h 400"/>
                <a:gd name="T116" fmla="*/ 24 w 448"/>
                <a:gd name="T117" fmla="*/ 336 h 400"/>
                <a:gd name="T118" fmla="*/ 40 w 448"/>
                <a:gd name="T119" fmla="*/ 304 h 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400"/>
                <a:gd name="T182" fmla="*/ 448 w 448"/>
                <a:gd name="T183" fmla="*/ 400 h 4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400">
                  <a:moveTo>
                    <a:pt x="40" y="304"/>
                  </a:moveTo>
                  <a:lnTo>
                    <a:pt x="40" y="288"/>
                  </a:lnTo>
                  <a:lnTo>
                    <a:pt x="32" y="280"/>
                  </a:lnTo>
                  <a:lnTo>
                    <a:pt x="40" y="264"/>
                  </a:lnTo>
                  <a:lnTo>
                    <a:pt x="32" y="264"/>
                  </a:lnTo>
                  <a:lnTo>
                    <a:pt x="32" y="248"/>
                  </a:lnTo>
                  <a:lnTo>
                    <a:pt x="48" y="232"/>
                  </a:lnTo>
                  <a:lnTo>
                    <a:pt x="48" y="208"/>
                  </a:lnTo>
                  <a:lnTo>
                    <a:pt x="40" y="192"/>
                  </a:lnTo>
                  <a:lnTo>
                    <a:pt x="40" y="184"/>
                  </a:lnTo>
                  <a:lnTo>
                    <a:pt x="32" y="168"/>
                  </a:lnTo>
                  <a:lnTo>
                    <a:pt x="24" y="160"/>
                  </a:lnTo>
                  <a:lnTo>
                    <a:pt x="24" y="128"/>
                  </a:lnTo>
                  <a:lnTo>
                    <a:pt x="8" y="104"/>
                  </a:lnTo>
                  <a:lnTo>
                    <a:pt x="0" y="8"/>
                  </a:lnTo>
                  <a:lnTo>
                    <a:pt x="240" y="0"/>
                  </a:lnTo>
                  <a:lnTo>
                    <a:pt x="240" y="8"/>
                  </a:lnTo>
                  <a:lnTo>
                    <a:pt x="248" y="8"/>
                  </a:lnTo>
                  <a:lnTo>
                    <a:pt x="248" y="16"/>
                  </a:lnTo>
                  <a:lnTo>
                    <a:pt x="248" y="24"/>
                  </a:lnTo>
                  <a:lnTo>
                    <a:pt x="256" y="24"/>
                  </a:lnTo>
                  <a:lnTo>
                    <a:pt x="248" y="32"/>
                  </a:lnTo>
                  <a:lnTo>
                    <a:pt x="248" y="40"/>
                  </a:lnTo>
                  <a:lnTo>
                    <a:pt x="256" y="40"/>
                  </a:lnTo>
                  <a:lnTo>
                    <a:pt x="256" y="48"/>
                  </a:lnTo>
                  <a:lnTo>
                    <a:pt x="256" y="56"/>
                  </a:lnTo>
                  <a:lnTo>
                    <a:pt x="256" y="64"/>
                  </a:lnTo>
                  <a:lnTo>
                    <a:pt x="264" y="64"/>
                  </a:lnTo>
                  <a:lnTo>
                    <a:pt x="264" y="72"/>
                  </a:lnTo>
                  <a:lnTo>
                    <a:pt x="264" y="80"/>
                  </a:lnTo>
                  <a:lnTo>
                    <a:pt x="256" y="80"/>
                  </a:lnTo>
                  <a:lnTo>
                    <a:pt x="248" y="80"/>
                  </a:lnTo>
                  <a:lnTo>
                    <a:pt x="248" y="88"/>
                  </a:lnTo>
                  <a:lnTo>
                    <a:pt x="256" y="88"/>
                  </a:lnTo>
                  <a:lnTo>
                    <a:pt x="248" y="96"/>
                  </a:lnTo>
                  <a:lnTo>
                    <a:pt x="248" y="104"/>
                  </a:lnTo>
                  <a:lnTo>
                    <a:pt x="248" y="120"/>
                  </a:lnTo>
                  <a:lnTo>
                    <a:pt x="240" y="112"/>
                  </a:lnTo>
                  <a:lnTo>
                    <a:pt x="232" y="136"/>
                  </a:lnTo>
                  <a:lnTo>
                    <a:pt x="224" y="144"/>
                  </a:lnTo>
                  <a:lnTo>
                    <a:pt x="232" y="144"/>
                  </a:lnTo>
                  <a:lnTo>
                    <a:pt x="224" y="152"/>
                  </a:lnTo>
                  <a:lnTo>
                    <a:pt x="224" y="160"/>
                  </a:lnTo>
                  <a:lnTo>
                    <a:pt x="216" y="168"/>
                  </a:lnTo>
                  <a:lnTo>
                    <a:pt x="224" y="168"/>
                  </a:lnTo>
                  <a:lnTo>
                    <a:pt x="224" y="176"/>
                  </a:lnTo>
                  <a:lnTo>
                    <a:pt x="208" y="184"/>
                  </a:lnTo>
                  <a:lnTo>
                    <a:pt x="208" y="192"/>
                  </a:lnTo>
                  <a:lnTo>
                    <a:pt x="216" y="192"/>
                  </a:lnTo>
                  <a:lnTo>
                    <a:pt x="216" y="200"/>
                  </a:lnTo>
                  <a:lnTo>
                    <a:pt x="216" y="208"/>
                  </a:lnTo>
                  <a:lnTo>
                    <a:pt x="376" y="192"/>
                  </a:lnTo>
                  <a:lnTo>
                    <a:pt x="376" y="216"/>
                  </a:lnTo>
                  <a:lnTo>
                    <a:pt x="368" y="224"/>
                  </a:lnTo>
                  <a:lnTo>
                    <a:pt x="368" y="240"/>
                  </a:lnTo>
                  <a:lnTo>
                    <a:pt x="376" y="240"/>
                  </a:lnTo>
                  <a:lnTo>
                    <a:pt x="392" y="264"/>
                  </a:lnTo>
                  <a:lnTo>
                    <a:pt x="392" y="272"/>
                  </a:lnTo>
                  <a:lnTo>
                    <a:pt x="384" y="280"/>
                  </a:lnTo>
                  <a:lnTo>
                    <a:pt x="368" y="272"/>
                  </a:lnTo>
                  <a:lnTo>
                    <a:pt x="360" y="272"/>
                  </a:lnTo>
                  <a:lnTo>
                    <a:pt x="360" y="264"/>
                  </a:lnTo>
                  <a:lnTo>
                    <a:pt x="352" y="256"/>
                  </a:lnTo>
                  <a:lnTo>
                    <a:pt x="344" y="256"/>
                  </a:lnTo>
                  <a:lnTo>
                    <a:pt x="336" y="264"/>
                  </a:lnTo>
                  <a:lnTo>
                    <a:pt x="328" y="272"/>
                  </a:lnTo>
                  <a:lnTo>
                    <a:pt x="320" y="288"/>
                  </a:lnTo>
                  <a:lnTo>
                    <a:pt x="320" y="296"/>
                  </a:lnTo>
                  <a:lnTo>
                    <a:pt x="344" y="296"/>
                  </a:lnTo>
                  <a:lnTo>
                    <a:pt x="360" y="296"/>
                  </a:lnTo>
                  <a:lnTo>
                    <a:pt x="368" y="288"/>
                  </a:lnTo>
                  <a:lnTo>
                    <a:pt x="376" y="288"/>
                  </a:lnTo>
                  <a:lnTo>
                    <a:pt x="384" y="280"/>
                  </a:lnTo>
                  <a:lnTo>
                    <a:pt x="392" y="288"/>
                  </a:lnTo>
                  <a:lnTo>
                    <a:pt x="384" y="296"/>
                  </a:lnTo>
                  <a:lnTo>
                    <a:pt x="376" y="296"/>
                  </a:lnTo>
                  <a:lnTo>
                    <a:pt x="376" y="304"/>
                  </a:lnTo>
                  <a:lnTo>
                    <a:pt x="384" y="304"/>
                  </a:lnTo>
                  <a:lnTo>
                    <a:pt x="392" y="304"/>
                  </a:lnTo>
                  <a:lnTo>
                    <a:pt x="400" y="304"/>
                  </a:lnTo>
                  <a:lnTo>
                    <a:pt x="400" y="296"/>
                  </a:lnTo>
                  <a:lnTo>
                    <a:pt x="408" y="288"/>
                  </a:lnTo>
                  <a:lnTo>
                    <a:pt x="408" y="296"/>
                  </a:lnTo>
                  <a:lnTo>
                    <a:pt x="416" y="296"/>
                  </a:lnTo>
                  <a:lnTo>
                    <a:pt x="408" y="312"/>
                  </a:lnTo>
                  <a:lnTo>
                    <a:pt x="416" y="312"/>
                  </a:lnTo>
                  <a:lnTo>
                    <a:pt x="424" y="312"/>
                  </a:lnTo>
                  <a:lnTo>
                    <a:pt x="424" y="320"/>
                  </a:lnTo>
                  <a:lnTo>
                    <a:pt x="408" y="320"/>
                  </a:lnTo>
                  <a:lnTo>
                    <a:pt x="392" y="320"/>
                  </a:lnTo>
                  <a:lnTo>
                    <a:pt x="392" y="336"/>
                  </a:lnTo>
                  <a:lnTo>
                    <a:pt x="392" y="344"/>
                  </a:lnTo>
                  <a:lnTo>
                    <a:pt x="392" y="352"/>
                  </a:lnTo>
                  <a:lnTo>
                    <a:pt x="400" y="352"/>
                  </a:lnTo>
                  <a:lnTo>
                    <a:pt x="408" y="352"/>
                  </a:lnTo>
                  <a:lnTo>
                    <a:pt x="408" y="360"/>
                  </a:lnTo>
                  <a:lnTo>
                    <a:pt x="424" y="360"/>
                  </a:lnTo>
                  <a:lnTo>
                    <a:pt x="440" y="368"/>
                  </a:lnTo>
                  <a:lnTo>
                    <a:pt x="440" y="376"/>
                  </a:lnTo>
                  <a:lnTo>
                    <a:pt x="448" y="376"/>
                  </a:lnTo>
                  <a:lnTo>
                    <a:pt x="448" y="384"/>
                  </a:lnTo>
                  <a:lnTo>
                    <a:pt x="440" y="384"/>
                  </a:lnTo>
                  <a:lnTo>
                    <a:pt x="440" y="392"/>
                  </a:lnTo>
                  <a:lnTo>
                    <a:pt x="432" y="384"/>
                  </a:lnTo>
                  <a:lnTo>
                    <a:pt x="424" y="400"/>
                  </a:lnTo>
                  <a:lnTo>
                    <a:pt x="424" y="392"/>
                  </a:lnTo>
                  <a:lnTo>
                    <a:pt x="424" y="384"/>
                  </a:lnTo>
                  <a:lnTo>
                    <a:pt x="416" y="376"/>
                  </a:lnTo>
                  <a:lnTo>
                    <a:pt x="400" y="368"/>
                  </a:lnTo>
                  <a:lnTo>
                    <a:pt x="384" y="368"/>
                  </a:lnTo>
                  <a:lnTo>
                    <a:pt x="384" y="360"/>
                  </a:lnTo>
                  <a:lnTo>
                    <a:pt x="376" y="352"/>
                  </a:lnTo>
                  <a:lnTo>
                    <a:pt x="368" y="352"/>
                  </a:lnTo>
                  <a:lnTo>
                    <a:pt x="352" y="344"/>
                  </a:lnTo>
                  <a:lnTo>
                    <a:pt x="360" y="360"/>
                  </a:lnTo>
                  <a:lnTo>
                    <a:pt x="360" y="368"/>
                  </a:lnTo>
                  <a:lnTo>
                    <a:pt x="360" y="360"/>
                  </a:lnTo>
                  <a:lnTo>
                    <a:pt x="352" y="360"/>
                  </a:lnTo>
                  <a:lnTo>
                    <a:pt x="352" y="368"/>
                  </a:lnTo>
                  <a:lnTo>
                    <a:pt x="352" y="376"/>
                  </a:lnTo>
                  <a:lnTo>
                    <a:pt x="360" y="384"/>
                  </a:lnTo>
                  <a:lnTo>
                    <a:pt x="352" y="392"/>
                  </a:lnTo>
                  <a:lnTo>
                    <a:pt x="344" y="392"/>
                  </a:lnTo>
                  <a:lnTo>
                    <a:pt x="344" y="384"/>
                  </a:lnTo>
                  <a:lnTo>
                    <a:pt x="336" y="368"/>
                  </a:lnTo>
                  <a:lnTo>
                    <a:pt x="328" y="368"/>
                  </a:lnTo>
                  <a:lnTo>
                    <a:pt x="320" y="376"/>
                  </a:lnTo>
                  <a:lnTo>
                    <a:pt x="312" y="368"/>
                  </a:lnTo>
                  <a:lnTo>
                    <a:pt x="312" y="376"/>
                  </a:lnTo>
                  <a:lnTo>
                    <a:pt x="304" y="392"/>
                  </a:lnTo>
                  <a:lnTo>
                    <a:pt x="296" y="392"/>
                  </a:lnTo>
                  <a:lnTo>
                    <a:pt x="288" y="392"/>
                  </a:lnTo>
                  <a:lnTo>
                    <a:pt x="288" y="384"/>
                  </a:lnTo>
                  <a:lnTo>
                    <a:pt x="288" y="376"/>
                  </a:lnTo>
                  <a:lnTo>
                    <a:pt x="296" y="376"/>
                  </a:lnTo>
                  <a:lnTo>
                    <a:pt x="280" y="376"/>
                  </a:lnTo>
                  <a:lnTo>
                    <a:pt x="280" y="384"/>
                  </a:lnTo>
                  <a:lnTo>
                    <a:pt x="264" y="384"/>
                  </a:lnTo>
                  <a:lnTo>
                    <a:pt x="272" y="376"/>
                  </a:lnTo>
                  <a:lnTo>
                    <a:pt x="248" y="352"/>
                  </a:lnTo>
                  <a:lnTo>
                    <a:pt x="232" y="352"/>
                  </a:lnTo>
                  <a:lnTo>
                    <a:pt x="224" y="352"/>
                  </a:lnTo>
                  <a:lnTo>
                    <a:pt x="224" y="344"/>
                  </a:lnTo>
                  <a:lnTo>
                    <a:pt x="224" y="336"/>
                  </a:lnTo>
                  <a:lnTo>
                    <a:pt x="216" y="328"/>
                  </a:lnTo>
                  <a:lnTo>
                    <a:pt x="208" y="328"/>
                  </a:lnTo>
                  <a:lnTo>
                    <a:pt x="208" y="336"/>
                  </a:lnTo>
                  <a:lnTo>
                    <a:pt x="200" y="336"/>
                  </a:lnTo>
                  <a:lnTo>
                    <a:pt x="200" y="328"/>
                  </a:lnTo>
                  <a:lnTo>
                    <a:pt x="200" y="320"/>
                  </a:lnTo>
                  <a:lnTo>
                    <a:pt x="192" y="328"/>
                  </a:lnTo>
                  <a:lnTo>
                    <a:pt x="176" y="336"/>
                  </a:lnTo>
                  <a:lnTo>
                    <a:pt x="168" y="336"/>
                  </a:lnTo>
                  <a:lnTo>
                    <a:pt x="184" y="344"/>
                  </a:lnTo>
                  <a:lnTo>
                    <a:pt x="184" y="352"/>
                  </a:lnTo>
                  <a:lnTo>
                    <a:pt x="168" y="360"/>
                  </a:lnTo>
                  <a:lnTo>
                    <a:pt x="144" y="352"/>
                  </a:lnTo>
                  <a:lnTo>
                    <a:pt x="104" y="352"/>
                  </a:lnTo>
                  <a:lnTo>
                    <a:pt x="88" y="336"/>
                  </a:lnTo>
                  <a:lnTo>
                    <a:pt x="72" y="336"/>
                  </a:lnTo>
                  <a:lnTo>
                    <a:pt x="72" y="328"/>
                  </a:lnTo>
                  <a:lnTo>
                    <a:pt x="80" y="320"/>
                  </a:lnTo>
                  <a:lnTo>
                    <a:pt x="72" y="304"/>
                  </a:lnTo>
                  <a:lnTo>
                    <a:pt x="64" y="312"/>
                  </a:lnTo>
                  <a:lnTo>
                    <a:pt x="72" y="320"/>
                  </a:lnTo>
                  <a:lnTo>
                    <a:pt x="64" y="320"/>
                  </a:lnTo>
                  <a:lnTo>
                    <a:pt x="64" y="328"/>
                  </a:lnTo>
                  <a:lnTo>
                    <a:pt x="72" y="328"/>
                  </a:lnTo>
                  <a:lnTo>
                    <a:pt x="64" y="336"/>
                  </a:lnTo>
                  <a:lnTo>
                    <a:pt x="40" y="336"/>
                  </a:lnTo>
                  <a:lnTo>
                    <a:pt x="32" y="344"/>
                  </a:lnTo>
                  <a:lnTo>
                    <a:pt x="24" y="336"/>
                  </a:lnTo>
                  <a:lnTo>
                    <a:pt x="32" y="320"/>
                  </a:lnTo>
                  <a:lnTo>
                    <a:pt x="32" y="312"/>
                  </a:lnTo>
                  <a:lnTo>
                    <a:pt x="40" y="304"/>
                  </a:lnTo>
                  <a:close/>
                </a:path>
              </a:pathLst>
            </a:custGeom>
            <a:solidFill>
              <a:srgbClr val="00B0F0"/>
            </a:solidFill>
            <a:ln w="6350" cmpd="sng">
              <a:solidFill>
                <a:srgbClr val="000000"/>
              </a:solidFill>
              <a:round/>
              <a:headEnd/>
              <a:tailEnd/>
            </a:ln>
          </p:spPr>
          <p:txBody>
            <a:bodyPr/>
            <a:lstStyle/>
            <a:p>
              <a:endParaRPr lang="en-US"/>
            </a:p>
          </p:txBody>
        </p:sp>
        <p:sp>
          <p:nvSpPr>
            <p:cNvPr id="112" name="Freeform 126"/>
            <p:cNvSpPr>
              <a:spLocks/>
            </p:cNvSpPr>
            <p:nvPr/>
          </p:nvSpPr>
          <p:spPr bwMode="auto">
            <a:xfrm>
              <a:off x="3228" y="1184"/>
              <a:ext cx="416" cy="456"/>
            </a:xfrm>
            <a:custGeom>
              <a:avLst/>
              <a:gdLst>
                <a:gd name="T0" fmla="*/ 160 w 416"/>
                <a:gd name="T1" fmla="*/ 440 h 456"/>
                <a:gd name="T2" fmla="*/ 144 w 416"/>
                <a:gd name="T3" fmla="*/ 432 h 456"/>
                <a:gd name="T4" fmla="*/ 136 w 416"/>
                <a:gd name="T5" fmla="*/ 400 h 456"/>
                <a:gd name="T6" fmla="*/ 136 w 416"/>
                <a:gd name="T7" fmla="*/ 376 h 456"/>
                <a:gd name="T8" fmla="*/ 128 w 416"/>
                <a:gd name="T9" fmla="*/ 352 h 456"/>
                <a:gd name="T10" fmla="*/ 128 w 416"/>
                <a:gd name="T11" fmla="*/ 344 h 456"/>
                <a:gd name="T12" fmla="*/ 72 w 416"/>
                <a:gd name="T13" fmla="*/ 280 h 456"/>
                <a:gd name="T14" fmla="*/ 48 w 416"/>
                <a:gd name="T15" fmla="*/ 256 h 456"/>
                <a:gd name="T16" fmla="*/ 40 w 416"/>
                <a:gd name="T17" fmla="*/ 248 h 456"/>
                <a:gd name="T18" fmla="*/ 32 w 416"/>
                <a:gd name="T19" fmla="*/ 248 h 456"/>
                <a:gd name="T20" fmla="*/ 8 w 416"/>
                <a:gd name="T21" fmla="*/ 232 h 456"/>
                <a:gd name="T22" fmla="*/ 16 w 416"/>
                <a:gd name="T23" fmla="*/ 216 h 456"/>
                <a:gd name="T24" fmla="*/ 8 w 416"/>
                <a:gd name="T25" fmla="*/ 192 h 456"/>
                <a:gd name="T26" fmla="*/ 16 w 416"/>
                <a:gd name="T27" fmla="*/ 160 h 456"/>
                <a:gd name="T28" fmla="*/ 8 w 416"/>
                <a:gd name="T29" fmla="*/ 152 h 456"/>
                <a:gd name="T30" fmla="*/ 0 w 416"/>
                <a:gd name="T31" fmla="*/ 136 h 456"/>
                <a:gd name="T32" fmla="*/ 8 w 416"/>
                <a:gd name="T33" fmla="*/ 120 h 456"/>
                <a:gd name="T34" fmla="*/ 40 w 416"/>
                <a:gd name="T35" fmla="*/ 96 h 456"/>
                <a:gd name="T36" fmla="*/ 40 w 416"/>
                <a:gd name="T37" fmla="*/ 32 h 456"/>
                <a:gd name="T38" fmla="*/ 56 w 416"/>
                <a:gd name="T39" fmla="*/ 24 h 456"/>
                <a:gd name="T40" fmla="*/ 88 w 416"/>
                <a:gd name="T41" fmla="*/ 24 h 456"/>
                <a:gd name="T42" fmla="*/ 96 w 416"/>
                <a:gd name="T43" fmla="*/ 24 h 456"/>
                <a:gd name="T44" fmla="*/ 136 w 416"/>
                <a:gd name="T45" fmla="*/ 0 h 456"/>
                <a:gd name="T46" fmla="*/ 144 w 416"/>
                <a:gd name="T47" fmla="*/ 8 h 456"/>
                <a:gd name="T48" fmla="*/ 136 w 416"/>
                <a:gd name="T49" fmla="*/ 32 h 456"/>
                <a:gd name="T50" fmla="*/ 136 w 416"/>
                <a:gd name="T51" fmla="*/ 40 h 456"/>
                <a:gd name="T52" fmla="*/ 152 w 416"/>
                <a:gd name="T53" fmla="*/ 32 h 456"/>
                <a:gd name="T54" fmla="*/ 168 w 416"/>
                <a:gd name="T55" fmla="*/ 40 h 456"/>
                <a:gd name="T56" fmla="*/ 192 w 416"/>
                <a:gd name="T57" fmla="*/ 56 h 456"/>
                <a:gd name="T58" fmla="*/ 272 w 416"/>
                <a:gd name="T59" fmla="*/ 72 h 456"/>
                <a:gd name="T60" fmla="*/ 328 w 416"/>
                <a:gd name="T61" fmla="*/ 96 h 456"/>
                <a:gd name="T62" fmla="*/ 336 w 416"/>
                <a:gd name="T63" fmla="*/ 104 h 456"/>
                <a:gd name="T64" fmla="*/ 360 w 416"/>
                <a:gd name="T65" fmla="*/ 136 h 456"/>
                <a:gd name="T66" fmla="*/ 352 w 416"/>
                <a:gd name="T67" fmla="*/ 152 h 456"/>
                <a:gd name="T68" fmla="*/ 368 w 416"/>
                <a:gd name="T69" fmla="*/ 160 h 456"/>
                <a:gd name="T70" fmla="*/ 376 w 416"/>
                <a:gd name="T71" fmla="*/ 176 h 456"/>
                <a:gd name="T72" fmla="*/ 368 w 416"/>
                <a:gd name="T73" fmla="*/ 184 h 456"/>
                <a:gd name="T74" fmla="*/ 360 w 416"/>
                <a:gd name="T75" fmla="*/ 208 h 456"/>
                <a:gd name="T76" fmla="*/ 352 w 416"/>
                <a:gd name="T77" fmla="*/ 232 h 456"/>
                <a:gd name="T78" fmla="*/ 368 w 416"/>
                <a:gd name="T79" fmla="*/ 224 h 456"/>
                <a:gd name="T80" fmla="*/ 376 w 416"/>
                <a:gd name="T81" fmla="*/ 208 h 456"/>
                <a:gd name="T82" fmla="*/ 392 w 416"/>
                <a:gd name="T83" fmla="*/ 192 h 456"/>
                <a:gd name="T84" fmla="*/ 400 w 416"/>
                <a:gd name="T85" fmla="*/ 160 h 456"/>
                <a:gd name="T86" fmla="*/ 416 w 416"/>
                <a:gd name="T87" fmla="*/ 152 h 456"/>
                <a:gd name="T88" fmla="*/ 416 w 416"/>
                <a:gd name="T89" fmla="*/ 160 h 456"/>
                <a:gd name="T90" fmla="*/ 416 w 416"/>
                <a:gd name="T91" fmla="*/ 176 h 456"/>
                <a:gd name="T92" fmla="*/ 408 w 416"/>
                <a:gd name="T93" fmla="*/ 192 h 456"/>
                <a:gd name="T94" fmla="*/ 392 w 416"/>
                <a:gd name="T95" fmla="*/ 256 h 456"/>
                <a:gd name="T96" fmla="*/ 384 w 416"/>
                <a:gd name="T97" fmla="*/ 272 h 456"/>
                <a:gd name="T98" fmla="*/ 384 w 416"/>
                <a:gd name="T99" fmla="*/ 320 h 456"/>
                <a:gd name="T100" fmla="*/ 376 w 416"/>
                <a:gd name="T101" fmla="*/ 352 h 456"/>
                <a:gd name="T102" fmla="*/ 384 w 416"/>
                <a:gd name="T103" fmla="*/ 400 h 456"/>
                <a:gd name="T104" fmla="*/ 384 w 416"/>
                <a:gd name="T105" fmla="*/ 432 h 456"/>
                <a:gd name="T106" fmla="*/ 176 w 416"/>
                <a:gd name="T107" fmla="*/ 456 h 4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456"/>
                <a:gd name="T164" fmla="*/ 416 w 416"/>
                <a:gd name="T165" fmla="*/ 456 h 4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456">
                  <a:moveTo>
                    <a:pt x="176" y="448"/>
                  </a:moveTo>
                  <a:lnTo>
                    <a:pt x="168" y="440"/>
                  </a:lnTo>
                  <a:lnTo>
                    <a:pt x="160" y="440"/>
                  </a:lnTo>
                  <a:lnTo>
                    <a:pt x="144" y="432"/>
                  </a:lnTo>
                  <a:lnTo>
                    <a:pt x="144" y="424"/>
                  </a:lnTo>
                  <a:lnTo>
                    <a:pt x="136" y="408"/>
                  </a:lnTo>
                  <a:lnTo>
                    <a:pt x="136" y="400"/>
                  </a:lnTo>
                  <a:lnTo>
                    <a:pt x="136" y="392"/>
                  </a:lnTo>
                  <a:lnTo>
                    <a:pt x="136" y="384"/>
                  </a:lnTo>
                  <a:lnTo>
                    <a:pt x="136" y="376"/>
                  </a:lnTo>
                  <a:lnTo>
                    <a:pt x="136" y="368"/>
                  </a:lnTo>
                  <a:lnTo>
                    <a:pt x="128" y="352"/>
                  </a:lnTo>
                  <a:lnTo>
                    <a:pt x="128" y="344"/>
                  </a:lnTo>
                  <a:lnTo>
                    <a:pt x="120" y="312"/>
                  </a:lnTo>
                  <a:lnTo>
                    <a:pt x="96" y="304"/>
                  </a:lnTo>
                  <a:lnTo>
                    <a:pt x="72" y="280"/>
                  </a:lnTo>
                  <a:lnTo>
                    <a:pt x="72" y="264"/>
                  </a:lnTo>
                  <a:lnTo>
                    <a:pt x="48" y="256"/>
                  </a:lnTo>
                  <a:lnTo>
                    <a:pt x="40" y="248"/>
                  </a:lnTo>
                  <a:lnTo>
                    <a:pt x="32" y="248"/>
                  </a:lnTo>
                  <a:lnTo>
                    <a:pt x="24" y="248"/>
                  </a:lnTo>
                  <a:lnTo>
                    <a:pt x="8" y="232"/>
                  </a:lnTo>
                  <a:lnTo>
                    <a:pt x="8" y="224"/>
                  </a:lnTo>
                  <a:lnTo>
                    <a:pt x="16" y="216"/>
                  </a:lnTo>
                  <a:lnTo>
                    <a:pt x="16" y="208"/>
                  </a:lnTo>
                  <a:lnTo>
                    <a:pt x="8" y="200"/>
                  </a:lnTo>
                  <a:lnTo>
                    <a:pt x="8" y="192"/>
                  </a:lnTo>
                  <a:lnTo>
                    <a:pt x="8" y="184"/>
                  </a:lnTo>
                  <a:lnTo>
                    <a:pt x="16" y="160"/>
                  </a:lnTo>
                  <a:lnTo>
                    <a:pt x="8" y="152"/>
                  </a:lnTo>
                  <a:lnTo>
                    <a:pt x="0" y="152"/>
                  </a:lnTo>
                  <a:lnTo>
                    <a:pt x="0" y="136"/>
                  </a:lnTo>
                  <a:lnTo>
                    <a:pt x="0" y="128"/>
                  </a:lnTo>
                  <a:lnTo>
                    <a:pt x="8" y="120"/>
                  </a:lnTo>
                  <a:lnTo>
                    <a:pt x="32" y="104"/>
                  </a:lnTo>
                  <a:lnTo>
                    <a:pt x="40" y="96"/>
                  </a:lnTo>
                  <a:lnTo>
                    <a:pt x="40" y="40"/>
                  </a:lnTo>
                  <a:lnTo>
                    <a:pt x="32" y="40"/>
                  </a:lnTo>
                  <a:lnTo>
                    <a:pt x="40" y="32"/>
                  </a:lnTo>
                  <a:lnTo>
                    <a:pt x="48" y="24"/>
                  </a:lnTo>
                  <a:lnTo>
                    <a:pt x="56" y="24"/>
                  </a:lnTo>
                  <a:lnTo>
                    <a:pt x="64" y="32"/>
                  </a:lnTo>
                  <a:lnTo>
                    <a:pt x="72" y="32"/>
                  </a:lnTo>
                  <a:lnTo>
                    <a:pt x="88" y="24"/>
                  </a:lnTo>
                  <a:lnTo>
                    <a:pt x="96" y="24"/>
                  </a:lnTo>
                  <a:lnTo>
                    <a:pt x="112" y="16"/>
                  </a:lnTo>
                  <a:lnTo>
                    <a:pt x="128" y="8"/>
                  </a:lnTo>
                  <a:lnTo>
                    <a:pt x="136" y="0"/>
                  </a:lnTo>
                  <a:lnTo>
                    <a:pt x="144" y="8"/>
                  </a:lnTo>
                  <a:lnTo>
                    <a:pt x="136" y="16"/>
                  </a:lnTo>
                  <a:lnTo>
                    <a:pt x="136" y="24"/>
                  </a:lnTo>
                  <a:lnTo>
                    <a:pt x="136" y="32"/>
                  </a:lnTo>
                  <a:lnTo>
                    <a:pt x="136" y="40"/>
                  </a:lnTo>
                  <a:lnTo>
                    <a:pt x="144" y="32"/>
                  </a:lnTo>
                  <a:lnTo>
                    <a:pt x="152" y="32"/>
                  </a:lnTo>
                  <a:lnTo>
                    <a:pt x="168" y="40"/>
                  </a:lnTo>
                  <a:lnTo>
                    <a:pt x="184" y="40"/>
                  </a:lnTo>
                  <a:lnTo>
                    <a:pt x="192" y="56"/>
                  </a:lnTo>
                  <a:lnTo>
                    <a:pt x="192" y="64"/>
                  </a:lnTo>
                  <a:lnTo>
                    <a:pt x="224" y="64"/>
                  </a:lnTo>
                  <a:lnTo>
                    <a:pt x="272" y="72"/>
                  </a:lnTo>
                  <a:lnTo>
                    <a:pt x="280" y="88"/>
                  </a:lnTo>
                  <a:lnTo>
                    <a:pt x="328" y="96"/>
                  </a:lnTo>
                  <a:lnTo>
                    <a:pt x="336" y="96"/>
                  </a:lnTo>
                  <a:lnTo>
                    <a:pt x="336" y="104"/>
                  </a:lnTo>
                  <a:lnTo>
                    <a:pt x="344" y="104"/>
                  </a:lnTo>
                  <a:lnTo>
                    <a:pt x="360" y="112"/>
                  </a:lnTo>
                  <a:lnTo>
                    <a:pt x="360" y="136"/>
                  </a:lnTo>
                  <a:lnTo>
                    <a:pt x="352" y="144"/>
                  </a:lnTo>
                  <a:lnTo>
                    <a:pt x="352" y="152"/>
                  </a:lnTo>
                  <a:lnTo>
                    <a:pt x="368" y="152"/>
                  </a:lnTo>
                  <a:lnTo>
                    <a:pt x="368" y="160"/>
                  </a:lnTo>
                  <a:lnTo>
                    <a:pt x="368" y="176"/>
                  </a:lnTo>
                  <a:lnTo>
                    <a:pt x="376" y="176"/>
                  </a:lnTo>
                  <a:lnTo>
                    <a:pt x="368" y="184"/>
                  </a:lnTo>
                  <a:lnTo>
                    <a:pt x="360" y="192"/>
                  </a:lnTo>
                  <a:lnTo>
                    <a:pt x="360" y="200"/>
                  </a:lnTo>
                  <a:lnTo>
                    <a:pt x="360" y="208"/>
                  </a:lnTo>
                  <a:lnTo>
                    <a:pt x="352" y="216"/>
                  </a:lnTo>
                  <a:lnTo>
                    <a:pt x="352" y="232"/>
                  </a:lnTo>
                  <a:lnTo>
                    <a:pt x="360" y="232"/>
                  </a:lnTo>
                  <a:lnTo>
                    <a:pt x="368" y="224"/>
                  </a:lnTo>
                  <a:lnTo>
                    <a:pt x="376" y="216"/>
                  </a:lnTo>
                  <a:lnTo>
                    <a:pt x="376" y="208"/>
                  </a:lnTo>
                  <a:lnTo>
                    <a:pt x="384" y="192"/>
                  </a:lnTo>
                  <a:lnTo>
                    <a:pt x="392" y="192"/>
                  </a:lnTo>
                  <a:lnTo>
                    <a:pt x="392" y="184"/>
                  </a:lnTo>
                  <a:lnTo>
                    <a:pt x="392" y="176"/>
                  </a:lnTo>
                  <a:lnTo>
                    <a:pt x="400" y="160"/>
                  </a:lnTo>
                  <a:lnTo>
                    <a:pt x="416" y="152"/>
                  </a:lnTo>
                  <a:lnTo>
                    <a:pt x="416" y="160"/>
                  </a:lnTo>
                  <a:lnTo>
                    <a:pt x="416" y="168"/>
                  </a:lnTo>
                  <a:lnTo>
                    <a:pt x="416" y="176"/>
                  </a:lnTo>
                  <a:lnTo>
                    <a:pt x="408" y="184"/>
                  </a:lnTo>
                  <a:lnTo>
                    <a:pt x="408" y="192"/>
                  </a:lnTo>
                  <a:lnTo>
                    <a:pt x="408" y="200"/>
                  </a:lnTo>
                  <a:lnTo>
                    <a:pt x="392" y="232"/>
                  </a:lnTo>
                  <a:lnTo>
                    <a:pt x="392" y="256"/>
                  </a:lnTo>
                  <a:lnTo>
                    <a:pt x="392" y="264"/>
                  </a:lnTo>
                  <a:lnTo>
                    <a:pt x="384" y="272"/>
                  </a:lnTo>
                  <a:lnTo>
                    <a:pt x="376" y="288"/>
                  </a:lnTo>
                  <a:lnTo>
                    <a:pt x="384" y="304"/>
                  </a:lnTo>
                  <a:lnTo>
                    <a:pt x="384" y="320"/>
                  </a:lnTo>
                  <a:lnTo>
                    <a:pt x="376" y="328"/>
                  </a:lnTo>
                  <a:lnTo>
                    <a:pt x="376" y="352"/>
                  </a:lnTo>
                  <a:lnTo>
                    <a:pt x="376" y="384"/>
                  </a:lnTo>
                  <a:lnTo>
                    <a:pt x="384" y="400"/>
                  </a:lnTo>
                  <a:lnTo>
                    <a:pt x="384" y="408"/>
                  </a:lnTo>
                  <a:lnTo>
                    <a:pt x="384" y="416"/>
                  </a:lnTo>
                  <a:lnTo>
                    <a:pt x="384" y="432"/>
                  </a:lnTo>
                  <a:lnTo>
                    <a:pt x="384" y="440"/>
                  </a:lnTo>
                  <a:lnTo>
                    <a:pt x="176" y="456"/>
                  </a:lnTo>
                  <a:lnTo>
                    <a:pt x="176" y="448"/>
                  </a:lnTo>
                  <a:close/>
                </a:path>
              </a:pathLst>
            </a:custGeom>
            <a:solidFill>
              <a:srgbClr val="00B0F0"/>
            </a:solidFill>
            <a:ln w="6350" cmpd="sng">
              <a:solidFill>
                <a:srgbClr val="000000"/>
              </a:solidFill>
              <a:round/>
              <a:headEnd/>
              <a:tailEnd/>
            </a:ln>
          </p:spPr>
          <p:txBody>
            <a:bodyPr/>
            <a:lstStyle/>
            <a:p>
              <a:endParaRPr lang="en-US"/>
            </a:p>
          </p:txBody>
        </p:sp>
        <p:sp>
          <p:nvSpPr>
            <p:cNvPr id="113" name="Freeform 127"/>
            <p:cNvSpPr>
              <a:spLocks/>
            </p:cNvSpPr>
            <p:nvPr/>
          </p:nvSpPr>
          <p:spPr bwMode="auto">
            <a:xfrm>
              <a:off x="3348" y="1624"/>
              <a:ext cx="320" cy="568"/>
            </a:xfrm>
            <a:custGeom>
              <a:avLst/>
              <a:gdLst>
                <a:gd name="T0" fmla="*/ 240 w 320"/>
                <a:gd name="T1" fmla="*/ 544 h 568"/>
                <a:gd name="T2" fmla="*/ 264 w 320"/>
                <a:gd name="T3" fmla="*/ 544 h 568"/>
                <a:gd name="T4" fmla="*/ 256 w 320"/>
                <a:gd name="T5" fmla="*/ 520 h 568"/>
                <a:gd name="T6" fmla="*/ 288 w 320"/>
                <a:gd name="T7" fmla="*/ 504 h 568"/>
                <a:gd name="T8" fmla="*/ 280 w 320"/>
                <a:gd name="T9" fmla="*/ 496 h 568"/>
                <a:gd name="T10" fmla="*/ 288 w 320"/>
                <a:gd name="T11" fmla="*/ 480 h 568"/>
                <a:gd name="T12" fmla="*/ 288 w 320"/>
                <a:gd name="T13" fmla="*/ 464 h 568"/>
                <a:gd name="T14" fmla="*/ 296 w 320"/>
                <a:gd name="T15" fmla="*/ 448 h 568"/>
                <a:gd name="T16" fmla="*/ 304 w 320"/>
                <a:gd name="T17" fmla="*/ 424 h 568"/>
                <a:gd name="T18" fmla="*/ 320 w 320"/>
                <a:gd name="T19" fmla="*/ 384 h 568"/>
                <a:gd name="T20" fmla="*/ 320 w 320"/>
                <a:gd name="T21" fmla="*/ 344 h 568"/>
                <a:gd name="T22" fmla="*/ 312 w 320"/>
                <a:gd name="T23" fmla="*/ 320 h 568"/>
                <a:gd name="T24" fmla="*/ 296 w 320"/>
                <a:gd name="T25" fmla="*/ 72 h 568"/>
                <a:gd name="T26" fmla="*/ 280 w 320"/>
                <a:gd name="T27" fmla="*/ 56 h 568"/>
                <a:gd name="T28" fmla="*/ 280 w 320"/>
                <a:gd name="T29" fmla="*/ 40 h 568"/>
                <a:gd name="T30" fmla="*/ 264 w 320"/>
                <a:gd name="T31" fmla="*/ 8 h 568"/>
                <a:gd name="T32" fmla="*/ 56 w 320"/>
                <a:gd name="T33" fmla="*/ 16 h 568"/>
                <a:gd name="T34" fmla="*/ 72 w 320"/>
                <a:gd name="T35" fmla="*/ 32 h 568"/>
                <a:gd name="T36" fmla="*/ 72 w 320"/>
                <a:gd name="T37" fmla="*/ 40 h 568"/>
                <a:gd name="T38" fmla="*/ 96 w 320"/>
                <a:gd name="T39" fmla="*/ 48 h 568"/>
                <a:gd name="T40" fmla="*/ 88 w 320"/>
                <a:gd name="T41" fmla="*/ 88 h 568"/>
                <a:gd name="T42" fmla="*/ 80 w 320"/>
                <a:gd name="T43" fmla="*/ 96 h 568"/>
                <a:gd name="T44" fmla="*/ 64 w 320"/>
                <a:gd name="T45" fmla="*/ 112 h 568"/>
                <a:gd name="T46" fmla="*/ 32 w 320"/>
                <a:gd name="T47" fmla="*/ 128 h 568"/>
                <a:gd name="T48" fmla="*/ 40 w 320"/>
                <a:gd name="T49" fmla="*/ 168 h 568"/>
                <a:gd name="T50" fmla="*/ 32 w 320"/>
                <a:gd name="T51" fmla="*/ 192 h 568"/>
                <a:gd name="T52" fmla="*/ 8 w 320"/>
                <a:gd name="T53" fmla="*/ 208 h 568"/>
                <a:gd name="T54" fmla="*/ 16 w 320"/>
                <a:gd name="T55" fmla="*/ 224 h 568"/>
                <a:gd name="T56" fmla="*/ 8 w 320"/>
                <a:gd name="T57" fmla="*/ 232 h 568"/>
                <a:gd name="T58" fmla="*/ 0 w 320"/>
                <a:gd name="T59" fmla="*/ 248 h 568"/>
                <a:gd name="T60" fmla="*/ 56 w 320"/>
                <a:gd name="T61" fmla="*/ 336 h 568"/>
                <a:gd name="T62" fmla="*/ 88 w 320"/>
                <a:gd name="T63" fmla="*/ 384 h 568"/>
                <a:gd name="T64" fmla="*/ 120 w 320"/>
                <a:gd name="T65" fmla="*/ 384 h 568"/>
                <a:gd name="T66" fmla="*/ 112 w 320"/>
                <a:gd name="T67" fmla="*/ 424 h 568"/>
                <a:gd name="T68" fmla="*/ 104 w 320"/>
                <a:gd name="T69" fmla="*/ 448 h 568"/>
                <a:gd name="T70" fmla="*/ 136 w 320"/>
                <a:gd name="T71" fmla="*/ 472 h 568"/>
                <a:gd name="T72" fmla="*/ 136 w 320"/>
                <a:gd name="T73" fmla="*/ 480 h 568"/>
                <a:gd name="T74" fmla="*/ 160 w 320"/>
                <a:gd name="T75" fmla="*/ 488 h 568"/>
                <a:gd name="T76" fmla="*/ 176 w 320"/>
                <a:gd name="T77" fmla="*/ 496 h 568"/>
                <a:gd name="T78" fmla="*/ 184 w 320"/>
                <a:gd name="T79" fmla="*/ 528 h 568"/>
                <a:gd name="T80" fmla="*/ 176 w 320"/>
                <a:gd name="T81" fmla="*/ 544 h 568"/>
                <a:gd name="T82" fmla="*/ 184 w 320"/>
                <a:gd name="T83" fmla="*/ 552 h 568"/>
                <a:gd name="T84" fmla="*/ 192 w 320"/>
                <a:gd name="T85" fmla="*/ 568 h 568"/>
                <a:gd name="T86" fmla="*/ 192 w 320"/>
                <a:gd name="T87" fmla="*/ 560 h 568"/>
                <a:gd name="T88" fmla="*/ 200 w 320"/>
                <a:gd name="T89" fmla="*/ 560 h 568"/>
                <a:gd name="T90" fmla="*/ 208 w 320"/>
                <a:gd name="T91" fmla="*/ 552 h 5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0"/>
                <a:gd name="T139" fmla="*/ 0 h 568"/>
                <a:gd name="T140" fmla="*/ 320 w 320"/>
                <a:gd name="T141" fmla="*/ 568 h 5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0" h="568">
                  <a:moveTo>
                    <a:pt x="216" y="544"/>
                  </a:moveTo>
                  <a:lnTo>
                    <a:pt x="232" y="544"/>
                  </a:lnTo>
                  <a:lnTo>
                    <a:pt x="240" y="544"/>
                  </a:lnTo>
                  <a:lnTo>
                    <a:pt x="256" y="552"/>
                  </a:lnTo>
                  <a:lnTo>
                    <a:pt x="264" y="552"/>
                  </a:lnTo>
                  <a:lnTo>
                    <a:pt x="264" y="544"/>
                  </a:lnTo>
                  <a:lnTo>
                    <a:pt x="256" y="536"/>
                  </a:lnTo>
                  <a:lnTo>
                    <a:pt x="256" y="520"/>
                  </a:lnTo>
                  <a:lnTo>
                    <a:pt x="272" y="512"/>
                  </a:lnTo>
                  <a:lnTo>
                    <a:pt x="288" y="512"/>
                  </a:lnTo>
                  <a:lnTo>
                    <a:pt x="288" y="504"/>
                  </a:lnTo>
                  <a:lnTo>
                    <a:pt x="280" y="496"/>
                  </a:lnTo>
                  <a:lnTo>
                    <a:pt x="288" y="488"/>
                  </a:lnTo>
                  <a:lnTo>
                    <a:pt x="288" y="480"/>
                  </a:lnTo>
                  <a:lnTo>
                    <a:pt x="288" y="472"/>
                  </a:lnTo>
                  <a:lnTo>
                    <a:pt x="288" y="464"/>
                  </a:lnTo>
                  <a:lnTo>
                    <a:pt x="288" y="456"/>
                  </a:lnTo>
                  <a:lnTo>
                    <a:pt x="296" y="456"/>
                  </a:lnTo>
                  <a:lnTo>
                    <a:pt x="296" y="448"/>
                  </a:lnTo>
                  <a:lnTo>
                    <a:pt x="296" y="432"/>
                  </a:lnTo>
                  <a:lnTo>
                    <a:pt x="304" y="424"/>
                  </a:lnTo>
                  <a:lnTo>
                    <a:pt x="312" y="400"/>
                  </a:lnTo>
                  <a:lnTo>
                    <a:pt x="320" y="392"/>
                  </a:lnTo>
                  <a:lnTo>
                    <a:pt x="320" y="384"/>
                  </a:lnTo>
                  <a:lnTo>
                    <a:pt x="320" y="376"/>
                  </a:lnTo>
                  <a:lnTo>
                    <a:pt x="320" y="360"/>
                  </a:lnTo>
                  <a:lnTo>
                    <a:pt x="320" y="344"/>
                  </a:lnTo>
                  <a:lnTo>
                    <a:pt x="312" y="344"/>
                  </a:lnTo>
                  <a:lnTo>
                    <a:pt x="312" y="336"/>
                  </a:lnTo>
                  <a:lnTo>
                    <a:pt x="312" y="320"/>
                  </a:lnTo>
                  <a:lnTo>
                    <a:pt x="312" y="312"/>
                  </a:lnTo>
                  <a:lnTo>
                    <a:pt x="296" y="72"/>
                  </a:lnTo>
                  <a:lnTo>
                    <a:pt x="288" y="72"/>
                  </a:lnTo>
                  <a:lnTo>
                    <a:pt x="280" y="56"/>
                  </a:lnTo>
                  <a:lnTo>
                    <a:pt x="280" y="48"/>
                  </a:lnTo>
                  <a:lnTo>
                    <a:pt x="280" y="40"/>
                  </a:lnTo>
                  <a:lnTo>
                    <a:pt x="264" y="32"/>
                  </a:lnTo>
                  <a:lnTo>
                    <a:pt x="264" y="16"/>
                  </a:lnTo>
                  <a:lnTo>
                    <a:pt x="264" y="8"/>
                  </a:lnTo>
                  <a:lnTo>
                    <a:pt x="264" y="0"/>
                  </a:lnTo>
                  <a:lnTo>
                    <a:pt x="56" y="16"/>
                  </a:lnTo>
                  <a:lnTo>
                    <a:pt x="64" y="16"/>
                  </a:lnTo>
                  <a:lnTo>
                    <a:pt x="72" y="32"/>
                  </a:lnTo>
                  <a:lnTo>
                    <a:pt x="72" y="40"/>
                  </a:lnTo>
                  <a:lnTo>
                    <a:pt x="80" y="40"/>
                  </a:lnTo>
                  <a:lnTo>
                    <a:pt x="88" y="48"/>
                  </a:lnTo>
                  <a:lnTo>
                    <a:pt x="96" y="48"/>
                  </a:lnTo>
                  <a:lnTo>
                    <a:pt x="96" y="64"/>
                  </a:lnTo>
                  <a:lnTo>
                    <a:pt x="96" y="72"/>
                  </a:lnTo>
                  <a:lnTo>
                    <a:pt x="88" y="88"/>
                  </a:lnTo>
                  <a:lnTo>
                    <a:pt x="80" y="88"/>
                  </a:lnTo>
                  <a:lnTo>
                    <a:pt x="80" y="96"/>
                  </a:lnTo>
                  <a:lnTo>
                    <a:pt x="80" y="104"/>
                  </a:lnTo>
                  <a:lnTo>
                    <a:pt x="80" y="112"/>
                  </a:lnTo>
                  <a:lnTo>
                    <a:pt x="64" y="112"/>
                  </a:lnTo>
                  <a:lnTo>
                    <a:pt x="64" y="120"/>
                  </a:lnTo>
                  <a:lnTo>
                    <a:pt x="48" y="120"/>
                  </a:lnTo>
                  <a:lnTo>
                    <a:pt x="32" y="128"/>
                  </a:lnTo>
                  <a:lnTo>
                    <a:pt x="32" y="144"/>
                  </a:lnTo>
                  <a:lnTo>
                    <a:pt x="32" y="152"/>
                  </a:lnTo>
                  <a:lnTo>
                    <a:pt x="40" y="168"/>
                  </a:lnTo>
                  <a:lnTo>
                    <a:pt x="40" y="176"/>
                  </a:lnTo>
                  <a:lnTo>
                    <a:pt x="32" y="184"/>
                  </a:lnTo>
                  <a:lnTo>
                    <a:pt x="32" y="192"/>
                  </a:lnTo>
                  <a:lnTo>
                    <a:pt x="32" y="200"/>
                  </a:lnTo>
                  <a:lnTo>
                    <a:pt x="24" y="208"/>
                  </a:lnTo>
                  <a:lnTo>
                    <a:pt x="8" y="208"/>
                  </a:lnTo>
                  <a:lnTo>
                    <a:pt x="8" y="224"/>
                  </a:lnTo>
                  <a:lnTo>
                    <a:pt x="16" y="224"/>
                  </a:lnTo>
                  <a:lnTo>
                    <a:pt x="8" y="232"/>
                  </a:lnTo>
                  <a:lnTo>
                    <a:pt x="8" y="240"/>
                  </a:lnTo>
                  <a:lnTo>
                    <a:pt x="0" y="248"/>
                  </a:lnTo>
                  <a:lnTo>
                    <a:pt x="0" y="272"/>
                  </a:lnTo>
                  <a:lnTo>
                    <a:pt x="24" y="312"/>
                  </a:lnTo>
                  <a:lnTo>
                    <a:pt x="56" y="336"/>
                  </a:lnTo>
                  <a:lnTo>
                    <a:pt x="72" y="344"/>
                  </a:lnTo>
                  <a:lnTo>
                    <a:pt x="72" y="384"/>
                  </a:lnTo>
                  <a:lnTo>
                    <a:pt x="88" y="384"/>
                  </a:lnTo>
                  <a:lnTo>
                    <a:pt x="88" y="368"/>
                  </a:lnTo>
                  <a:lnTo>
                    <a:pt x="104" y="376"/>
                  </a:lnTo>
                  <a:lnTo>
                    <a:pt x="120" y="384"/>
                  </a:lnTo>
                  <a:lnTo>
                    <a:pt x="120" y="392"/>
                  </a:lnTo>
                  <a:lnTo>
                    <a:pt x="112" y="408"/>
                  </a:lnTo>
                  <a:lnTo>
                    <a:pt x="112" y="424"/>
                  </a:lnTo>
                  <a:lnTo>
                    <a:pt x="104" y="432"/>
                  </a:lnTo>
                  <a:lnTo>
                    <a:pt x="104" y="448"/>
                  </a:lnTo>
                  <a:lnTo>
                    <a:pt x="112" y="464"/>
                  </a:lnTo>
                  <a:lnTo>
                    <a:pt x="136" y="472"/>
                  </a:lnTo>
                  <a:lnTo>
                    <a:pt x="136" y="480"/>
                  </a:lnTo>
                  <a:lnTo>
                    <a:pt x="152" y="480"/>
                  </a:lnTo>
                  <a:lnTo>
                    <a:pt x="160" y="488"/>
                  </a:lnTo>
                  <a:lnTo>
                    <a:pt x="176" y="496"/>
                  </a:lnTo>
                  <a:lnTo>
                    <a:pt x="176" y="512"/>
                  </a:lnTo>
                  <a:lnTo>
                    <a:pt x="184" y="528"/>
                  </a:lnTo>
                  <a:lnTo>
                    <a:pt x="176" y="536"/>
                  </a:lnTo>
                  <a:lnTo>
                    <a:pt x="176" y="544"/>
                  </a:lnTo>
                  <a:lnTo>
                    <a:pt x="184" y="552"/>
                  </a:lnTo>
                  <a:lnTo>
                    <a:pt x="192" y="560"/>
                  </a:lnTo>
                  <a:lnTo>
                    <a:pt x="192" y="568"/>
                  </a:lnTo>
                  <a:lnTo>
                    <a:pt x="192" y="560"/>
                  </a:lnTo>
                  <a:lnTo>
                    <a:pt x="192" y="552"/>
                  </a:lnTo>
                  <a:lnTo>
                    <a:pt x="200" y="552"/>
                  </a:lnTo>
                  <a:lnTo>
                    <a:pt x="200" y="560"/>
                  </a:lnTo>
                  <a:lnTo>
                    <a:pt x="208" y="552"/>
                  </a:lnTo>
                  <a:lnTo>
                    <a:pt x="216" y="544"/>
                  </a:lnTo>
                  <a:close/>
                </a:path>
              </a:pathLst>
            </a:custGeom>
            <a:solidFill>
              <a:srgbClr val="FFFF00"/>
            </a:solidFill>
            <a:ln w="6350" cmpd="sng">
              <a:solidFill>
                <a:srgbClr val="000000"/>
              </a:solidFill>
              <a:round/>
              <a:headEnd/>
              <a:tailEnd/>
            </a:ln>
          </p:spPr>
          <p:txBody>
            <a:bodyPr/>
            <a:lstStyle/>
            <a:p>
              <a:endParaRPr lang="en-US"/>
            </a:p>
          </p:txBody>
        </p:sp>
        <p:sp>
          <p:nvSpPr>
            <p:cNvPr id="114" name="Freeform 128"/>
            <p:cNvSpPr>
              <a:spLocks/>
            </p:cNvSpPr>
            <p:nvPr/>
          </p:nvSpPr>
          <p:spPr bwMode="auto">
            <a:xfrm>
              <a:off x="3692" y="1264"/>
              <a:ext cx="304" cy="424"/>
            </a:xfrm>
            <a:custGeom>
              <a:avLst/>
              <a:gdLst>
                <a:gd name="T0" fmla="*/ 264 w 304"/>
                <a:gd name="T1" fmla="*/ 376 h 424"/>
                <a:gd name="T2" fmla="*/ 264 w 304"/>
                <a:gd name="T3" fmla="*/ 360 h 424"/>
                <a:gd name="T4" fmla="*/ 280 w 304"/>
                <a:gd name="T5" fmla="*/ 336 h 424"/>
                <a:gd name="T6" fmla="*/ 288 w 304"/>
                <a:gd name="T7" fmla="*/ 320 h 424"/>
                <a:gd name="T8" fmla="*/ 288 w 304"/>
                <a:gd name="T9" fmla="*/ 304 h 424"/>
                <a:gd name="T10" fmla="*/ 296 w 304"/>
                <a:gd name="T11" fmla="*/ 296 h 424"/>
                <a:gd name="T12" fmla="*/ 304 w 304"/>
                <a:gd name="T13" fmla="*/ 304 h 424"/>
                <a:gd name="T14" fmla="*/ 304 w 304"/>
                <a:gd name="T15" fmla="*/ 264 h 424"/>
                <a:gd name="T16" fmla="*/ 264 w 304"/>
                <a:gd name="T17" fmla="*/ 160 h 424"/>
                <a:gd name="T18" fmla="*/ 240 w 304"/>
                <a:gd name="T19" fmla="*/ 168 h 424"/>
                <a:gd name="T20" fmla="*/ 232 w 304"/>
                <a:gd name="T21" fmla="*/ 184 h 424"/>
                <a:gd name="T22" fmla="*/ 216 w 304"/>
                <a:gd name="T23" fmla="*/ 200 h 424"/>
                <a:gd name="T24" fmla="*/ 216 w 304"/>
                <a:gd name="T25" fmla="*/ 216 h 424"/>
                <a:gd name="T26" fmla="*/ 192 w 304"/>
                <a:gd name="T27" fmla="*/ 208 h 424"/>
                <a:gd name="T28" fmla="*/ 192 w 304"/>
                <a:gd name="T29" fmla="*/ 176 h 424"/>
                <a:gd name="T30" fmla="*/ 208 w 304"/>
                <a:gd name="T31" fmla="*/ 168 h 424"/>
                <a:gd name="T32" fmla="*/ 216 w 304"/>
                <a:gd name="T33" fmla="*/ 144 h 424"/>
                <a:gd name="T34" fmla="*/ 224 w 304"/>
                <a:gd name="T35" fmla="*/ 128 h 424"/>
                <a:gd name="T36" fmla="*/ 216 w 304"/>
                <a:gd name="T37" fmla="*/ 80 h 424"/>
                <a:gd name="T38" fmla="*/ 208 w 304"/>
                <a:gd name="T39" fmla="*/ 64 h 424"/>
                <a:gd name="T40" fmla="*/ 216 w 304"/>
                <a:gd name="T41" fmla="*/ 64 h 424"/>
                <a:gd name="T42" fmla="*/ 200 w 304"/>
                <a:gd name="T43" fmla="*/ 40 h 424"/>
                <a:gd name="T44" fmla="*/ 176 w 304"/>
                <a:gd name="T45" fmla="*/ 32 h 424"/>
                <a:gd name="T46" fmla="*/ 160 w 304"/>
                <a:gd name="T47" fmla="*/ 24 h 424"/>
                <a:gd name="T48" fmla="*/ 144 w 304"/>
                <a:gd name="T49" fmla="*/ 16 h 424"/>
                <a:gd name="T50" fmla="*/ 112 w 304"/>
                <a:gd name="T51" fmla="*/ 0 h 424"/>
                <a:gd name="T52" fmla="*/ 104 w 304"/>
                <a:gd name="T53" fmla="*/ 8 h 424"/>
                <a:gd name="T54" fmla="*/ 96 w 304"/>
                <a:gd name="T55" fmla="*/ 8 h 424"/>
                <a:gd name="T56" fmla="*/ 88 w 304"/>
                <a:gd name="T57" fmla="*/ 16 h 424"/>
                <a:gd name="T58" fmla="*/ 96 w 304"/>
                <a:gd name="T59" fmla="*/ 40 h 424"/>
                <a:gd name="T60" fmla="*/ 96 w 304"/>
                <a:gd name="T61" fmla="*/ 48 h 424"/>
                <a:gd name="T62" fmla="*/ 72 w 304"/>
                <a:gd name="T63" fmla="*/ 72 h 424"/>
                <a:gd name="T64" fmla="*/ 64 w 304"/>
                <a:gd name="T65" fmla="*/ 112 h 424"/>
                <a:gd name="T66" fmla="*/ 56 w 304"/>
                <a:gd name="T67" fmla="*/ 112 h 424"/>
                <a:gd name="T68" fmla="*/ 56 w 304"/>
                <a:gd name="T69" fmla="*/ 80 h 424"/>
                <a:gd name="T70" fmla="*/ 56 w 304"/>
                <a:gd name="T71" fmla="*/ 72 h 424"/>
                <a:gd name="T72" fmla="*/ 40 w 304"/>
                <a:gd name="T73" fmla="*/ 96 h 424"/>
                <a:gd name="T74" fmla="*/ 32 w 304"/>
                <a:gd name="T75" fmla="*/ 96 h 424"/>
                <a:gd name="T76" fmla="*/ 24 w 304"/>
                <a:gd name="T77" fmla="*/ 104 h 424"/>
                <a:gd name="T78" fmla="*/ 24 w 304"/>
                <a:gd name="T79" fmla="*/ 120 h 424"/>
                <a:gd name="T80" fmla="*/ 16 w 304"/>
                <a:gd name="T81" fmla="*/ 136 h 424"/>
                <a:gd name="T82" fmla="*/ 8 w 304"/>
                <a:gd name="T83" fmla="*/ 184 h 424"/>
                <a:gd name="T84" fmla="*/ 8 w 304"/>
                <a:gd name="T85" fmla="*/ 208 h 424"/>
                <a:gd name="T86" fmla="*/ 0 w 304"/>
                <a:gd name="T87" fmla="*/ 224 h 424"/>
                <a:gd name="T88" fmla="*/ 32 w 304"/>
                <a:gd name="T89" fmla="*/ 280 h 424"/>
                <a:gd name="T90" fmla="*/ 32 w 304"/>
                <a:gd name="T91" fmla="*/ 368 h 424"/>
                <a:gd name="T92" fmla="*/ 16 w 304"/>
                <a:gd name="T93" fmla="*/ 408 h 424"/>
                <a:gd name="T94" fmla="*/ 0 w 304"/>
                <a:gd name="T95" fmla="*/ 424 h 424"/>
                <a:gd name="T96" fmla="*/ 152 w 304"/>
                <a:gd name="T97" fmla="*/ 408 h 424"/>
                <a:gd name="T98" fmla="*/ 248 w 304"/>
                <a:gd name="T99" fmla="*/ 408 h 4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4"/>
                <a:gd name="T151" fmla="*/ 0 h 424"/>
                <a:gd name="T152" fmla="*/ 304 w 304"/>
                <a:gd name="T153" fmla="*/ 424 h 4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4" h="424">
                  <a:moveTo>
                    <a:pt x="248" y="400"/>
                  </a:moveTo>
                  <a:lnTo>
                    <a:pt x="248" y="392"/>
                  </a:lnTo>
                  <a:lnTo>
                    <a:pt x="264" y="376"/>
                  </a:lnTo>
                  <a:lnTo>
                    <a:pt x="264" y="368"/>
                  </a:lnTo>
                  <a:lnTo>
                    <a:pt x="264" y="360"/>
                  </a:lnTo>
                  <a:lnTo>
                    <a:pt x="264" y="344"/>
                  </a:lnTo>
                  <a:lnTo>
                    <a:pt x="272" y="336"/>
                  </a:lnTo>
                  <a:lnTo>
                    <a:pt x="280" y="336"/>
                  </a:lnTo>
                  <a:lnTo>
                    <a:pt x="288" y="328"/>
                  </a:lnTo>
                  <a:lnTo>
                    <a:pt x="288" y="320"/>
                  </a:lnTo>
                  <a:lnTo>
                    <a:pt x="288" y="312"/>
                  </a:lnTo>
                  <a:lnTo>
                    <a:pt x="288" y="304"/>
                  </a:lnTo>
                  <a:lnTo>
                    <a:pt x="288" y="296"/>
                  </a:lnTo>
                  <a:lnTo>
                    <a:pt x="296" y="296"/>
                  </a:lnTo>
                  <a:lnTo>
                    <a:pt x="304" y="304"/>
                  </a:lnTo>
                  <a:lnTo>
                    <a:pt x="304" y="296"/>
                  </a:lnTo>
                  <a:lnTo>
                    <a:pt x="304" y="264"/>
                  </a:lnTo>
                  <a:lnTo>
                    <a:pt x="296" y="200"/>
                  </a:lnTo>
                  <a:lnTo>
                    <a:pt x="272" y="160"/>
                  </a:lnTo>
                  <a:lnTo>
                    <a:pt x="264" y="160"/>
                  </a:lnTo>
                  <a:lnTo>
                    <a:pt x="256" y="160"/>
                  </a:lnTo>
                  <a:lnTo>
                    <a:pt x="248" y="168"/>
                  </a:lnTo>
                  <a:lnTo>
                    <a:pt x="240" y="168"/>
                  </a:lnTo>
                  <a:lnTo>
                    <a:pt x="232" y="176"/>
                  </a:lnTo>
                  <a:lnTo>
                    <a:pt x="232" y="184"/>
                  </a:lnTo>
                  <a:lnTo>
                    <a:pt x="224" y="200"/>
                  </a:lnTo>
                  <a:lnTo>
                    <a:pt x="216" y="200"/>
                  </a:lnTo>
                  <a:lnTo>
                    <a:pt x="216" y="208"/>
                  </a:lnTo>
                  <a:lnTo>
                    <a:pt x="216" y="216"/>
                  </a:lnTo>
                  <a:lnTo>
                    <a:pt x="208" y="216"/>
                  </a:lnTo>
                  <a:lnTo>
                    <a:pt x="200" y="208"/>
                  </a:lnTo>
                  <a:lnTo>
                    <a:pt x="192" y="208"/>
                  </a:lnTo>
                  <a:lnTo>
                    <a:pt x="192" y="192"/>
                  </a:lnTo>
                  <a:lnTo>
                    <a:pt x="192" y="176"/>
                  </a:lnTo>
                  <a:lnTo>
                    <a:pt x="200" y="176"/>
                  </a:lnTo>
                  <a:lnTo>
                    <a:pt x="208" y="168"/>
                  </a:lnTo>
                  <a:lnTo>
                    <a:pt x="216" y="144"/>
                  </a:lnTo>
                  <a:lnTo>
                    <a:pt x="224" y="136"/>
                  </a:lnTo>
                  <a:lnTo>
                    <a:pt x="224" y="128"/>
                  </a:lnTo>
                  <a:lnTo>
                    <a:pt x="224" y="104"/>
                  </a:lnTo>
                  <a:lnTo>
                    <a:pt x="224" y="96"/>
                  </a:lnTo>
                  <a:lnTo>
                    <a:pt x="216" y="80"/>
                  </a:lnTo>
                  <a:lnTo>
                    <a:pt x="208" y="72"/>
                  </a:lnTo>
                  <a:lnTo>
                    <a:pt x="208" y="64"/>
                  </a:lnTo>
                  <a:lnTo>
                    <a:pt x="216" y="64"/>
                  </a:lnTo>
                  <a:lnTo>
                    <a:pt x="224" y="64"/>
                  </a:lnTo>
                  <a:lnTo>
                    <a:pt x="216" y="56"/>
                  </a:lnTo>
                  <a:lnTo>
                    <a:pt x="200" y="40"/>
                  </a:lnTo>
                  <a:lnTo>
                    <a:pt x="192" y="40"/>
                  </a:lnTo>
                  <a:lnTo>
                    <a:pt x="176" y="32"/>
                  </a:lnTo>
                  <a:lnTo>
                    <a:pt x="168" y="24"/>
                  </a:lnTo>
                  <a:lnTo>
                    <a:pt x="160" y="24"/>
                  </a:lnTo>
                  <a:lnTo>
                    <a:pt x="144" y="16"/>
                  </a:lnTo>
                  <a:lnTo>
                    <a:pt x="128" y="8"/>
                  </a:lnTo>
                  <a:lnTo>
                    <a:pt x="112" y="0"/>
                  </a:lnTo>
                  <a:lnTo>
                    <a:pt x="104" y="0"/>
                  </a:lnTo>
                  <a:lnTo>
                    <a:pt x="104" y="8"/>
                  </a:lnTo>
                  <a:lnTo>
                    <a:pt x="96" y="8"/>
                  </a:lnTo>
                  <a:lnTo>
                    <a:pt x="96" y="16"/>
                  </a:lnTo>
                  <a:lnTo>
                    <a:pt x="88" y="16"/>
                  </a:lnTo>
                  <a:lnTo>
                    <a:pt x="88" y="32"/>
                  </a:lnTo>
                  <a:lnTo>
                    <a:pt x="96" y="40"/>
                  </a:lnTo>
                  <a:lnTo>
                    <a:pt x="96" y="48"/>
                  </a:lnTo>
                  <a:lnTo>
                    <a:pt x="88" y="48"/>
                  </a:lnTo>
                  <a:lnTo>
                    <a:pt x="72" y="56"/>
                  </a:lnTo>
                  <a:lnTo>
                    <a:pt x="72" y="72"/>
                  </a:lnTo>
                  <a:lnTo>
                    <a:pt x="72" y="96"/>
                  </a:lnTo>
                  <a:lnTo>
                    <a:pt x="72" y="104"/>
                  </a:lnTo>
                  <a:lnTo>
                    <a:pt x="64" y="112"/>
                  </a:lnTo>
                  <a:lnTo>
                    <a:pt x="56" y="112"/>
                  </a:lnTo>
                  <a:lnTo>
                    <a:pt x="56" y="104"/>
                  </a:lnTo>
                  <a:lnTo>
                    <a:pt x="56" y="80"/>
                  </a:lnTo>
                  <a:lnTo>
                    <a:pt x="56" y="72"/>
                  </a:lnTo>
                  <a:lnTo>
                    <a:pt x="48" y="80"/>
                  </a:lnTo>
                  <a:lnTo>
                    <a:pt x="40" y="96"/>
                  </a:lnTo>
                  <a:lnTo>
                    <a:pt x="32" y="96"/>
                  </a:lnTo>
                  <a:lnTo>
                    <a:pt x="24" y="104"/>
                  </a:lnTo>
                  <a:lnTo>
                    <a:pt x="24" y="120"/>
                  </a:lnTo>
                  <a:lnTo>
                    <a:pt x="16" y="120"/>
                  </a:lnTo>
                  <a:lnTo>
                    <a:pt x="16" y="128"/>
                  </a:lnTo>
                  <a:lnTo>
                    <a:pt x="16" y="136"/>
                  </a:lnTo>
                  <a:lnTo>
                    <a:pt x="16" y="152"/>
                  </a:lnTo>
                  <a:lnTo>
                    <a:pt x="8" y="184"/>
                  </a:lnTo>
                  <a:lnTo>
                    <a:pt x="0" y="192"/>
                  </a:lnTo>
                  <a:lnTo>
                    <a:pt x="8" y="208"/>
                  </a:lnTo>
                  <a:lnTo>
                    <a:pt x="8" y="216"/>
                  </a:lnTo>
                  <a:lnTo>
                    <a:pt x="8" y="224"/>
                  </a:lnTo>
                  <a:lnTo>
                    <a:pt x="0" y="224"/>
                  </a:lnTo>
                  <a:lnTo>
                    <a:pt x="0" y="232"/>
                  </a:lnTo>
                  <a:lnTo>
                    <a:pt x="16" y="272"/>
                  </a:lnTo>
                  <a:lnTo>
                    <a:pt x="32" y="280"/>
                  </a:lnTo>
                  <a:lnTo>
                    <a:pt x="40" y="304"/>
                  </a:lnTo>
                  <a:lnTo>
                    <a:pt x="40" y="344"/>
                  </a:lnTo>
                  <a:lnTo>
                    <a:pt x="32" y="368"/>
                  </a:lnTo>
                  <a:lnTo>
                    <a:pt x="24" y="384"/>
                  </a:lnTo>
                  <a:lnTo>
                    <a:pt x="16" y="400"/>
                  </a:lnTo>
                  <a:lnTo>
                    <a:pt x="16" y="408"/>
                  </a:lnTo>
                  <a:lnTo>
                    <a:pt x="8" y="424"/>
                  </a:lnTo>
                  <a:lnTo>
                    <a:pt x="0" y="424"/>
                  </a:lnTo>
                  <a:lnTo>
                    <a:pt x="152" y="408"/>
                  </a:lnTo>
                  <a:lnTo>
                    <a:pt x="152" y="424"/>
                  </a:lnTo>
                  <a:lnTo>
                    <a:pt x="248" y="408"/>
                  </a:lnTo>
                  <a:lnTo>
                    <a:pt x="248" y="400"/>
                  </a:lnTo>
                  <a:close/>
                </a:path>
              </a:pathLst>
            </a:custGeom>
            <a:solidFill>
              <a:srgbClr val="00B0F0"/>
            </a:solidFill>
            <a:ln w="6350" cmpd="sng">
              <a:solidFill>
                <a:srgbClr val="000000"/>
              </a:solidFill>
              <a:round/>
              <a:headEnd/>
              <a:tailEnd/>
            </a:ln>
          </p:spPr>
          <p:txBody>
            <a:bodyPr/>
            <a:lstStyle/>
            <a:p>
              <a:endParaRPr lang="en-US"/>
            </a:p>
          </p:txBody>
        </p:sp>
        <p:sp>
          <p:nvSpPr>
            <p:cNvPr id="115" name="Freeform 129"/>
            <p:cNvSpPr>
              <a:spLocks/>
            </p:cNvSpPr>
            <p:nvPr/>
          </p:nvSpPr>
          <p:spPr bwMode="auto">
            <a:xfrm>
              <a:off x="3396" y="1120"/>
              <a:ext cx="456" cy="240"/>
            </a:xfrm>
            <a:custGeom>
              <a:avLst/>
              <a:gdLst>
                <a:gd name="T0" fmla="*/ 24 w 456"/>
                <a:gd name="T1" fmla="*/ 120 h 240"/>
                <a:gd name="T2" fmla="*/ 112 w 456"/>
                <a:gd name="T3" fmla="*/ 152 h 240"/>
                <a:gd name="T4" fmla="*/ 168 w 456"/>
                <a:gd name="T5" fmla="*/ 168 h 240"/>
                <a:gd name="T6" fmla="*/ 192 w 456"/>
                <a:gd name="T7" fmla="*/ 200 h 240"/>
                <a:gd name="T8" fmla="*/ 200 w 456"/>
                <a:gd name="T9" fmla="*/ 216 h 240"/>
                <a:gd name="T10" fmla="*/ 208 w 456"/>
                <a:gd name="T11" fmla="*/ 240 h 240"/>
                <a:gd name="T12" fmla="*/ 216 w 456"/>
                <a:gd name="T13" fmla="*/ 224 h 240"/>
                <a:gd name="T14" fmla="*/ 240 w 456"/>
                <a:gd name="T15" fmla="*/ 176 h 240"/>
                <a:gd name="T16" fmla="*/ 248 w 456"/>
                <a:gd name="T17" fmla="*/ 152 h 240"/>
                <a:gd name="T18" fmla="*/ 248 w 456"/>
                <a:gd name="T19" fmla="*/ 176 h 240"/>
                <a:gd name="T20" fmla="*/ 264 w 456"/>
                <a:gd name="T21" fmla="*/ 160 h 240"/>
                <a:gd name="T22" fmla="*/ 272 w 456"/>
                <a:gd name="T23" fmla="*/ 152 h 240"/>
                <a:gd name="T24" fmla="*/ 272 w 456"/>
                <a:gd name="T25" fmla="*/ 168 h 240"/>
                <a:gd name="T26" fmla="*/ 280 w 456"/>
                <a:gd name="T27" fmla="*/ 168 h 240"/>
                <a:gd name="T28" fmla="*/ 288 w 456"/>
                <a:gd name="T29" fmla="*/ 152 h 240"/>
                <a:gd name="T30" fmla="*/ 320 w 456"/>
                <a:gd name="T31" fmla="*/ 136 h 240"/>
                <a:gd name="T32" fmla="*/ 336 w 456"/>
                <a:gd name="T33" fmla="*/ 136 h 240"/>
                <a:gd name="T34" fmla="*/ 376 w 456"/>
                <a:gd name="T35" fmla="*/ 120 h 240"/>
                <a:gd name="T36" fmla="*/ 400 w 456"/>
                <a:gd name="T37" fmla="*/ 144 h 240"/>
                <a:gd name="T38" fmla="*/ 400 w 456"/>
                <a:gd name="T39" fmla="*/ 128 h 240"/>
                <a:gd name="T40" fmla="*/ 408 w 456"/>
                <a:gd name="T41" fmla="*/ 120 h 240"/>
                <a:gd name="T42" fmla="*/ 432 w 456"/>
                <a:gd name="T43" fmla="*/ 120 h 240"/>
                <a:gd name="T44" fmla="*/ 456 w 456"/>
                <a:gd name="T45" fmla="*/ 112 h 240"/>
                <a:gd name="T46" fmla="*/ 448 w 456"/>
                <a:gd name="T47" fmla="*/ 104 h 240"/>
                <a:gd name="T48" fmla="*/ 432 w 456"/>
                <a:gd name="T49" fmla="*/ 72 h 240"/>
                <a:gd name="T50" fmla="*/ 408 w 456"/>
                <a:gd name="T51" fmla="*/ 80 h 240"/>
                <a:gd name="T52" fmla="*/ 392 w 456"/>
                <a:gd name="T53" fmla="*/ 80 h 240"/>
                <a:gd name="T54" fmla="*/ 376 w 456"/>
                <a:gd name="T55" fmla="*/ 56 h 240"/>
                <a:gd name="T56" fmla="*/ 360 w 456"/>
                <a:gd name="T57" fmla="*/ 56 h 240"/>
                <a:gd name="T58" fmla="*/ 296 w 456"/>
                <a:gd name="T59" fmla="*/ 64 h 240"/>
                <a:gd name="T60" fmla="*/ 264 w 456"/>
                <a:gd name="T61" fmla="*/ 96 h 240"/>
                <a:gd name="T62" fmla="*/ 248 w 456"/>
                <a:gd name="T63" fmla="*/ 96 h 240"/>
                <a:gd name="T64" fmla="*/ 232 w 456"/>
                <a:gd name="T65" fmla="*/ 96 h 240"/>
                <a:gd name="T66" fmla="*/ 208 w 456"/>
                <a:gd name="T67" fmla="*/ 88 h 240"/>
                <a:gd name="T68" fmla="*/ 168 w 456"/>
                <a:gd name="T69" fmla="*/ 56 h 240"/>
                <a:gd name="T70" fmla="*/ 152 w 456"/>
                <a:gd name="T71" fmla="*/ 56 h 240"/>
                <a:gd name="T72" fmla="*/ 136 w 456"/>
                <a:gd name="T73" fmla="*/ 72 h 240"/>
                <a:gd name="T74" fmla="*/ 136 w 456"/>
                <a:gd name="T75" fmla="*/ 56 h 240"/>
                <a:gd name="T76" fmla="*/ 128 w 456"/>
                <a:gd name="T77" fmla="*/ 40 h 240"/>
                <a:gd name="T78" fmla="*/ 136 w 456"/>
                <a:gd name="T79" fmla="*/ 40 h 240"/>
                <a:gd name="T80" fmla="*/ 136 w 456"/>
                <a:gd name="T81" fmla="*/ 48 h 240"/>
                <a:gd name="T82" fmla="*/ 152 w 456"/>
                <a:gd name="T83" fmla="*/ 32 h 240"/>
                <a:gd name="T84" fmla="*/ 168 w 456"/>
                <a:gd name="T85" fmla="*/ 8 h 240"/>
                <a:gd name="T86" fmla="*/ 184 w 456"/>
                <a:gd name="T87" fmla="*/ 0 h 240"/>
                <a:gd name="T88" fmla="*/ 120 w 456"/>
                <a:gd name="T89" fmla="*/ 24 h 240"/>
                <a:gd name="T90" fmla="*/ 96 w 456"/>
                <a:gd name="T91" fmla="*/ 56 h 240"/>
                <a:gd name="T92" fmla="*/ 56 w 456"/>
                <a:gd name="T93" fmla="*/ 72 h 240"/>
                <a:gd name="T94" fmla="*/ 8 w 456"/>
                <a:gd name="T95" fmla="*/ 96 h 2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6"/>
                <a:gd name="T145" fmla="*/ 0 h 240"/>
                <a:gd name="T146" fmla="*/ 456 w 456"/>
                <a:gd name="T147" fmla="*/ 240 h 2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6" h="240">
                  <a:moveTo>
                    <a:pt x="0" y="104"/>
                  </a:moveTo>
                  <a:lnTo>
                    <a:pt x="0" y="104"/>
                  </a:lnTo>
                  <a:lnTo>
                    <a:pt x="16" y="104"/>
                  </a:lnTo>
                  <a:lnTo>
                    <a:pt x="24" y="120"/>
                  </a:lnTo>
                  <a:lnTo>
                    <a:pt x="24" y="128"/>
                  </a:lnTo>
                  <a:lnTo>
                    <a:pt x="56" y="128"/>
                  </a:lnTo>
                  <a:lnTo>
                    <a:pt x="104" y="136"/>
                  </a:lnTo>
                  <a:lnTo>
                    <a:pt x="112" y="152"/>
                  </a:lnTo>
                  <a:lnTo>
                    <a:pt x="160" y="160"/>
                  </a:lnTo>
                  <a:lnTo>
                    <a:pt x="168" y="160"/>
                  </a:lnTo>
                  <a:lnTo>
                    <a:pt x="168" y="168"/>
                  </a:lnTo>
                  <a:lnTo>
                    <a:pt x="176" y="168"/>
                  </a:lnTo>
                  <a:lnTo>
                    <a:pt x="192" y="176"/>
                  </a:lnTo>
                  <a:lnTo>
                    <a:pt x="192" y="200"/>
                  </a:lnTo>
                  <a:lnTo>
                    <a:pt x="184" y="208"/>
                  </a:lnTo>
                  <a:lnTo>
                    <a:pt x="184" y="216"/>
                  </a:lnTo>
                  <a:lnTo>
                    <a:pt x="200" y="216"/>
                  </a:lnTo>
                  <a:lnTo>
                    <a:pt x="200" y="224"/>
                  </a:lnTo>
                  <a:lnTo>
                    <a:pt x="200" y="240"/>
                  </a:lnTo>
                  <a:lnTo>
                    <a:pt x="208" y="240"/>
                  </a:lnTo>
                  <a:lnTo>
                    <a:pt x="216" y="224"/>
                  </a:lnTo>
                  <a:lnTo>
                    <a:pt x="232" y="192"/>
                  </a:lnTo>
                  <a:lnTo>
                    <a:pt x="240" y="176"/>
                  </a:lnTo>
                  <a:lnTo>
                    <a:pt x="240" y="152"/>
                  </a:lnTo>
                  <a:lnTo>
                    <a:pt x="248" y="152"/>
                  </a:lnTo>
                  <a:lnTo>
                    <a:pt x="248" y="160"/>
                  </a:lnTo>
                  <a:lnTo>
                    <a:pt x="248" y="168"/>
                  </a:lnTo>
                  <a:lnTo>
                    <a:pt x="248" y="176"/>
                  </a:lnTo>
                  <a:lnTo>
                    <a:pt x="264" y="160"/>
                  </a:lnTo>
                  <a:lnTo>
                    <a:pt x="272" y="152"/>
                  </a:lnTo>
                  <a:lnTo>
                    <a:pt x="280" y="152"/>
                  </a:lnTo>
                  <a:lnTo>
                    <a:pt x="272" y="160"/>
                  </a:lnTo>
                  <a:lnTo>
                    <a:pt x="272" y="168"/>
                  </a:lnTo>
                  <a:lnTo>
                    <a:pt x="272" y="176"/>
                  </a:lnTo>
                  <a:lnTo>
                    <a:pt x="280" y="168"/>
                  </a:lnTo>
                  <a:lnTo>
                    <a:pt x="288" y="160"/>
                  </a:lnTo>
                  <a:lnTo>
                    <a:pt x="296" y="152"/>
                  </a:lnTo>
                  <a:lnTo>
                    <a:pt x="288" y="152"/>
                  </a:lnTo>
                  <a:lnTo>
                    <a:pt x="288" y="144"/>
                  </a:lnTo>
                  <a:lnTo>
                    <a:pt x="296" y="136"/>
                  </a:lnTo>
                  <a:lnTo>
                    <a:pt x="304" y="136"/>
                  </a:lnTo>
                  <a:lnTo>
                    <a:pt x="320" y="136"/>
                  </a:lnTo>
                  <a:lnTo>
                    <a:pt x="336" y="136"/>
                  </a:lnTo>
                  <a:lnTo>
                    <a:pt x="344" y="120"/>
                  </a:lnTo>
                  <a:lnTo>
                    <a:pt x="376" y="120"/>
                  </a:lnTo>
                  <a:lnTo>
                    <a:pt x="384" y="128"/>
                  </a:lnTo>
                  <a:lnTo>
                    <a:pt x="400" y="136"/>
                  </a:lnTo>
                  <a:lnTo>
                    <a:pt x="400" y="144"/>
                  </a:lnTo>
                  <a:lnTo>
                    <a:pt x="408" y="144"/>
                  </a:lnTo>
                  <a:lnTo>
                    <a:pt x="400" y="128"/>
                  </a:lnTo>
                  <a:lnTo>
                    <a:pt x="408" y="120"/>
                  </a:lnTo>
                  <a:lnTo>
                    <a:pt x="408" y="128"/>
                  </a:lnTo>
                  <a:lnTo>
                    <a:pt x="416" y="128"/>
                  </a:lnTo>
                  <a:lnTo>
                    <a:pt x="424" y="120"/>
                  </a:lnTo>
                  <a:lnTo>
                    <a:pt x="432" y="120"/>
                  </a:lnTo>
                  <a:lnTo>
                    <a:pt x="456" y="120"/>
                  </a:lnTo>
                  <a:lnTo>
                    <a:pt x="456" y="112"/>
                  </a:lnTo>
                  <a:lnTo>
                    <a:pt x="448" y="104"/>
                  </a:lnTo>
                  <a:lnTo>
                    <a:pt x="432" y="104"/>
                  </a:lnTo>
                  <a:lnTo>
                    <a:pt x="432" y="96"/>
                  </a:lnTo>
                  <a:lnTo>
                    <a:pt x="432" y="72"/>
                  </a:lnTo>
                  <a:lnTo>
                    <a:pt x="424" y="72"/>
                  </a:lnTo>
                  <a:lnTo>
                    <a:pt x="416" y="80"/>
                  </a:lnTo>
                  <a:lnTo>
                    <a:pt x="408" y="80"/>
                  </a:lnTo>
                  <a:lnTo>
                    <a:pt x="400" y="80"/>
                  </a:lnTo>
                  <a:lnTo>
                    <a:pt x="392" y="80"/>
                  </a:lnTo>
                  <a:lnTo>
                    <a:pt x="376" y="80"/>
                  </a:lnTo>
                  <a:lnTo>
                    <a:pt x="376" y="72"/>
                  </a:lnTo>
                  <a:lnTo>
                    <a:pt x="376" y="56"/>
                  </a:lnTo>
                  <a:lnTo>
                    <a:pt x="376" y="48"/>
                  </a:lnTo>
                  <a:lnTo>
                    <a:pt x="360" y="56"/>
                  </a:lnTo>
                  <a:lnTo>
                    <a:pt x="344" y="64"/>
                  </a:lnTo>
                  <a:lnTo>
                    <a:pt x="312" y="64"/>
                  </a:lnTo>
                  <a:lnTo>
                    <a:pt x="296" y="64"/>
                  </a:lnTo>
                  <a:lnTo>
                    <a:pt x="264" y="96"/>
                  </a:lnTo>
                  <a:lnTo>
                    <a:pt x="256" y="96"/>
                  </a:lnTo>
                  <a:lnTo>
                    <a:pt x="248" y="96"/>
                  </a:lnTo>
                  <a:lnTo>
                    <a:pt x="248" y="88"/>
                  </a:lnTo>
                  <a:lnTo>
                    <a:pt x="240" y="88"/>
                  </a:lnTo>
                  <a:lnTo>
                    <a:pt x="232" y="88"/>
                  </a:lnTo>
                  <a:lnTo>
                    <a:pt x="232" y="96"/>
                  </a:lnTo>
                  <a:lnTo>
                    <a:pt x="216" y="96"/>
                  </a:lnTo>
                  <a:lnTo>
                    <a:pt x="208" y="88"/>
                  </a:lnTo>
                  <a:lnTo>
                    <a:pt x="208" y="80"/>
                  </a:lnTo>
                  <a:lnTo>
                    <a:pt x="200" y="80"/>
                  </a:lnTo>
                  <a:lnTo>
                    <a:pt x="184" y="56"/>
                  </a:lnTo>
                  <a:lnTo>
                    <a:pt x="168" y="56"/>
                  </a:lnTo>
                  <a:lnTo>
                    <a:pt x="152" y="64"/>
                  </a:lnTo>
                  <a:lnTo>
                    <a:pt x="152" y="56"/>
                  </a:lnTo>
                  <a:lnTo>
                    <a:pt x="144" y="56"/>
                  </a:lnTo>
                  <a:lnTo>
                    <a:pt x="136" y="72"/>
                  </a:lnTo>
                  <a:lnTo>
                    <a:pt x="136" y="48"/>
                  </a:lnTo>
                  <a:lnTo>
                    <a:pt x="136" y="56"/>
                  </a:lnTo>
                  <a:lnTo>
                    <a:pt x="128" y="56"/>
                  </a:lnTo>
                  <a:lnTo>
                    <a:pt x="128" y="48"/>
                  </a:lnTo>
                  <a:lnTo>
                    <a:pt x="128" y="40"/>
                  </a:lnTo>
                  <a:lnTo>
                    <a:pt x="136" y="40"/>
                  </a:lnTo>
                  <a:lnTo>
                    <a:pt x="136" y="48"/>
                  </a:lnTo>
                  <a:lnTo>
                    <a:pt x="144" y="40"/>
                  </a:lnTo>
                  <a:lnTo>
                    <a:pt x="144" y="32"/>
                  </a:lnTo>
                  <a:lnTo>
                    <a:pt x="152" y="32"/>
                  </a:lnTo>
                  <a:lnTo>
                    <a:pt x="168" y="16"/>
                  </a:lnTo>
                  <a:lnTo>
                    <a:pt x="168" y="8"/>
                  </a:lnTo>
                  <a:lnTo>
                    <a:pt x="176" y="8"/>
                  </a:lnTo>
                  <a:lnTo>
                    <a:pt x="184" y="0"/>
                  </a:lnTo>
                  <a:lnTo>
                    <a:pt x="176" y="0"/>
                  </a:lnTo>
                  <a:lnTo>
                    <a:pt x="152" y="0"/>
                  </a:lnTo>
                  <a:lnTo>
                    <a:pt x="128" y="16"/>
                  </a:lnTo>
                  <a:lnTo>
                    <a:pt x="120" y="24"/>
                  </a:lnTo>
                  <a:lnTo>
                    <a:pt x="112" y="24"/>
                  </a:lnTo>
                  <a:lnTo>
                    <a:pt x="96" y="56"/>
                  </a:lnTo>
                  <a:lnTo>
                    <a:pt x="80" y="64"/>
                  </a:lnTo>
                  <a:lnTo>
                    <a:pt x="72" y="72"/>
                  </a:lnTo>
                  <a:lnTo>
                    <a:pt x="64" y="72"/>
                  </a:lnTo>
                  <a:lnTo>
                    <a:pt x="56" y="72"/>
                  </a:lnTo>
                  <a:lnTo>
                    <a:pt x="40" y="80"/>
                  </a:lnTo>
                  <a:lnTo>
                    <a:pt x="32" y="88"/>
                  </a:lnTo>
                  <a:lnTo>
                    <a:pt x="8" y="96"/>
                  </a:lnTo>
                  <a:lnTo>
                    <a:pt x="0" y="104"/>
                  </a:lnTo>
                  <a:close/>
                </a:path>
              </a:pathLst>
            </a:custGeom>
            <a:solidFill>
              <a:srgbClr val="00B0F0"/>
            </a:solidFill>
            <a:ln w="6350" cmpd="sng">
              <a:solidFill>
                <a:srgbClr val="000000"/>
              </a:solidFill>
              <a:round/>
              <a:headEnd/>
              <a:tailEnd/>
            </a:ln>
          </p:spPr>
          <p:txBody>
            <a:bodyPr/>
            <a:lstStyle/>
            <a:p>
              <a:endParaRPr lang="en-US"/>
            </a:p>
          </p:txBody>
        </p:sp>
        <p:sp>
          <p:nvSpPr>
            <p:cNvPr id="116" name="Freeform 130"/>
            <p:cNvSpPr>
              <a:spLocks/>
            </p:cNvSpPr>
            <p:nvPr/>
          </p:nvSpPr>
          <p:spPr bwMode="auto">
            <a:xfrm>
              <a:off x="3844" y="1608"/>
              <a:ext cx="336" cy="376"/>
            </a:xfrm>
            <a:custGeom>
              <a:avLst/>
              <a:gdLst>
                <a:gd name="T0" fmla="*/ 96 w 336"/>
                <a:gd name="T1" fmla="*/ 64 h 376"/>
                <a:gd name="T2" fmla="*/ 104 w 336"/>
                <a:gd name="T3" fmla="*/ 56 h 376"/>
                <a:gd name="T4" fmla="*/ 136 w 336"/>
                <a:gd name="T5" fmla="*/ 72 h 376"/>
                <a:gd name="T6" fmla="*/ 144 w 336"/>
                <a:gd name="T7" fmla="*/ 72 h 376"/>
                <a:gd name="T8" fmla="*/ 152 w 336"/>
                <a:gd name="T9" fmla="*/ 64 h 376"/>
                <a:gd name="T10" fmla="*/ 160 w 336"/>
                <a:gd name="T11" fmla="*/ 72 h 376"/>
                <a:gd name="T12" fmla="*/ 136 w 336"/>
                <a:gd name="T13" fmla="*/ 80 h 376"/>
                <a:gd name="T14" fmla="*/ 144 w 336"/>
                <a:gd name="T15" fmla="*/ 80 h 376"/>
                <a:gd name="T16" fmla="*/ 160 w 336"/>
                <a:gd name="T17" fmla="*/ 72 h 376"/>
                <a:gd name="T18" fmla="*/ 160 w 336"/>
                <a:gd name="T19" fmla="*/ 72 h 376"/>
                <a:gd name="T20" fmla="*/ 176 w 336"/>
                <a:gd name="T21" fmla="*/ 80 h 376"/>
                <a:gd name="T22" fmla="*/ 200 w 336"/>
                <a:gd name="T23" fmla="*/ 72 h 376"/>
                <a:gd name="T24" fmla="*/ 208 w 336"/>
                <a:gd name="T25" fmla="*/ 64 h 376"/>
                <a:gd name="T26" fmla="*/ 224 w 336"/>
                <a:gd name="T27" fmla="*/ 64 h 376"/>
                <a:gd name="T28" fmla="*/ 280 w 336"/>
                <a:gd name="T29" fmla="*/ 8 h 376"/>
                <a:gd name="T30" fmla="*/ 312 w 336"/>
                <a:gd name="T31" fmla="*/ 0 h 376"/>
                <a:gd name="T32" fmla="*/ 336 w 336"/>
                <a:gd name="T33" fmla="*/ 136 h 376"/>
                <a:gd name="T34" fmla="*/ 328 w 336"/>
                <a:gd name="T35" fmla="*/ 136 h 376"/>
                <a:gd name="T36" fmla="*/ 336 w 336"/>
                <a:gd name="T37" fmla="*/ 152 h 376"/>
                <a:gd name="T38" fmla="*/ 328 w 336"/>
                <a:gd name="T39" fmla="*/ 176 h 376"/>
                <a:gd name="T40" fmla="*/ 328 w 336"/>
                <a:gd name="T41" fmla="*/ 216 h 376"/>
                <a:gd name="T42" fmla="*/ 328 w 336"/>
                <a:gd name="T43" fmla="*/ 240 h 376"/>
                <a:gd name="T44" fmla="*/ 304 w 336"/>
                <a:gd name="T45" fmla="*/ 264 h 376"/>
                <a:gd name="T46" fmla="*/ 288 w 336"/>
                <a:gd name="T47" fmla="*/ 272 h 376"/>
                <a:gd name="T48" fmla="*/ 288 w 336"/>
                <a:gd name="T49" fmla="*/ 272 h 376"/>
                <a:gd name="T50" fmla="*/ 272 w 336"/>
                <a:gd name="T51" fmla="*/ 288 h 376"/>
                <a:gd name="T52" fmla="*/ 264 w 336"/>
                <a:gd name="T53" fmla="*/ 312 h 376"/>
                <a:gd name="T54" fmla="*/ 264 w 336"/>
                <a:gd name="T55" fmla="*/ 328 h 376"/>
                <a:gd name="T56" fmla="*/ 256 w 336"/>
                <a:gd name="T57" fmla="*/ 312 h 376"/>
                <a:gd name="T58" fmla="*/ 240 w 336"/>
                <a:gd name="T59" fmla="*/ 328 h 376"/>
                <a:gd name="T60" fmla="*/ 240 w 336"/>
                <a:gd name="T61" fmla="*/ 344 h 376"/>
                <a:gd name="T62" fmla="*/ 240 w 336"/>
                <a:gd name="T63" fmla="*/ 360 h 376"/>
                <a:gd name="T64" fmla="*/ 224 w 336"/>
                <a:gd name="T65" fmla="*/ 376 h 376"/>
                <a:gd name="T66" fmla="*/ 208 w 336"/>
                <a:gd name="T67" fmla="*/ 376 h 376"/>
                <a:gd name="T68" fmla="*/ 192 w 336"/>
                <a:gd name="T69" fmla="*/ 368 h 376"/>
                <a:gd name="T70" fmla="*/ 192 w 336"/>
                <a:gd name="T71" fmla="*/ 368 h 376"/>
                <a:gd name="T72" fmla="*/ 184 w 336"/>
                <a:gd name="T73" fmla="*/ 352 h 376"/>
                <a:gd name="T74" fmla="*/ 168 w 336"/>
                <a:gd name="T75" fmla="*/ 368 h 376"/>
                <a:gd name="T76" fmla="*/ 144 w 336"/>
                <a:gd name="T77" fmla="*/ 368 h 376"/>
                <a:gd name="T78" fmla="*/ 136 w 336"/>
                <a:gd name="T79" fmla="*/ 360 h 376"/>
                <a:gd name="T80" fmla="*/ 128 w 336"/>
                <a:gd name="T81" fmla="*/ 368 h 376"/>
                <a:gd name="T82" fmla="*/ 120 w 336"/>
                <a:gd name="T83" fmla="*/ 368 h 376"/>
                <a:gd name="T84" fmla="*/ 104 w 336"/>
                <a:gd name="T85" fmla="*/ 360 h 376"/>
                <a:gd name="T86" fmla="*/ 80 w 336"/>
                <a:gd name="T87" fmla="*/ 360 h 376"/>
                <a:gd name="T88" fmla="*/ 80 w 336"/>
                <a:gd name="T89" fmla="*/ 352 h 376"/>
                <a:gd name="T90" fmla="*/ 48 w 336"/>
                <a:gd name="T91" fmla="*/ 336 h 376"/>
                <a:gd name="T92" fmla="*/ 32 w 336"/>
                <a:gd name="T93" fmla="*/ 336 h 376"/>
                <a:gd name="T94" fmla="*/ 0 w 336"/>
                <a:gd name="T95" fmla="*/ 80 h 3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376"/>
                <a:gd name="T146" fmla="*/ 336 w 336"/>
                <a:gd name="T147" fmla="*/ 376 h 3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376">
                  <a:moveTo>
                    <a:pt x="96" y="64"/>
                  </a:moveTo>
                  <a:lnTo>
                    <a:pt x="96" y="64"/>
                  </a:lnTo>
                  <a:lnTo>
                    <a:pt x="104" y="64"/>
                  </a:lnTo>
                  <a:lnTo>
                    <a:pt x="104" y="56"/>
                  </a:lnTo>
                  <a:lnTo>
                    <a:pt x="128" y="56"/>
                  </a:lnTo>
                  <a:lnTo>
                    <a:pt x="136" y="72"/>
                  </a:lnTo>
                  <a:lnTo>
                    <a:pt x="144" y="72"/>
                  </a:lnTo>
                  <a:lnTo>
                    <a:pt x="152" y="64"/>
                  </a:lnTo>
                  <a:lnTo>
                    <a:pt x="160" y="72"/>
                  </a:lnTo>
                  <a:lnTo>
                    <a:pt x="144" y="72"/>
                  </a:lnTo>
                  <a:lnTo>
                    <a:pt x="136" y="80"/>
                  </a:lnTo>
                  <a:lnTo>
                    <a:pt x="144" y="80"/>
                  </a:lnTo>
                  <a:lnTo>
                    <a:pt x="152" y="80"/>
                  </a:lnTo>
                  <a:lnTo>
                    <a:pt x="160" y="72"/>
                  </a:lnTo>
                  <a:lnTo>
                    <a:pt x="168" y="80"/>
                  </a:lnTo>
                  <a:lnTo>
                    <a:pt x="176" y="80"/>
                  </a:lnTo>
                  <a:lnTo>
                    <a:pt x="192" y="72"/>
                  </a:lnTo>
                  <a:lnTo>
                    <a:pt x="200" y="72"/>
                  </a:lnTo>
                  <a:lnTo>
                    <a:pt x="208" y="64"/>
                  </a:lnTo>
                  <a:lnTo>
                    <a:pt x="224" y="64"/>
                  </a:lnTo>
                  <a:lnTo>
                    <a:pt x="240" y="48"/>
                  </a:lnTo>
                  <a:lnTo>
                    <a:pt x="280" y="8"/>
                  </a:lnTo>
                  <a:lnTo>
                    <a:pt x="312" y="0"/>
                  </a:lnTo>
                  <a:lnTo>
                    <a:pt x="336" y="136"/>
                  </a:lnTo>
                  <a:lnTo>
                    <a:pt x="328" y="136"/>
                  </a:lnTo>
                  <a:lnTo>
                    <a:pt x="328" y="144"/>
                  </a:lnTo>
                  <a:lnTo>
                    <a:pt x="336" y="152"/>
                  </a:lnTo>
                  <a:lnTo>
                    <a:pt x="336" y="176"/>
                  </a:lnTo>
                  <a:lnTo>
                    <a:pt x="328" y="176"/>
                  </a:lnTo>
                  <a:lnTo>
                    <a:pt x="328" y="216"/>
                  </a:lnTo>
                  <a:lnTo>
                    <a:pt x="328" y="224"/>
                  </a:lnTo>
                  <a:lnTo>
                    <a:pt x="328" y="240"/>
                  </a:lnTo>
                  <a:lnTo>
                    <a:pt x="312" y="256"/>
                  </a:lnTo>
                  <a:lnTo>
                    <a:pt x="304" y="264"/>
                  </a:lnTo>
                  <a:lnTo>
                    <a:pt x="296" y="272"/>
                  </a:lnTo>
                  <a:lnTo>
                    <a:pt x="288" y="272"/>
                  </a:lnTo>
                  <a:lnTo>
                    <a:pt x="272" y="288"/>
                  </a:lnTo>
                  <a:lnTo>
                    <a:pt x="264" y="312"/>
                  </a:lnTo>
                  <a:lnTo>
                    <a:pt x="264" y="328"/>
                  </a:lnTo>
                  <a:lnTo>
                    <a:pt x="256" y="328"/>
                  </a:lnTo>
                  <a:lnTo>
                    <a:pt x="256" y="312"/>
                  </a:lnTo>
                  <a:lnTo>
                    <a:pt x="240" y="312"/>
                  </a:lnTo>
                  <a:lnTo>
                    <a:pt x="240" y="328"/>
                  </a:lnTo>
                  <a:lnTo>
                    <a:pt x="240" y="336"/>
                  </a:lnTo>
                  <a:lnTo>
                    <a:pt x="240" y="344"/>
                  </a:lnTo>
                  <a:lnTo>
                    <a:pt x="240" y="360"/>
                  </a:lnTo>
                  <a:lnTo>
                    <a:pt x="232" y="368"/>
                  </a:lnTo>
                  <a:lnTo>
                    <a:pt x="224" y="376"/>
                  </a:lnTo>
                  <a:lnTo>
                    <a:pt x="216" y="376"/>
                  </a:lnTo>
                  <a:lnTo>
                    <a:pt x="208" y="376"/>
                  </a:lnTo>
                  <a:lnTo>
                    <a:pt x="200" y="368"/>
                  </a:lnTo>
                  <a:lnTo>
                    <a:pt x="192" y="368"/>
                  </a:lnTo>
                  <a:lnTo>
                    <a:pt x="192" y="360"/>
                  </a:lnTo>
                  <a:lnTo>
                    <a:pt x="184" y="352"/>
                  </a:lnTo>
                  <a:lnTo>
                    <a:pt x="176" y="352"/>
                  </a:lnTo>
                  <a:lnTo>
                    <a:pt x="168" y="368"/>
                  </a:lnTo>
                  <a:lnTo>
                    <a:pt x="160" y="368"/>
                  </a:lnTo>
                  <a:lnTo>
                    <a:pt x="144" y="368"/>
                  </a:lnTo>
                  <a:lnTo>
                    <a:pt x="136" y="360"/>
                  </a:lnTo>
                  <a:lnTo>
                    <a:pt x="128" y="360"/>
                  </a:lnTo>
                  <a:lnTo>
                    <a:pt x="128" y="368"/>
                  </a:lnTo>
                  <a:lnTo>
                    <a:pt x="120" y="368"/>
                  </a:lnTo>
                  <a:lnTo>
                    <a:pt x="104" y="360"/>
                  </a:lnTo>
                  <a:lnTo>
                    <a:pt x="80" y="360"/>
                  </a:lnTo>
                  <a:lnTo>
                    <a:pt x="80" y="352"/>
                  </a:lnTo>
                  <a:lnTo>
                    <a:pt x="72" y="336"/>
                  </a:lnTo>
                  <a:lnTo>
                    <a:pt x="48" y="336"/>
                  </a:lnTo>
                  <a:lnTo>
                    <a:pt x="32" y="336"/>
                  </a:lnTo>
                  <a:lnTo>
                    <a:pt x="0" y="80"/>
                  </a:lnTo>
                  <a:lnTo>
                    <a:pt x="96" y="64"/>
                  </a:lnTo>
                  <a:close/>
                </a:path>
              </a:pathLst>
            </a:custGeom>
            <a:solidFill>
              <a:schemeClr val="bg1"/>
            </a:solidFill>
            <a:ln w="6350" cmpd="sng">
              <a:solidFill>
                <a:srgbClr val="000000"/>
              </a:solidFill>
              <a:round/>
              <a:headEnd/>
              <a:tailEnd/>
            </a:ln>
          </p:spPr>
          <p:txBody>
            <a:bodyPr/>
            <a:lstStyle/>
            <a:p>
              <a:endParaRPr lang="en-US"/>
            </a:p>
          </p:txBody>
        </p:sp>
        <p:sp>
          <p:nvSpPr>
            <p:cNvPr id="117" name="Freeform 131"/>
            <p:cNvSpPr>
              <a:spLocks/>
            </p:cNvSpPr>
            <p:nvPr/>
          </p:nvSpPr>
          <p:spPr bwMode="auto">
            <a:xfrm>
              <a:off x="4204" y="1200"/>
              <a:ext cx="488" cy="432"/>
            </a:xfrm>
            <a:custGeom>
              <a:avLst/>
              <a:gdLst>
                <a:gd name="T0" fmla="*/ 320 w 488"/>
                <a:gd name="T1" fmla="*/ 336 h 432"/>
                <a:gd name="T2" fmla="*/ 336 w 488"/>
                <a:gd name="T3" fmla="*/ 328 h 432"/>
                <a:gd name="T4" fmla="*/ 352 w 488"/>
                <a:gd name="T5" fmla="*/ 344 h 432"/>
                <a:gd name="T6" fmla="*/ 360 w 488"/>
                <a:gd name="T7" fmla="*/ 368 h 432"/>
                <a:gd name="T8" fmla="*/ 376 w 488"/>
                <a:gd name="T9" fmla="*/ 376 h 432"/>
                <a:gd name="T10" fmla="*/ 464 w 488"/>
                <a:gd name="T11" fmla="*/ 408 h 432"/>
                <a:gd name="T12" fmla="*/ 464 w 488"/>
                <a:gd name="T13" fmla="*/ 432 h 432"/>
                <a:gd name="T14" fmla="*/ 472 w 488"/>
                <a:gd name="T15" fmla="*/ 424 h 432"/>
                <a:gd name="T16" fmla="*/ 480 w 488"/>
                <a:gd name="T17" fmla="*/ 400 h 432"/>
                <a:gd name="T18" fmla="*/ 472 w 488"/>
                <a:gd name="T19" fmla="*/ 392 h 432"/>
                <a:gd name="T20" fmla="*/ 488 w 488"/>
                <a:gd name="T21" fmla="*/ 376 h 432"/>
                <a:gd name="T22" fmla="*/ 480 w 488"/>
                <a:gd name="T23" fmla="*/ 368 h 432"/>
                <a:gd name="T24" fmla="*/ 464 w 488"/>
                <a:gd name="T25" fmla="*/ 296 h 432"/>
                <a:gd name="T26" fmla="*/ 464 w 488"/>
                <a:gd name="T27" fmla="*/ 296 h 432"/>
                <a:gd name="T28" fmla="*/ 464 w 488"/>
                <a:gd name="T29" fmla="*/ 224 h 432"/>
                <a:gd name="T30" fmla="*/ 456 w 488"/>
                <a:gd name="T31" fmla="*/ 200 h 432"/>
                <a:gd name="T32" fmla="*/ 448 w 488"/>
                <a:gd name="T33" fmla="*/ 136 h 432"/>
                <a:gd name="T34" fmla="*/ 440 w 488"/>
                <a:gd name="T35" fmla="*/ 144 h 432"/>
                <a:gd name="T36" fmla="*/ 432 w 488"/>
                <a:gd name="T37" fmla="*/ 136 h 432"/>
                <a:gd name="T38" fmla="*/ 424 w 488"/>
                <a:gd name="T39" fmla="*/ 96 h 432"/>
                <a:gd name="T40" fmla="*/ 424 w 488"/>
                <a:gd name="T41" fmla="*/ 72 h 432"/>
                <a:gd name="T42" fmla="*/ 408 w 488"/>
                <a:gd name="T43" fmla="*/ 0 h 432"/>
                <a:gd name="T44" fmla="*/ 320 w 488"/>
                <a:gd name="T45" fmla="*/ 16 h 432"/>
                <a:gd name="T46" fmla="*/ 264 w 488"/>
                <a:gd name="T47" fmla="*/ 72 h 432"/>
                <a:gd name="T48" fmla="*/ 240 w 488"/>
                <a:gd name="T49" fmla="*/ 112 h 432"/>
                <a:gd name="T50" fmla="*/ 216 w 488"/>
                <a:gd name="T51" fmla="*/ 136 h 432"/>
                <a:gd name="T52" fmla="*/ 224 w 488"/>
                <a:gd name="T53" fmla="*/ 136 h 432"/>
                <a:gd name="T54" fmla="*/ 232 w 488"/>
                <a:gd name="T55" fmla="*/ 144 h 432"/>
                <a:gd name="T56" fmla="*/ 232 w 488"/>
                <a:gd name="T57" fmla="*/ 160 h 432"/>
                <a:gd name="T58" fmla="*/ 224 w 488"/>
                <a:gd name="T59" fmla="*/ 160 h 432"/>
                <a:gd name="T60" fmla="*/ 232 w 488"/>
                <a:gd name="T61" fmla="*/ 184 h 432"/>
                <a:gd name="T62" fmla="*/ 232 w 488"/>
                <a:gd name="T63" fmla="*/ 192 h 432"/>
                <a:gd name="T64" fmla="*/ 208 w 488"/>
                <a:gd name="T65" fmla="*/ 208 h 432"/>
                <a:gd name="T66" fmla="*/ 184 w 488"/>
                <a:gd name="T67" fmla="*/ 232 h 432"/>
                <a:gd name="T68" fmla="*/ 176 w 488"/>
                <a:gd name="T69" fmla="*/ 232 h 432"/>
                <a:gd name="T70" fmla="*/ 160 w 488"/>
                <a:gd name="T71" fmla="*/ 232 h 432"/>
                <a:gd name="T72" fmla="*/ 152 w 488"/>
                <a:gd name="T73" fmla="*/ 240 h 432"/>
                <a:gd name="T74" fmla="*/ 136 w 488"/>
                <a:gd name="T75" fmla="*/ 240 h 432"/>
                <a:gd name="T76" fmla="*/ 128 w 488"/>
                <a:gd name="T77" fmla="*/ 232 h 432"/>
                <a:gd name="T78" fmla="*/ 48 w 488"/>
                <a:gd name="T79" fmla="*/ 256 h 432"/>
                <a:gd name="T80" fmla="*/ 40 w 488"/>
                <a:gd name="T81" fmla="*/ 264 h 432"/>
                <a:gd name="T82" fmla="*/ 48 w 488"/>
                <a:gd name="T83" fmla="*/ 280 h 432"/>
                <a:gd name="T84" fmla="*/ 56 w 488"/>
                <a:gd name="T85" fmla="*/ 296 h 432"/>
                <a:gd name="T86" fmla="*/ 56 w 488"/>
                <a:gd name="T87" fmla="*/ 304 h 432"/>
                <a:gd name="T88" fmla="*/ 56 w 488"/>
                <a:gd name="T89" fmla="*/ 312 h 432"/>
                <a:gd name="T90" fmla="*/ 40 w 488"/>
                <a:gd name="T91" fmla="*/ 328 h 432"/>
                <a:gd name="T92" fmla="*/ 32 w 488"/>
                <a:gd name="T93" fmla="*/ 344 h 432"/>
                <a:gd name="T94" fmla="*/ 32 w 488"/>
                <a:gd name="T95" fmla="*/ 344 h 432"/>
                <a:gd name="T96" fmla="*/ 8 w 488"/>
                <a:gd name="T97" fmla="*/ 368 h 432"/>
                <a:gd name="T98" fmla="*/ 0 w 488"/>
                <a:gd name="T99" fmla="*/ 368 h 432"/>
                <a:gd name="T100" fmla="*/ 8 w 488"/>
                <a:gd name="T101" fmla="*/ 392 h 4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8"/>
                <a:gd name="T154" fmla="*/ 0 h 432"/>
                <a:gd name="T155" fmla="*/ 488 w 488"/>
                <a:gd name="T156" fmla="*/ 432 h 4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8" h="432">
                  <a:moveTo>
                    <a:pt x="112" y="376"/>
                  </a:moveTo>
                  <a:lnTo>
                    <a:pt x="320" y="336"/>
                  </a:lnTo>
                  <a:lnTo>
                    <a:pt x="328" y="328"/>
                  </a:lnTo>
                  <a:lnTo>
                    <a:pt x="336" y="328"/>
                  </a:lnTo>
                  <a:lnTo>
                    <a:pt x="344" y="344"/>
                  </a:lnTo>
                  <a:lnTo>
                    <a:pt x="352" y="344"/>
                  </a:lnTo>
                  <a:lnTo>
                    <a:pt x="360" y="352"/>
                  </a:lnTo>
                  <a:lnTo>
                    <a:pt x="360" y="368"/>
                  </a:lnTo>
                  <a:lnTo>
                    <a:pt x="368" y="376"/>
                  </a:lnTo>
                  <a:lnTo>
                    <a:pt x="376" y="376"/>
                  </a:lnTo>
                  <a:lnTo>
                    <a:pt x="392" y="384"/>
                  </a:lnTo>
                  <a:lnTo>
                    <a:pt x="464" y="408"/>
                  </a:lnTo>
                  <a:lnTo>
                    <a:pt x="464" y="432"/>
                  </a:lnTo>
                  <a:lnTo>
                    <a:pt x="472" y="424"/>
                  </a:lnTo>
                  <a:lnTo>
                    <a:pt x="480" y="400"/>
                  </a:lnTo>
                  <a:lnTo>
                    <a:pt x="472" y="392"/>
                  </a:lnTo>
                  <a:lnTo>
                    <a:pt x="488" y="376"/>
                  </a:lnTo>
                  <a:lnTo>
                    <a:pt x="480" y="368"/>
                  </a:lnTo>
                  <a:lnTo>
                    <a:pt x="464" y="296"/>
                  </a:lnTo>
                  <a:lnTo>
                    <a:pt x="464" y="224"/>
                  </a:lnTo>
                  <a:lnTo>
                    <a:pt x="456" y="200"/>
                  </a:lnTo>
                  <a:lnTo>
                    <a:pt x="448" y="152"/>
                  </a:lnTo>
                  <a:lnTo>
                    <a:pt x="448" y="136"/>
                  </a:lnTo>
                  <a:lnTo>
                    <a:pt x="440" y="136"/>
                  </a:lnTo>
                  <a:lnTo>
                    <a:pt x="440" y="144"/>
                  </a:lnTo>
                  <a:lnTo>
                    <a:pt x="432" y="136"/>
                  </a:lnTo>
                  <a:lnTo>
                    <a:pt x="424" y="96"/>
                  </a:lnTo>
                  <a:lnTo>
                    <a:pt x="424" y="72"/>
                  </a:lnTo>
                  <a:lnTo>
                    <a:pt x="416" y="56"/>
                  </a:lnTo>
                  <a:lnTo>
                    <a:pt x="408" y="0"/>
                  </a:lnTo>
                  <a:lnTo>
                    <a:pt x="320" y="16"/>
                  </a:lnTo>
                  <a:lnTo>
                    <a:pt x="296" y="24"/>
                  </a:lnTo>
                  <a:lnTo>
                    <a:pt x="264" y="72"/>
                  </a:lnTo>
                  <a:lnTo>
                    <a:pt x="248" y="96"/>
                  </a:lnTo>
                  <a:lnTo>
                    <a:pt x="240" y="112"/>
                  </a:lnTo>
                  <a:lnTo>
                    <a:pt x="216" y="136"/>
                  </a:lnTo>
                  <a:lnTo>
                    <a:pt x="224" y="136"/>
                  </a:lnTo>
                  <a:lnTo>
                    <a:pt x="232" y="144"/>
                  </a:lnTo>
                  <a:lnTo>
                    <a:pt x="232" y="160"/>
                  </a:lnTo>
                  <a:lnTo>
                    <a:pt x="224" y="160"/>
                  </a:lnTo>
                  <a:lnTo>
                    <a:pt x="232" y="168"/>
                  </a:lnTo>
                  <a:lnTo>
                    <a:pt x="232" y="184"/>
                  </a:lnTo>
                  <a:lnTo>
                    <a:pt x="232" y="192"/>
                  </a:lnTo>
                  <a:lnTo>
                    <a:pt x="224" y="192"/>
                  </a:lnTo>
                  <a:lnTo>
                    <a:pt x="208" y="208"/>
                  </a:lnTo>
                  <a:lnTo>
                    <a:pt x="200" y="224"/>
                  </a:lnTo>
                  <a:lnTo>
                    <a:pt x="184" y="232"/>
                  </a:lnTo>
                  <a:lnTo>
                    <a:pt x="176" y="232"/>
                  </a:lnTo>
                  <a:lnTo>
                    <a:pt x="168" y="232"/>
                  </a:lnTo>
                  <a:lnTo>
                    <a:pt x="160" y="232"/>
                  </a:lnTo>
                  <a:lnTo>
                    <a:pt x="152" y="240"/>
                  </a:lnTo>
                  <a:lnTo>
                    <a:pt x="136" y="240"/>
                  </a:lnTo>
                  <a:lnTo>
                    <a:pt x="128" y="232"/>
                  </a:lnTo>
                  <a:lnTo>
                    <a:pt x="80" y="232"/>
                  </a:lnTo>
                  <a:lnTo>
                    <a:pt x="48" y="256"/>
                  </a:lnTo>
                  <a:lnTo>
                    <a:pt x="40" y="264"/>
                  </a:lnTo>
                  <a:lnTo>
                    <a:pt x="40" y="272"/>
                  </a:lnTo>
                  <a:lnTo>
                    <a:pt x="48" y="280"/>
                  </a:lnTo>
                  <a:lnTo>
                    <a:pt x="56" y="288"/>
                  </a:lnTo>
                  <a:lnTo>
                    <a:pt x="56" y="296"/>
                  </a:lnTo>
                  <a:lnTo>
                    <a:pt x="56" y="304"/>
                  </a:lnTo>
                  <a:lnTo>
                    <a:pt x="56" y="312"/>
                  </a:lnTo>
                  <a:lnTo>
                    <a:pt x="48" y="320"/>
                  </a:lnTo>
                  <a:lnTo>
                    <a:pt x="40" y="328"/>
                  </a:lnTo>
                  <a:lnTo>
                    <a:pt x="32" y="344"/>
                  </a:lnTo>
                  <a:lnTo>
                    <a:pt x="24" y="352"/>
                  </a:lnTo>
                  <a:lnTo>
                    <a:pt x="8" y="368"/>
                  </a:lnTo>
                  <a:lnTo>
                    <a:pt x="0" y="368"/>
                  </a:lnTo>
                  <a:lnTo>
                    <a:pt x="8" y="392"/>
                  </a:lnTo>
                  <a:lnTo>
                    <a:pt x="112" y="376"/>
                  </a:lnTo>
                  <a:close/>
                </a:path>
              </a:pathLst>
            </a:custGeom>
            <a:solidFill>
              <a:srgbClr val="FFFF00"/>
            </a:solidFill>
            <a:ln w="6350" cmpd="sng">
              <a:solidFill>
                <a:srgbClr val="000000"/>
              </a:solidFill>
              <a:round/>
              <a:headEnd/>
              <a:tailEnd/>
            </a:ln>
          </p:spPr>
          <p:txBody>
            <a:bodyPr/>
            <a:lstStyle/>
            <a:p>
              <a:endParaRPr lang="en-US"/>
            </a:p>
          </p:txBody>
        </p:sp>
        <p:sp>
          <p:nvSpPr>
            <p:cNvPr id="118" name="Freeform 132"/>
            <p:cNvSpPr>
              <a:spLocks/>
            </p:cNvSpPr>
            <p:nvPr/>
          </p:nvSpPr>
          <p:spPr bwMode="auto">
            <a:xfrm>
              <a:off x="3636" y="1672"/>
              <a:ext cx="240" cy="432"/>
            </a:xfrm>
            <a:custGeom>
              <a:avLst/>
              <a:gdLst>
                <a:gd name="T0" fmla="*/ 0 w 240"/>
                <a:gd name="T1" fmla="*/ 424 h 432"/>
                <a:gd name="T2" fmla="*/ 0 w 240"/>
                <a:gd name="T3" fmla="*/ 408 h 432"/>
                <a:gd name="T4" fmla="*/ 8 w 240"/>
                <a:gd name="T5" fmla="*/ 400 h 432"/>
                <a:gd name="T6" fmla="*/ 8 w 240"/>
                <a:gd name="T7" fmla="*/ 384 h 432"/>
                <a:gd name="T8" fmla="*/ 24 w 240"/>
                <a:gd name="T9" fmla="*/ 352 h 432"/>
                <a:gd name="T10" fmla="*/ 32 w 240"/>
                <a:gd name="T11" fmla="*/ 336 h 432"/>
                <a:gd name="T12" fmla="*/ 32 w 240"/>
                <a:gd name="T13" fmla="*/ 312 h 432"/>
                <a:gd name="T14" fmla="*/ 24 w 240"/>
                <a:gd name="T15" fmla="*/ 296 h 432"/>
                <a:gd name="T16" fmla="*/ 24 w 240"/>
                <a:gd name="T17" fmla="*/ 272 h 432"/>
                <a:gd name="T18" fmla="*/ 24 w 240"/>
                <a:gd name="T19" fmla="*/ 264 h 432"/>
                <a:gd name="T20" fmla="*/ 8 w 240"/>
                <a:gd name="T21" fmla="*/ 32 h 432"/>
                <a:gd name="T22" fmla="*/ 24 w 240"/>
                <a:gd name="T23" fmla="*/ 32 h 432"/>
                <a:gd name="T24" fmla="*/ 56 w 240"/>
                <a:gd name="T25" fmla="*/ 16 h 432"/>
                <a:gd name="T26" fmla="*/ 208 w 240"/>
                <a:gd name="T27" fmla="*/ 0 h 432"/>
                <a:gd name="T28" fmla="*/ 208 w 240"/>
                <a:gd name="T29" fmla="*/ 16 h 432"/>
                <a:gd name="T30" fmla="*/ 240 w 240"/>
                <a:gd name="T31" fmla="*/ 272 h 432"/>
                <a:gd name="T32" fmla="*/ 232 w 240"/>
                <a:gd name="T33" fmla="*/ 288 h 432"/>
                <a:gd name="T34" fmla="*/ 240 w 240"/>
                <a:gd name="T35" fmla="*/ 304 h 432"/>
                <a:gd name="T36" fmla="*/ 216 w 240"/>
                <a:gd name="T37" fmla="*/ 312 h 432"/>
                <a:gd name="T38" fmla="*/ 192 w 240"/>
                <a:gd name="T39" fmla="*/ 312 h 432"/>
                <a:gd name="T40" fmla="*/ 200 w 240"/>
                <a:gd name="T41" fmla="*/ 328 h 432"/>
                <a:gd name="T42" fmla="*/ 192 w 240"/>
                <a:gd name="T43" fmla="*/ 344 h 432"/>
                <a:gd name="T44" fmla="*/ 176 w 240"/>
                <a:gd name="T45" fmla="*/ 360 h 432"/>
                <a:gd name="T46" fmla="*/ 168 w 240"/>
                <a:gd name="T47" fmla="*/ 384 h 432"/>
                <a:gd name="T48" fmla="*/ 144 w 240"/>
                <a:gd name="T49" fmla="*/ 392 h 432"/>
                <a:gd name="T50" fmla="*/ 136 w 240"/>
                <a:gd name="T51" fmla="*/ 376 h 432"/>
                <a:gd name="T52" fmla="*/ 120 w 240"/>
                <a:gd name="T53" fmla="*/ 400 h 432"/>
                <a:gd name="T54" fmla="*/ 112 w 240"/>
                <a:gd name="T55" fmla="*/ 416 h 432"/>
                <a:gd name="T56" fmla="*/ 104 w 240"/>
                <a:gd name="T57" fmla="*/ 400 h 432"/>
                <a:gd name="T58" fmla="*/ 80 w 240"/>
                <a:gd name="T59" fmla="*/ 416 h 432"/>
                <a:gd name="T60" fmla="*/ 72 w 240"/>
                <a:gd name="T61" fmla="*/ 424 h 432"/>
                <a:gd name="T62" fmla="*/ 48 w 240"/>
                <a:gd name="T63" fmla="*/ 408 h 432"/>
                <a:gd name="T64" fmla="*/ 40 w 240"/>
                <a:gd name="T65" fmla="*/ 416 h 432"/>
                <a:gd name="T66" fmla="*/ 40 w 240"/>
                <a:gd name="T67" fmla="*/ 408 h 432"/>
                <a:gd name="T68" fmla="*/ 40 w 240"/>
                <a:gd name="T69" fmla="*/ 424 h 432"/>
                <a:gd name="T70" fmla="*/ 32 w 240"/>
                <a:gd name="T71" fmla="*/ 424 h 432"/>
                <a:gd name="T72" fmla="*/ 24 w 240"/>
                <a:gd name="T73" fmla="*/ 416 h 432"/>
                <a:gd name="T74" fmla="*/ 8 w 240"/>
                <a:gd name="T75" fmla="*/ 416 h 432"/>
                <a:gd name="T76" fmla="*/ 8 w 240"/>
                <a:gd name="T77" fmla="*/ 416 h 432"/>
                <a:gd name="T78" fmla="*/ 8 w 240"/>
                <a:gd name="T79" fmla="*/ 432 h 432"/>
                <a:gd name="T80" fmla="*/ 8 w 240"/>
                <a:gd name="T81" fmla="*/ 432 h 4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
                <a:gd name="T124" fmla="*/ 0 h 432"/>
                <a:gd name="T125" fmla="*/ 240 w 240"/>
                <a:gd name="T126" fmla="*/ 432 h 4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 h="432">
                  <a:moveTo>
                    <a:pt x="0" y="424"/>
                  </a:moveTo>
                  <a:lnTo>
                    <a:pt x="0" y="424"/>
                  </a:lnTo>
                  <a:lnTo>
                    <a:pt x="0" y="416"/>
                  </a:lnTo>
                  <a:lnTo>
                    <a:pt x="0" y="408"/>
                  </a:lnTo>
                  <a:lnTo>
                    <a:pt x="8" y="408"/>
                  </a:lnTo>
                  <a:lnTo>
                    <a:pt x="8" y="400"/>
                  </a:lnTo>
                  <a:lnTo>
                    <a:pt x="8" y="384"/>
                  </a:lnTo>
                  <a:lnTo>
                    <a:pt x="16" y="376"/>
                  </a:lnTo>
                  <a:lnTo>
                    <a:pt x="24" y="352"/>
                  </a:lnTo>
                  <a:lnTo>
                    <a:pt x="32" y="344"/>
                  </a:lnTo>
                  <a:lnTo>
                    <a:pt x="32" y="336"/>
                  </a:lnTo>
                  <a:lnTo>
                    <a:pt x="32" y="328"/>
                  </a:lnTo>
                  <a:lnTo>
                    <a:pt x="32" y="312"/>
                  </a:lnTo>
                  <a:lnTo>
                    <a:pt x="32" y="296"/>
                  </a:lnTo>
                  <a:lnTo>
                    <a:pt x="24" y="296"/>
                  </a:lnTo>
                  <a:lnTo>
                    <a:pt x="24" y="288"/>
                  </a:lnTo>
                  <a:lnTo>
                    <a:pt x="24" y="272"/>
                  </a:lnTo>
                  <a:lnTo>
                    <a:pt x="24" y="264"/>
                  </a:lnTo>
                  <a:lnTo>
                    <a:pt x="8" y="24"/>
                  </a:lnTo>
                  <a:lnTo>
                    <a:pt x="8" y="32"/>
                  </a:lnTo>
                  <a:lnTo>
                    <a:pt x="8" y="40"/>
                  </a:lnTo>
                  <a:lnTo>
                    <a:pt x="24" y="32"/>
                  </a:lnTo>
                  <a:lnTo>
                    <a:pt x="40" y="32"/>
                  </a:lnTo>
                  <a:lnTo>
                    <a:pt x="56" y="16"/>
                  </a:lnTo>
                  <a:lnTo>
                    <a:pt x="208" y="0"/>
                  </a:lnTo>
                  <a:lnTo>
                    <a:pt x="208" y="16"/>
                  </a:lnTo>
                  <a:lnTo>
                    <a:pt x="240" y="272"/>
                  </a:lnTo>
                  <a:lnTo>
                    <a:pt x="232" y="280"/>
                  </a:lnTo>
                  <a:lnTo>
                    <a:pt x="232" y="288"/>
                  </a:lnTo>
                  <a:lnTo>
                    <a:pt x="240" y="296"/>
                  </a:lnTo>
                  <a:lnTo>
                    <a:pt x="240" y="304"/>
                  </a:lnTo>
                  <a:lnTo>
                    <a:pt x="224" y="304"/>
                  </a:lnTo>
                  <a:lnTo>
                    <a:pt x="216" y="312"/>
                  </a:lnTo>
                  <a:lnTo>
                    <a:pt x="208" y="312"/>
                  </a:lnTo>
                  <a:lnTo>
                    <a:pt x="192" y="312"/>
                  </a:lnTo>
                  <a:lnTo>
                    <a:pt x="192" y="328"/>
                  </a:lnTo>
                  <a:lnTo>
                    <a:pt x="200" y="328"/>
                  </a:lnTo>
                  <a:lnTo>
                    <a:pt x="200" y="336"/>
                  </a:lnTo>
                  <a:lnTo>
                    <a:pt x="192" y="344"/>
                  </a:lnTo>
                  <a:lnTo>
                    <a:pt x="184" y="360"/>
                  </a:lnTo>
                  <a:lnTo>
                    <a:pt x="176" y="360"/>
                  </a:lnTo>
                  <a:lnTo>
                    <a:pt x="168" y="360"/>
                  </a:lnTo>
                  <a:lnTo>
                    <a:pt x="168" y="384"/>
                  </a:lnTo>
                  <a:lnTo>
                    <a:pt x="160" y="392"/>
                  </a:lnTo>
                  <a:lnTo>
                    <a:pt x="144" y="392"/>
                  </a:lnTo>
                  <a:lnTo>
                    <a:pt x="136" y="384"/>
                  </a:lnTo>
                  <a:lnTo>
                    <a:pt x="136" y="376"/>
                  </a:lnTo>
                  <a:lnTo>
                    <a:pt x="128" y="376"/>
                  </a:lnTo>
                  <a:lnTo>
                    <a:pt x="120" y="400"/>
                  </a:lnTo>
                  <a:lnTo>
                    <a:pt x="120" y="416"/>
                  </a:lnTo>
                  <a:lnTo>
                    <a:pt x="112" y="416"/>
                  </a:lnTo>
                  <a:lnTo>
                    <a:pt x="104" y="408"/>
                  </a:lnTo>
                  <a:lnTo>
                    <a:pt x="104" y="400"/>
                  </a:lnTo>
                  <a:lnTo>
                    <a:pt x="96" y="400"/>
                  </a:lnTo>
                  <a:lnTo>
                    <a:pt x="80" y="416"/>
                  </a:lnTo>
                  <a:lnTo>
                    <a:pt x="80" y="424"/>
                  </a:lnTo>
                  <a:lnTo>
                    <a:pt x="72" y="424"/>
                  </a:lnTo>
                  <a:lnTo>
                    <a:pt x="56" y="408"/>
                  </a:lnTo>
                  <a:lnTo>
                    <a:pt x="48" y="408"/>
                  </a:lnTo>
                  <a:lnTo>
                    <a:pt x="40" y="416"/>
                  </a:lnTo>
                  <a:lnTo>
                    <a:pt x="40" y="408"/>
                  </a:lnTo>
                  <a:lnTo>
                    <a:pt x="40" y="416"/>
                  </a:lnTo>
                  <a:lnTo>
                    <a:pt x="40" y="424"/>
                  </a:lnTo>
                  <a:lnTo>
                    <a:pt x="32" y="424"/>
                  </a:lnTo>
                  <a:lnTo>
                    <a:pt x="24" y="416"/>
                  </a:lnTo>
                  <a:lnTo>
                    <a:pt x="16" y="416"/>
                  </a:lnTo>
                  <a:lnTo>
                    <a:pt x="8" y="416"/>
                  </a:lnTo>
                  <a:lnTo>
                    <a:pt x="8" y="424"/>
                  </a:lnTo>
                  <a:lnTo>
                    <a:pt x="8" y="432"/>
                  </a:lnTo>
                  <a:lnTo>
                    <a:pt x="0" y="424"/>
                  </a:lnTo>
                  <a:close/>
                </a:path>
              </a:pathLst>
            </a:custGeom>
            <a:solidFill>
              <a:srgbClr val="00B050"/>
            </a:solidFill>
            <a:ln w="6350" cmpd="sng">
              <a:solidFill>
                <a:srgbClr val="000000"/>
              </a:solidFill>
              <a:round/>
              <a:headEnd/>
              <a:tailEnd/>
            </a:ln>
          </p:spPr>
          <p:txBody>
            <a:bodyPr/>
            <a:lstStyle/>
            <a:p>
              <a:endParaRPr lang="en-US"/>
            </a:p>
          </p:txBody>
        </p:sp>
        <p:sp>
          <p:nvSpPr>
            <p:cNvPr id="119" name="Freeform 133"/>
            <p:cNvSpPr>
              <a:spLocks/>
            </p:cNvSpPr>
            <p:nvPr/>
          </p:nvSpPr>
          <p:spPr bwMode="auto">
            <a:xfrm>
              <a:off x="4156" y="1528"/>
              <a:ext cx="464" cy="304"/>
            </a:xfrm>
            <a:custGeom>
              <a:avLst/>
              <a:gdLst>
                <a:gd name="T0" fmla="*/ 120 w 464"/>
                <a:gd name="T1" fmla="*/ 288 h 304"/>
                <a:gd name="T2" fmla="*/ 400 w 464"/>
                <a:gd name="T3" fmla="*/ 240 h 304"/>
                <a:gd name="T4" fmla="*/ 400 w 464"/>
                <a:gd name="T5" fmla="*/ 240 h 304"/>
                <a:gd name="T6" fmla="*/ 400 w 464"/>
                <a:gd name="T7" fmla="*/ 216 h 304"/>
                <a:gd name="T8" fmla="*/ 416 w 464"/>
                <a:gd name="T9" fmla="*/ 216 h 304"/>
                <a:gd name="T10" fmla="*/ 424 w 464"/>
                <a:gd name="T11" fmla="*/ 224 h 304"/>
                <a:gd name="T12" fmla="*/ 424 w 464"/>
                <a:gd name="T13" fmla="*/ 224 h 304"/>
                <a:gd name="T14" fmla="*/ 440 w 464"/>
                <a:gd name="T15" fmla="*/ 208 h 304"/>
                <a:gd name="T16" fmla="*/ 440 w 464"/>
                <a:gd name="T17" fmla="*/ 208 h 304"/>
                <a:gd name="T18" fmla="*/ 440 w 464"/>
                <a:gd name="T19" fmla="*/ 200 h 304"/>
                <a:gd name="T20" fmla="*/ 456 w 464"/>
                <a:gd name="T21" fmla="*/ 184 h 304"/>
                <a:gd name="T22" fmla="*/ 464 w 464"/>
                <a:gd name="T23" fmla="*/ 176 h 304"/>
                <a:gd name="T24" fmla="*/ 464 w 464"/>
                <a:gd name="T25" fmla="*/ 176 h 304"/>
                <a:gd name="T26" fmla="*/ 464 w 464"/>
                <a:gd name="T27" fmla="*/ 168 h 304"/>
                <a:gd name="T28" fmla="*/ 464 w 464"/>
                <a:gd name="T29" fmla="*/ 168 h 304"/>
                <a:gd name="T30" fmla="*/ 432 w 464"/>
                <a:gd name="T31" fmla="*/ 144 h 304"/>
                <a:gd name="T32" fmla="*/ 416 w 464"/>
                <a:gd name="T33" fmla="*/ 136 h 304"/>
                <a:gd name="T34" fmla="*/ 416 w 464"/>
                <a:gd name="T35" fmla="*/ 120 h 304"/>
                <a:gd name="T36" fmla="*/ 424 w 464"/>
                <a:gd name="T37" fmla="*/ 120 h 304"/>
                <a:gd name="T38" fmla="*/ 424 w 464"/>
                <a:gd name="T39" fmla="*/ 112 h 304"/>
                <a:gd name="T40" fmla="*/ 424 w 464"/>
                <a:gd name="T41" fmla="*/ 112 h 304"/>
                <a:gd name="T42" fmla="*/ 416 w 464"/>
                <a:gd name="T43" fmla="*/ 96 h 304"/>
                <a:gd name="T44" fmla="*/ 416 w 464"/>
                <a:gd name="T45" fmla="*/ 96 h 304"/>
                <a:gd name="T46" fmla="*/ 432 w 464"/>
                <a:gd name="T47" fmla="*/ 80 h 304"/>
                <a:gd name="T48" fmla="*/ 432 w 464"/>
                <a:gd name="T49" fmla="*/ 80 h 304"/>
                <a:gd name="T50" fmla="*/ 432 w 464"/>
                <a:gd name="T51" fmla="*/ 64 h 304"/>
                <a:gd name="T52" fmla="*/ 440 w 464"/>
                <a:gd name="T53" fmla="*/ 56 h 304"/>
                <a:gd name="T54" fmla="*/ 440 w 464"/>
                <a:gd name="T55" fmla="*/ 56 h 304"/>
                <a:gd name="T56" fmla="*/ 424 w 464"/>
                <a:gd name="T57" fmla="*/ 48 h 304"/>
                <a:gd name="T58" fmla="*/ 416 w 464"/>
                <a:gd name="T59" fmla="*/ 48 h 304"/>
                <a:gd name="T60" fmla="*/ 408 w 464"/>
                <a:gd name="T61" fmla="*/ 40 h 304"/>
                <a:gd name="T62" fmla="*/ 408 w 464"/>
                <a:gd name="T63" fmla="*/ 24 h 304"/>
                <a:gd name="T64" fmla="*/ 400 w 464"/>
                <a:gd name="T65" fmla="*/ 16 h 304"/>
                <a:gd name="T66" fmla="*/ 392 w 464"/>
                <a:gd name="T67" fmla="*/ 16 h 304"/>
                <a:gd name="T68" fmla="*/ 384 w 464"/>
                <a:gd name="T69" fmla="*/ 0 h 304"/>
                <a:gd name="T70" fmla="*/ 376 w 464"/>
                <a:gd name="T71" fmla="*/ 0 h 304"/>
                <a:gd name="T72" fmla="*/ 328 w 464"/>
                <a:gd name="T73" fmla="*/ 8 h 304"/>
                <a:gd name="T74" fmla="*/ 216 w 464"/>
                <a:gd name="T75" fmla="*/ 32 h 304"/>
                <a:gd name="T76" fmla="*/ 96 w 464"/>
                <a:gd name="T77" fmla="*/ 56 h 304"/>
                <a:gd name="T78" fmla="*/ 56 w 464"/>
                <a:gd name="T79" fmla="*/ 64 h 304"/>
                <a:gd name="T80" fmla="*/ 56 w 464"/>
                <a:gd name="T81" fmla="*/ 64 h 304"/>
                <a:gd name="T82" fmla="*/ 48 w 464"/>
                <a:gd name="T83" fmla="*/ 40 h 304"/>
                <a:gd name="T84" fmla="*/ 48 w 464"/>
                <a:gd name="T85" fmla="*/ 40 h 304"/>
                <a:gd name="T86" fmla="*/ 40 w 464"/>
                <a:gd name="T87" fmla="*/ 48 h 304"/>
                <a:gd name="T88" fmla="*/ 16 w 464"/>
                <a:gd name="T89" fmla="*/ 72 h 304"/>
                <a:gd name="T90" fmla="*/ 0 w 464"/>
                <a:gd name="T91" fmla="*/ 80 h 304"/>
                <a:gd name="T92" fmla="*/ 0 w 464"/>
                <a:gd name="T93" fmla="*/ 80 h 304"/>
                <a:gd name="T94" fmla="*/ 24 w 464"/>
                <a:gd name="T95" fmla="*/ 216 h 304"/>
                <a:gd name="T96" fmla="*/ 40 w 464"/>
                <a:gd name="T97" fmla="*/ 304 h 304"/>
                <a:gd name="T98" fmla="*/ 40 w 464"/>
                <a:gd name="T99" fmla="*/ 304 h 304"/>
                <a:gd name="T100" fmla="*/ 120 w 464"/>
                <a:gd name="T101" fmla="*/ 288 h 3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4"/>
                <a:gd name="T154" fmla="*/ 0 h 304"/>
                <a:gd name="T155" fmla="*/ 464 w 464"/>
                <a:gd name="T156" fmla="*/ 304 h 3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4" h="304">
                  <a:moveTo>
                    <a:pt x="120" y="288"/>
                  </a:moveTo>
                  <a:lnTo>
                    <a:pt x="400" y="240"/>
                  </a:lnTo>
                  <a:lnTo>
                    <a:pt x="400" y="216"/>
                  </a:lnTo>
                  <a:lnTo>
                    <a:pt x="416" y="216"/>
                  </a:lnTo>
                  <a:lnTo>
                    <a:pt x="424" y="224"/>
                  </a:lnTo>
                  <a:lnTo>
                    <a:pt x="440" y="208"/>
                  </a:lnTo>
                  <a:lnTo>
                    <a:pt x="440" y="200"/>
                  </a:lnTo>
                  <a:lnTo>
                    <a:pt x="456" y="184"/>
                  </a:lnTo>
                  <a:lnTo>
                    <a:pt x="464" y="176"/>
                  </a:lnTo>
                  <a:lnTo>
                    <a:pt x="464" y="168"/>
                  </a:lnTo>
                  <a:lnTo>
                    <a:pt x="432" y="144"/>
                  </a:lnTo>
                  <a:lnTo>
                    <a:pt x="416" y="136"/>
                  </a:lnTo>
                  <a:lnTo>
                    <a:pt x="416" y="120"/>
                  </a:lnTo>
                  <a:lnTo>
                    <a:pt x="424" y="120"/>
                  </a:lnTo>
                  <a:lnTo>
                    <a:pt x="424" y="112"/>
                  </a:lnTo>
                  <a:lnTo>
                    <a:pt x="416" y="96"/>
                  </a:lnTo>
                  <a:lnTo>
                    <a:pt x="432" y="80"/>
                  </a:lnTo>
                  <a:lnTo>
                    <a:pt x="432" y="64"/>
                  </a:lnTo>
                  <a:lnTo>
                    <a:pt x="440" y="56"/>
                  </a:lnTo>
                  <a:lnTo>
                    <a:pt x="424" y="48"/>
                  </a:lnTo>
                  <a:lnTo>
                    <a:pt x="416" y="48"/>
                  </a:lnTo>
                  <a:lnTo>
                    <a:pt x="408" y="40"/>
                  </a:lnTo>
                  <a:lnTo>
                    <a:pt x="408" y="24"/>
                  </a:lnTo>
                  <a:lnTo>
                    <a:pt x="400" y="16"/>
                  </a:lnTo>
                  <a:lnTo>
                    <a:pt x="392" y="16"/>
                  </a:lnTo>
                  <a:lnTo>
                    <a:pt x="384" y="0"/>
                  </a:lnTo>
                  <a:lnTo>
                    <a:pt x="376" y="0"/>
                  </a:lnTo>
                  <a:lnTo>
                    <a:pt x="328" y="8"/>
                  </a:lnTo>
                  <a:lnTo>
                    <a:pt x="216" y="32"/>
                  </a:lnTo>
                  <a:lnTo>
                    <a:pt x="96" y="56"/>
                  </a:lnTo>
                  <a:lnTo>
                    <a:pt x="56" y="64"/>
                  </a:lnTo>
                  <a:lnTo>
                    <a:pt x="48" y="40"/>
                  </a:lnTo>
                  <a:lnTo>
                    <a:pt x="40" y="48"/>
                  </a:lnTo>
                  <a:lnTo>
                    <a:pt x="16" y="72"/>
                  </a:lnTo>
                  <a:lnTo>
                    <a:pt x="0" y="80"/>
                  </a:lnTo>
                  <a:lnTo>
                    <a:pt x="24" y="216"/>
                  </a:lnTo>
                  <a:lnTo>
                    <a:pt x="40" y="304"/>
                  </a:lnTo>
                  <a:lnTo>
                    <a:pt x="120" y="288"/>
                  </a:lnTo>
                  <a:close/>
                </a:path>
              </a:pathLst>
            </a:custGeom>
            <a:solidFill>
              <a:srgbClr val="00B050"/>
            </a:solidFill>
            <a:ln w="6350" cmpd="sng">
              <a:solidFill>
                <a:srgbClr val="000000"/>
              </a:solidFill>
              <a:round/>
              <a:headEnd/>
              <a:tailEnd/>
            </a:ln>
          </p:spPr>
          <p:txBody>
            <a:bodyPr/>
            <a:lstStyle/>
            <a:p>
              <a:endParaRPr lang="en-US"/>
            </a:p>
          </p:txBody>
        </p:sp>
        <p:sp>
          <p:nvSpPr>
            <p:cNvPr id="120" name="Freeform 134"/>
            <p:cNvSpPr>
              <a:spLocks/>
            </p:cNvSpPr>
            <p:nvPr/>
          </p:nvSpPr>
          <p:spPr bwMode="auto">
            <a:xfrm>
              <a:off x="4612" y="1168"/>
              <a:ext cx="128" cy="256"/>
            </a:xfrm>
            <a:custGeom>
              <a:avLst/>
              <a:gdLst>
                <a:gd name="T0" fmla="*/ 48 w 128"/>
                <a:gd name="T1" fmla="*/ 232 h 256"/>
                <a:gd name="T2" fmla="*/ 40 w 128"/>
                <a:gd name="T3" fmla="*/ 184 h 256"/>
                <a:gd name="T4" fmla="*/ 40 w 128"/>
                <a:gd name="T5" fmla="*/ 168 h 256"/>
                <a:gd name="T6" fmla="*/ 32 w 128"/>
                <a:gd name="T7" fmla="*/ 168 h 256"/>
                <a:gd name="T8" fmla="*/ 32 w 128"/>
                <a:gd name="T9" fmla="*/ 176 h 256"/>
                <a:gd name="T10" fmla="*/ 32 w 128"/>
                <a:gd name="T11" fmla="*/ 176 h 256"/>
                <a:gd name="T12" fmla="*/ 24 w 128"/>
                <a:gd name="T13" fmla="*/ 168 h 256"/>
                <a:gd name="T14" fmla="*/ 24 w 128"/>
                <a:gd name="T15" fmla="*/ 168 h 256"/>
                <a:gd name="T16" fmla="*/ 16 w 128"/>
                <a:gd name="T17" fmla="*/ 128 h 256"/>
                <a:gd name="T18" fmla="*/ 16 w 128"/>
                <a:gd name="T19" fmla="*/ 104 h 256"/>
                <a:gd name="T20" fmla="*/ 16 w 128"/>
                <a:gd name="T21" fmla="*/ 104 h 256"/>
                <a:gd name="T22" fmla="*/ 8 w 128"/>
                <a:gd name="T23" fmla="*/ 88 h 256"/>
                <a:gd name="T24" fmla="*/ 0 w 128"/>
                <a:gd name="T25" fmla="*/ 32 h 256"/>
                <a:gd name="T26" fmla="*/ 0 w 128"/>
                <a:gd name="T27" fmla="*/ 32 h 256"/>
                <a:gd name="T28" fmla="*/ 128 w 128"/>
                <a:gd name="T29" fmla="*/ 0 h 256"/>
                <a:gd name="T30" fmla="*/ 128 w 128"/>
                <a:gd name="T31" fmla="*/ 0 h 256"/>
                <a:gd name="T32" fmla="*/ 128 w 128"/>
                <a:gd name="T33" fmla="*/ 8 h 256"/>
                <a:gd name="T34" fmla="*/ 128 w 128"/>
                <a:gd name="T35" fmla="*/ 8 h 256"/>
                <a:gd name="T36" fmla="*/ 128 w 128"/>
                <a:gd name="T37" fmla="*/ 16 h 256"/>
                <a:gd name="T38" fmla="*/ 120 w 128"/>
                <a:gd name="T39" fmla="*/ 24 h 256"/>
                <a:gd name="T40" fmla="*/ 120 w 128"/>
                <a:gd name="T41" fmla="*/ 24 h 256"/>
                <a:gd name="T42" fmla="*/ 128 w 128"/>
                <a:gd name="T43" fmla="*/ 32 h 256"/>
                <a:gd name="T44" fmla="*/ 128 w 128"/>
                <a:gd name="T45" fmla="*/ 56 h 256"/>
                <a:gd name="T46" fmla="*/ 128 w 128"/>
                <a:gd name="T47" fmla="*/ 64 h 256"/>
                <a:gd name="T48" fmla="*/ 112 w 128"/>
                <a:gd name="T49" fmla="*/ 72 h 256"/>
                <a:gd name="T50" fmla="*/ 112 w 128"/>
                <a:gd name="T51" fmla="*/ 72 h 256"/>
                <a:gd name="T52" fmla="*/ 112 w 128"/>
                <a:gd name="T53" fmla="*/ 72 h 256"/>
                <a:gd name="T54" fmla="*/ 112 w 128"/>
                <a:gd name="T55" fmla="*/ 72 h 256"/>
                <a:gd name="T56" fmla="*/ 104 w 128"/>
                <a:gd name="T57" fmla="*/ 80 h 256"/>
                <a:gd name="T58" fmla="*/ 104 w 128"/>
                <a:gd name="T59" fmla="*/ 80 h 256"/>
                <a:gd name="T60" fmla="*/ 112 w 128"/>
                <a:gd name="T61" fmla="*/ 88 h 256"/>
                <a:gd name="T62" fmla="*/ 112 w 128"/>
                <a:gd name="T63" fmla="*/ 104 h 256"/>
                <a:gd name="T64" fmla="*/ 112 w 128"/>
                <a:gd name="T65" fmla="*/ 128 h 256"/>
                <a:gd name="T66" fmla="*/ 104 w 128"/>
                <a:gd name="T67" fmla="*/ 136 h 256"/>
                <a:gd name="T68" fmla="*/ 104 w 128"/>
                <a:gd name="T69" fmla="*/ 144 h 256"/>
                <a:gd name="T70" fmla="*/ 104 w 128"/>
                <a:gd name="T71" fmla="*/ 152 h 256"/>
                <a:gd name="T72" fmla="*/ 96 w 128"/>
                <a:gd name="T73" fmla="*/ 160 h 256"/>
                <a:gd name="T74" fmla="*/ 96 w 128"/>
                <a:gd name="T75" fmla="*/ 176 h 256"/>
                <a:gd name="T76" fmla="*/ 104 w 128"/>
                <a:gd name="T77" fmla="*/ 184 h 256"/>
                <a:gd name="T78" fmla="*/ 104 w 128"/>
                <a:gd name="T79" fmla="*/ 192 h 256"/>
                <a:gd name="T80" fmla="*/ 112 w 128"/>
                <a:gd name="T81" fmla="*/ 208 h 256"/>
                <a:gd name="T82" fmla="*/ 112 w 128"/>
                <a:gd name="T83" fmla="*/ 216 h 256"/>
                <a:gd name="T84" fmla="*/ 104 w 128"/>
                <a:gd name="T85" fmla="*/ 224 h 256"/>
                <a:gd name="T86" fmla="*/ 104 w 128"/>
                <a:gd name="T87" fmla="*/ 240 h 256"/>
                <a:gd name="T88" fmla="*/ 112 w 128"/>
                <a:gd name="T89" fmla="*/ 240 h 256"/>
                <a:gd name="T90" fmla="*/ 112 w 128"/>
                <a:gd name="T91" fmla="*/ 240 h 256"/>
                <a:gd name="T92" fmla="*/ 56 w 128"/>
                <a:gd name="T93" fmla="*/ 256 h 256"/>
                <a:gd name="T94" fmla="*/ 56 w 128"/>
                <a:gd name="T95" fmla="*/ 256 h 256"/>
                <a:gd name="T96" fmla="*/ 48 w 128"/>
                <a:gd name="T97" fmla="*/ 232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8"/>
                <a:gd name="T148" fmla="*/ 0 h 256"/>
                <a:gd name="T149" fmla="*/ 128 w 128"/>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8" h="256">
                  <a:moveTo>
                    <a:pt x="48" y="232"/>
                  </a:moveTo>
                  <a:lnTo>
                    <a:pt x="40" y="184"/>
                  </a:lnTo>
                  <a:lnTo>
                    <a:pt x="40" y="168"/>
                  </a:lnTo>
                  <a:lnTo>
                    <a:pt x="32" y="168"/>
                  </a:lnTo>
                  <a:lnTo>
                    <a:pt x="32" y="176"/>
                  </a:lnTo>
                  <a:lnTo>
                    <a:pt x="24" y="168"/>
                  </a:lnTo>
                  <a:lnTo>
                    <a:pt x="16" y="128"/>
                  </a:lnTo>
                  <a:lnTo>
                    <a:pt x="16" y="104"/>
                  </a:lnTo>
                  <a:lnTo>
                    <a:pt x="8" y="88"/>
                  </a:lnTo>
                  <a:lnTo>
                    <a:pt x="0" y="32"/>
                  </a:lnTo>
                  <a:lnTo>
                    <a:pt x="128" y="0"/>
                  </a:lnTo>
                  <a:lnTo>
                    <a:pt x="128" y="8"/>
                  </a:lnTo>
                  <a:lnTo>
                    <a:pt x="128" y="16"/>
                  </a:lnTo>
                  <a:lnTo>
                    <a:pt x="120" y="24"/>
                  </a:lnTo>
                  <a:lnTo>
                    <a:pt x="128" y="32"/>
                  </a:lnTo>
                  <a:lnTo>
                    <a:pt x="128" y="56"/>
                  </a:lnTo>
                  <a:lnTo>
                    <a:pt x="128" y="64"/>
                  </a:lnTo>
                  <a:lnTo>
                    <a:pt x="112" y="72"/>
                  </a:lnTo>
                  <a:lnTo>
                    <a:pt x="104" y="80"/>
                  </a:lnTo>
                  <a:lnTo>
                    <a:pt x="112" y="88"/>
                  </a:lnTo>
                  <a:lnTo>
                    <a:pt x="112" y="104"/>
                  </a:lnTo>
                  <a:lnTo>
                    <a:pt x="112" y="128"/>
                  </a:lnTo>
                  <a:lnTo>
                    <a:pt x="104" y="136"/>
                  </a:lnTo>
                  <a:lnTo>
                    <a:pt x="104" y="144"/>
                  </a:lnTo>
                  <a:lnTo>
                    <a:pt x="104" y="152"/>
                  </a:lnTo>
                  <a:lnTo>
                    <a:pt x="96" y="160"/>
                  </a:lnTo>
                  <a:lnTo>
                    <a:pt x="96" y="176"/>
                  </a:lnTo>
                  <a:lnTo>
                    <a:pt x="104" y="184"/>
                  </a:lnTo>
                  <a:lnTo>
                    <a:pt x="104" y="192"/>
                  </a:lnTo>
                  <a:lnTo>
                    <a:pt x="112" y="208"/>
                  </a:lnTo>
                  <a:lnTo>
                    <a:pt x="112" y="216"/>
                  </a:lnTo>
                  <a:lnTo>
                    <a:pt x="104" y="224"/>
                  </a:lnTo>
                  <a:lnTo>
                    <a:pt x="104" y="240"/>
                  </a:lnTo>
                  <a:lnTo>
                    <a:pt x="112" y="240"/>
                  </a:lnTo>
                  <a:lnTo>
                    <a:pt x="56" y="256"/>
                  </a:lnTo>
                  <a:lnTo>
                    <a:pt x="48" y="232"/>
                  </a:lnTo>
                  <a:close/>
                </a:path>
              </a:pathLst>
            </a:custGeom>
            <a:solidFill>
              <a:srgbClr val="7030A0"/>
            </a:solidFill>
            <a:ln w="6350" cmpd="sng">
              <a:solidFill>
                <a:srgbClr val="000000"/>
              </a:solidFill>
              <a:round/>
              <a:headEnd/>
              <a:tailEnd/>
            </a:ln>
          </p:spPr>
          <p:txBody>
            <a:bodyPr/>
            <a:lstStyle/>
            <a:p>
              <a:endParaRPr lang="en-US"/>
            </a:p>
          </p:txBody>
        </p:sp>
        <p:sp>
          <p:nvSpPr>
            <p:cNvPr id="121" name="Freeform 135"/>
            <p:cNvSpPr>
              <a:spLocks/>
            </p:cNvSpPr>
            <p:nvPr/>
          </p:nvSpPr>
          <p:spPr bwMode="auto">
            <a:xfrm>
              <a:off x="3276" y="968"/>
              <a:ext cx="552" cy="256"/>
            </a:xfrm>
            <a:custGeom>
              <a:avLst/>
              <a:gdLst>
                <a:gd name="T0" fmla="*/ 520 w 552"/>
                <a:gd name="T1" fmla="*/ 232 h 256"/>
                <a:gd name="T2" fmla="*/ 496 w 552"/>
                <a:gd name="T3" fmla="*/ 232 h 256"/>
                <a:gd name="T4" fmla="*/ 496 w 552"/>
                <a:gd name="T5" fmla="*/ 200 h 256"/>
                <a:gd name="T6" fmla="*/ 432 w 552"/>
                <a:gd name="T7" fmla="*/ 216 h 256"/>
                <a:gd name="T8" fmla="*/ 384 w 552"/>
                <a:gd name="T9" fmla="*/ 248 h 256"/>
                <a:gd name="T10" fmla="*/ 368 w 552"/>
                <a:gd name="T11" fmla="*/ 248 h 256"/>
                <a:gd name="T12" fmla="*/ 360 w 552"/>
                <a:gd name="T13" fmla="*/ 240 h 256"/>
                <a:gd name="T14" fmla="*/ 336 w 552"/>
                <a:gd name="T15" fmla="*/ 248 h 256"/>
                <a:gd name="T16" fmla="*/ 320 w 552"/>
                <a:gd name="T17" fmla="*/ 232 h 256"/>
                <a:gd name="T18" fmla="*/ 272 w 552"/>
                <a:gd name="T19" fmla="*/ 216 h 256"/>
                <a:gd name="T20" fmla="*/ 272 w 552"/>
                <a:gd name="T21" fmla="*/ 208 h 256"/>
                <a:gd name="T22" fmla="*/ 256 w 552"/>
                <a:gd name="T23" fmla="*/ 224 h 256"/>
                <a:gd name="T24" fmla="*/ 248 w 552"/>
                <a:gd name="T25" fmla="*/ 200 h 256"/>
                <a:gd name="T26" fmla="*/ 256 w 552"/>
                <a:gd name="T27" fmla="*/ 192 h 256"/>
                <a:gd name="T28" fmla="*/ 256 w 552"/>
                <a:gd name="T29" fmla="*/ 192 h 256"/>
                <a:gd name="T30" fmla="*/ 264 w 552"/>
                <a:gd name="T31" fmla="*/ 192 h 256"/>
                <a:gd name="T32" fmla="*/ 288 w 552"/>
                <a:gd name="T33" fmla="*/ 168 h 256"/>
                <a:gd name="T34" fmla="*/ 296 w 552"/>
                <a:gd name="T35" fmla="*/ 160 h 256"/>
                <a:gd name="T36" fmla="*/ 272 w 552"/>
                <a:gd name="T37" fmla="*/ 152 h 256"/>
                <a:gd name="T38" fmla="*/ 232 w 552"/>
                <a:gd name="T39" fmla="*/ 176 h 256"/>
                <a:gd name="T40" fmla="*/ 192 w 552"/>
                <a:gd name="T41" fmla="*/ 224 h 256"/>
                <a:gd name="T42" fmla="*/ 160 w 552"/>
                <a:gd name="T43" fmla="*/ 232 h 256"/>
                <a:gd name="T44" fmla="*/ 120 w 552"/>
                <a:gd name="T45" fmla="*/ 256 h 256"/>
                <a:gd name="T46" fmla="*/ 88 w 552"/>
                <a:gd name="T47" fmla="*/ 256 h 256"/>
                <a:gd name="T48" fmla="*/ 88 w 552"/>
                <a:gd name="T49" fmla="*/ 248 h 256"/>
                <a:gd name="T50" fmla="*/ 96 w 552"/>
                <a:gd name="T51" fmla="*/ 224 h 256"/>
                <a:gd name="T52" fmla="*/ 56 w 552"/>
                <a:gd name="T53" fmla="*/ 232 h 256"/>
                <a:gd name="T54" fmla="*/ 32 w 552"/>
                <a:gd name="T55" fmla="*/ 240 h 256"/>
                <a:gd name="T56" fmla="*/ 0 w 552"/>
                <a:gd name="T57" fmla="*/ 240 h 256"/>
                <a:gd name="T58" fmla="*/ 72 w 552"/>
                <a:gd name="T59" fmla="*/ 160 h 256"/>
                <a:gd name="T60" fmla="*/ 168 w 552"/>
                <a:gd name="T61" fmla="*/ 104 h 256"/>
                <a:gd name="T62" fmla="*/ 192 w 552"/>
                <a:gd name="T63" fmla="*/ 64 h 256"/>
                <a:gd name="T64" fmla="*/ 216 w 552"/>
                <a:gd name="T65" fmla="*/ 56 h 256"/>
                <a:gd name="T66" fmla="*/ 216 w 552"/>
                <a:gd name="T67" fmla="*/ 72 h 256"/>
                <a:gd name="T68" fmla="*/ 240 w 552"/>
                <a:gd name="T69" fmla="*/ 32 h 256"/>
                <a:gd name="T70" fmla="*/ 240 w 552"/>
                <a:gd name="T71" fmla="*/ 48 h 256"/>
                <a:gd name="T72" fmla="*/ 256 w 552"/>
                <a:gd name="T73" fmla="*/ 32 h 256"/>
                <a:gd name="T74" fmla="*/ 248 w 552"/>
                <a:gd name="T75" fmla="*/ 8 h 256"/>
                <a:gd name="T76" fmla="*/ 280 w 552"/>
                <a:gd name="T77" fmla="*/ 8 h 256"/>
                <a:gd name="T78" fmla="*/ 352 w 552"/>
                <a:gd name="T79" fmla="*/ 8 h 256"/>
                <a:gd name="T80" fmla="*/ 392 w 552"/>
                <a:gd name="T81" fmla="*/ 64 h 256"/>
                <a:gd name="T82" fmla="*/ 472 w 552"/>
                <a:gd name="T83" fmla="*/ 80 h 256"/>
                <a:gd name="T84" fmla="*/ 488 w 552"/>
                <a:gd name="T85" fmla="*/ 80 h 256"/>
                <a:gd name="T86" fmla="*/ 504 w 552"/>
                <a:gd name="T87" fmla="*/ 136 h 256"/>
                <a:gd name="T88" fmla="*/ 504 w 552"/>
                <a:gd name="T89" fmla="*/ 184 h 256"/>
                <a:gd name="T90" fmla="*/ 536 w 552"/>
                <a:gd name="T91" fmla="*/ 184 h 256"/>
                <a:gd name="T92" fmla="*/ 536 w 552"/>
                <a:gd name="T93" fmla="*/ 200 h 256"/>
                <a:gd name="T94" fmla="*/ 536 w 552"/>
                <a:gd name="T95" fmla="*/ 224 h 256"/>
                <a:gd name="T96" fmla="*/ 536 w 552"/>
                <a:gd name="T97" fmla="*/ 232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2"/>
                <a:gd name="T148" fmla="*/ 0 h 256"/>
                <a:gd name="T149" fmla="*/ 552 w 552"/>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2" h="256">
                  <a:moveTo>
                    <a:pt x="536" y="232"/>
                  </a:moveTo>
                  <a:lnTo>
                    <a:pt x="528" y="232"/>
                  </a:lnTo>
                  <a:lnTo>
                    <a:pt x="520" y="232"/>
                  </a:lnTo>
                  <a:lnTo>
                    <a:pt x="512" y="232"/>
                  </a:lnTo>
                  <a:lnTo>
                    <a:pt x="496" y="232"/>
                  </a:lnTo>
                  <a:lnTo>
                    <a:pt x="496" y="224"/>
                  </a:lnTo>
                  <a:lnTo>
                    <a:pt x="496" y="208"/>
                  </a:lnTo>
                  <a:lnTo>
                    <a:pt x="496" y="200"/>
                  </a:lnTo>
                  <a:lnTo>
                    <a:pt x="480" y="208"/>
                  </a:lnTo>
                  <a:lnTo>
                    <a:pt x="464" y="216"/>
                  </a:lnTo>
                  <a:lnTo>
                    <a:pt x="432" y="216"/>
                  </a:lnTo>
                  <a:lnTo>
                    <a:pt x="416" y="216"/>
                  </a:lnTo>
                  <a:lnTo>
                    <a:pt x="384" y="248"/>
                  </a:lnTo>
                  <a:lnTo>
                    <a:pt x="376" y="248"/>
                  </a:lnTo>
                  <a:lnTo>
                    <a:pt x="368" y="248"/>
                  </a:lnTo>
                  <a:lnTo>
                    <a:pt x="368" y="240"/>
                  </a:lnTo>
                  <a:lnTo>
                    <a:pt x="360" y="240"/>
                  </a:lnTo>
                  <a:lnTo>
                    <a:pt x="352" y="240"/>
                  </a:lnTo>
                  <a:lnTo>
                    <a:pt x="352" y="248"/>
                  </a:lnTo>
                  <a:lnTo>
                    <a:pt x="336" y="248"/>
                  </a:lnTo>
                  <a:lnTo>
                    <a:pt x="328" y="240"/>
                  </a:lnTo>
                  <a:lnTo>
                    <a:pt x="328" y="232"/>
                  </a:lnTo>
                  <a:lnTo>
                    <a:pt x="320" y="232"/>
                  </a:lnTo>
                  <a:lnTo>
                    <a:pt x="304" y="208"/>
                  </a:lnTo>
                  <a:lnTo>
                    <a:pt x="288" y="208"/>
                  </a:lnTo>
                  <a:lnTo>
                    <a:pt x="272" y="216"/>
                  </a:lnTo>
                  <a:lnTo>
                    <a:pt x="272" y="208"/>
                  </a:lnTo>
                  <a:lnTo>
                    <a:pt x="264" y="208"/>
                  </a:lnTo>
                  <a:lnTo>
                    <a:pt x="256" y="224"/>
                  </a:lnTo>
                  <a:lnTo>
                    <a:pt x="256" y="200"/>
                  </a:lnTo>
                  <a:lnTo>
                    <a:pt x="256" y="208"/>
                  </a:lnTo>
                  <a:lnTo>
                    <a:pt x="248" y="208"/>
                  </a:lnTo>
                  <a:lnTo>
                    <a:pt x="248" y="200"/>
                  </a:lnTo>
                  <a:lnTo>
                    <a:pt x="248" y="192"/>
                  </a:lnTo>
                  <a:lnTo>
                    <a:pt x="256" y="192"/>
                  </a:lnTo>
                  <a:lnTo>
                    <a:pt x="256" y="200"/>
                  </a:lnTo>
                  <a:lnTo>
                    <a:pt x="264" y="192"/>
                  </a:lnTo>
                  <a:lnTo>
                    <a:pt x="264" y="184"/>
                  </a:lnTo>
                  <a:lnTo>
                    <a:pt x="272" y="184"/>
                  </a:lnTo>
                  <a:lnTo>
                    <a:pt x="288" y="168"/>
                  </a:lnTo>
                  <a:lnTo>
                    <a:pt x="288" y="160"/>
                  </a:lnTo>
                  <a:lnTo>
                    <a:pt x="296" y="160"/>
                  </a:lnTo>
                  <a:lnTo>
                    <a:pt x="304" y="152"/>
                  </a:lnTo>
                  <a:lnTo>
                    <a:pt x="296" y="152"/>
                  </a:lnTo>
                  <a:lnTo>
                    <a:pt x="272" y="152"/>
                  </a:lnTo>
                  <a:lnTo>
                    <a:pt x="248" y="168"/>
                  </a:lnTo>
                  <a:lnTo>
                    <a:pt x="240" y="176"/>
                  </a:lnTo>
                  <a:lnTo>
                    <a:pt x="232" y="176"/>
                  </a:lnTo>
                  <a:lnTo>
                    <a:pt x="216" y="208"/>
                  </a:lnTo>
                  <a:lnTo>
                    <a:pt x="200" y="216"/>
                  </a:lnTo>
                  <a:lnTo>
                    <a:pt x="192" y="224"/>
                  </a:lnTo>
                  <a:lnTo>
                    <a:pt x="184" y="224"/>
                  </a:lnTo>
                  <a:lnTo>
                    <a:pt x="176" y="224"/>
                  </a:lnTo>
                  <a:lnTo>
                    <a:pt x="160" y="232"/>
                  </a:lnTo>
                  <a:lnTo>
                    <a:pt x="152" y="240"/>
                  </a:lnTo>
                  <a:lnTo>
                    <a:pt x="128" y="248"/>
                  </a:lnTo>
                  <a:lnTo>
                    <a:pt x="120" y="256"/>
                  </a:lnTo>
                  <a:lnTo>
                    <a:pt x="104" y="248"/>
                  </a:lnTo>
                  <a:lnTo>
                    <a:pt x="96" y="248"/>
                  </a:lnTo>
                  <a:lnTo>
                    <a:pt x="88" y="256"/>
                  </a:lnTo>
                  <a:lnTo>
                    <a:pt x="88" y="248"/>
                  </a:lnTo>
                  <a:lnTo>
                    <a:pt x="88" y="240"/>
                  </a:lnTo>
                  <a:lnTo>
                    <a:pt x="88" y="232"/>
                  </a:lnTo>
                  <a:lnTo>
                    <a:pt x="96" y="224"/>
                  </a:lnTo>
                  <a:lnTo>
                    <a:pt x="88" y="216"/>
                  </a:lnTo>
                  <a:lnTo>
                    <a:pt x="80" y="224"/>
                  </a:lnTo>
                  <a:lnTo>
                    <a:pt x="56" y="232"/>
                  </a:lnTo>
                  <a:lnTo>
                    <a:pt x="48" y="240"/>
                  </a:lnTo>
                  <a:lnTo>
                    <a:pt x="40" y="240"/>
                  </a:lnTo>
                  <a:lnTo>
                    <a:pt x="32" y="240"/>
                  </a:lnTo>
                  <a:lnTo>
                    <a:pt x="24" y="248"/>
                  </a:lnTo>
                  <a:lnTo>
                    <a:pt x="16" y="248"/>
                  </a:lnTo>
                  <a:lnTo>
                    <a:pt x="8" y="248"/>
                  </a:lnTo>
                  <a:lnTo>
                    <a:pt x="0" y="240"/>
                  </a:lnTo>
                  <a:lnTo>
                    <a:pt x="24" y="216"/>
                  </a:lnTo>
                  <a:lnTo>
                    <a:pt x="64" y="176"/>
                  </a:lnTo>
                  <a:lnTo>
                    <a:pt x="72" y="160"/>
                  </a:lnTo>
                  <a:lnTo>
                    <a:pt x="104" y="136"/>
                  </a:lnTo>
                  <a:lnTo>
                    <a:pt x="136" y="136"/>
                  </a:lnTo>
                  <a:lnTo>
                    <a:pt x="160" y="120"/>
                  </a:lnTo>
                  <a:lnTo>
                    <a:pt x="168" y="104"/>
                  </a:lnTo>
                  <a:lnTo>
                    <a:pt x="176" y="104"/>
                  </a:lnTo>
                  <a:lnTo>
                    <a:pt x="184" y="96"/>
                  </a:lnTo>
                  <a:lnTo>
                    <a:pt x="192" y="72"/>
                  </a:lnTo>
                  <a:lnTo>
                    <a:pt x="192" y="64"/>
                  </a:lnTo>
                  <a:lnTo>
                    <a:pt x="200" y="56"/>
                  </a:lnTo>
                  <a:lnTo>
                    <a:pt x="216" y="56"/>
                  </a:lnTo>
                  <a:lnTo>
                    <a:pt x="224" y="48"/>
                  </a:lnTo>
                  <a:lnTo>
                    <a:pt x="216" y="56"/>
                  </a:lnTo>
                  <a:lnTo>
                    <a:pt x="216" y="72"/>
                  </a:lnTo>
                  <a:lnTo>
                    <a:pt x="224" y="72"/>
                  </a:lnTo>
                  <a:lnTo>
                    <a:pt x="232" y="40"/>
                  </a:lnTo>
                  <a:lnTo>
                    <a:pt x="240" y="32"/>
                  </a:lnTo>
                  <a:lnTo>
                    <a:pt x="240" y="24"/>
                  </a:lnTo>
                  <a:lnTo>
                    <a:pt x="248" y="32"/>
                  </a:lnTo>
                  <a:lnTo>
                    <a:pt x="240" y="48"/>
                  </a:lnTo>
                  <a:lnTo>
                    <a:pt x="240" y="56"/>
                  </a:lnTo>
                  <a:lnTo>
                    <a:pt x="248" y="48"/>
                  </a:lnTo>
                  <a:lnTo>
                    <a:pt x="256" y="32"/>
                  </a:lnTo>
                  <a:lnTo>
                    <a:pt x="264" y="32"/>
                  </a:lnTo>
                  <a:lnTo>
                    <a:pt x="248" y="8"/>
                  </a:lnTo>
                  <a:lnTo>
                    <a:pt x="256" y="0"/>
                  </a:lnTo>
                  <a:lnTo>
                    <a:pt x="264" y="0"/>
                  </a:lnTo>
                  <a:lnTo>
                    <a:pt x="280" y="8"/>
                  </a:lnTo>
                  <a:lnTo>
                    <a:pt x="312" y="16"/>
                  </a:lnTo>
                  <a:lnTo>
                    <a:pt x="336" y="16"/>
                  </a:lnTo>
                  <a:lnTo>
                    <a:pt x="352" y="16"/>
                  </a:lnTo>
                  <a:lnTo>
                    <a:pt x="352" y="8"/>
                  </a:lnTo>
                  <a:lnTo>
                    <a:pt x="368" y="16"/>
                  </a:lnTo>
                  <a:lnTo>
                    <a:pt x="376" y="16"/>
                  </a:lnTo>
                  <a:lnTo>
                    <a:pt x="384" y="24"/>
                  </a:lnTo>
                  <a:lnTo>
                    <a:pt x="392" y="64"/>
                  </a:lnTo>
                  <a:lnTo>
                    <a:pt x="424" y="88"/>
                  </a:lnTo>
                  <a:lnTo>
                    <a:pt x="448" y="88"/>
                  </a:lnTo>
                  <a:lnTo>
                    <a:pt x="456" y="88"/>
                  </a:lnTo>
                  <a:lnTo>
                    <a:pt x="472" y="80"/>
                  </a:lnTo>
                  <a:lnTo>
                    <a:pt x="480" y="80"/>
                  </a:lnTo>
                  <a:lnTo>
                    <a:pt x="488" y="80"/>
                  </a:lnTo>
                  <a:lnTo>
                    <a:pt x="488" y="104"/>
                  </a:lnTo>
                  <a:lnTo>
                    <a:pt x="488" y="120"/>
                  </a:lnTo>
                  <a:lnTo>
                    <a:pt x="488" y="128"/>
                  </a:lnTo>
                  <a:lnTo>
                    <a:pt x="504" y="136"/>
                  </a:lnTo>
                  <a:lnTo>
                    <a:pt x="512" y="144"/>
                  </a:lnTo>
                  <a:lnTo>
                    <a:pt x="512" y="152"/>
                  </a:lnTo>
                  <a:lnTo>
                    <a:pt x="504" y="168"/>
                  </a:lnTo>
                  <a:lnTo>
                    <a:pt x="504" y="184"/>
                  </a:lnTo>
                  <a:lnTo>
                    <a:pt x="520" y="184"/>
                  </a:lnTo>
                  <a:lnTo>
                    <a:pt x="528" y="184"/>
                  </a:lnTo>
                  <a:lnTo>
                    <a:pt x="536" y="184"/>
                  </a:lnTo>
                  <a:lnTo>
                    <a:pt x="528" y="192"/>
                  </a:lnTo>
                  <a:lnTo>
                    <a:pt x="536" y="200"/>
                  </a:lnTo>
                  <a:lnTo>
                    <a:pt x="536" y="208"/>
                  </a:lnTo>
                  <a:lnTo>
                    <a:pt x="528" y="216"/>
                  </a:lnTo>
                  <a:lnTo>
                    <a:pt x="528" y="224"/>
                  </a:lnTo>
                  <a:lnTo>
                    <a:pt x="536" y="224"/>
                  </a:lnTo>
                  <a:lnTo>
                    <a:pt x="552" y="216"/>
                  </a:lnTo>
                  <a:lnTo>
                    <a:pt x="536" y="232"/>
                  </a:lnTo>
                  <a:close/>
                </a:path>
              </a:pathLst>
            </a:custGeom>
            <a:solidFill>
              <a:schemeClr val="bg1"/>
            </a:solidFill>
            <a:ln w="6350" cmpd="sng">
              <a:solidFill>
                <a:srgbClr val="000000"/>
              </a:solidFill>
              <a:round/>
              <a:headEnd/>
              <a:tailEnd/>
            </a:ln>
          </p:spPr>
          <p:txBody>
            <a:bodyPr/>
            <a:lstStyle/>
            <a:p>
              <a:endParaRPr lang="en-US"/>
            </a:p>
          </p:txBody>
        </p:sp>
        <p:sp>
          <p:nvSpPr>
            <p:cNvPr id="122" name="Freeform 136"/>
            <p:cNvSpPr>
              <a:spLocks/>
            </p:cNvSpPr>
            <p:nvPr/>
          </p:nvSpPr>
          <p:spPr bwMode="auto">
            <a:xfrm>
              <a:off x="3580" y="1240"/>
              <a:ext cx="216" cy="472"/>
            </a:xfrm>
            <a:custGeom>
              <a:avLst/>
              <a:gdLst>
                <a:gd name="T0" fmla="*/ 216 w 216"/>
                <a:gd name="T1" fmla="*/ 32 h 472"/>
                <a:gd name="T2" fmla="*/ 208 w 216"/>
                <a:gd name="T3" fmla="*/ 40 h 472"/>
                <a:gd name="T4" fmla="*/ 200 w 216"/>
                <a:gd name="T5" fmla="*/ 56 h 472"/>
                <a:gd name="T6" fmla="*/ 208 w 216"/>
                <a:gd name="T7" fmla="*/ 64 h 472"/>
                <a:gd name="T8" fmla="*/ 200 w 216"/>
                <a:gd name="T9" fmla="*/ 72 h 472"/>
                <a:gd name="T10" fmla="*/ 184 w 216"/>
                <a:gd name="T11" fmla="*/ 120 h 472"/>
                <a:gd name="T12" fmla="*/ 176 w 216"/>
                <a:gd name="T13" fmla="*/ 136 h 472"/>
                <a:gd name="T14" fmla="*/ 168 w 216"/>
                <a:gd name="T15" fmla="*/ 136 h 472"/>
                <a:gd name="T16" fmla="*/ 168 w 216"/>
                <a:gd name="T17" fmla="*/ 104 h 472"/>
                <a:gd name="T18" fmla="*/ 168 w 216"/>
                <a:gd name="T19" fmla="*/ 96 h 472"/>
                <a:gd name="T20" fmla="*/ 152 w 216"/>
                <a:gd name="T21" fmla="*/ 120 h 472"/>
                <a:gd name="T22" fmla="*/ 144 w 216"/>
                <a:gd name="T23" fmla="*/ 120 h 472"/>
                <a:gd name="T24" fmla="*/ 136 w 216"/>
                <a:gd name="T25" fmla="*/ 128 h 472"/>
                <a:gd name="T26" fmla="*/ 128 w 216"/>
                <a:gd name="T27" fmla="*/ 144 h 472"/>
                <a:gd name="T28" fmla="*/ 128 w 216"/>
                <a:gd name="T29" fmla="*/ 160 h 472"/>
                <a:gd name="T30" fmla="*/ 112 w 216"/>
                <a:gd name="T31" fmla="*/ 216 h 472"/>
                <a:gd name="T32" fmla="*/ 120 w 216"/>
                <a:gd name="T33" fmla="*/ 240 h 472"/>
                <a:gd name="T34" fmla="*/ 112 w 216"/>
                <a:gd name="T35" fmla="*/ 256 h 472"/>
                <a:gd name="T36" fmla="*/ 152 w 216"/>
                <a:gd name="T37" fmla="*/ 328 h 472"/>
                <a:gd name="T38" fmla="*/ 136 w 216"/>
                <a:gd name="T39" fmla="*/ 408 h 472"/>
                <a:gd name="T40" fmla="*/ 128 w 216"/>
                <a:gd name="T41" fmla="*/ 432 h 472"/>
                <a:gd name="T42" fmla="*/ 80 w 216"/>
                <a:gd name="T43" fmla="*/ 472 h 472"/>
                <a:gd name="T44" fmla="*/ 64 w 216"/>
                <a:gd name="T45" fmla="*/ 456 h 472"/>
                <a:gd name="T46" fmla="*/ 48 w 216"/>
                <a:gd name="T47" fmla="*/ 440 h 472"/>
                <a:gd name="T48" fmla="*/ 48 w 216"/>
                <a:gd name="T49" fmla="*/ 424 h 472"/>
                <a:gd name="T50" fmla="*/ 32 w 216"/>
                <a:gd name="T51" fmla="*/ 392 h 472"/>
                <a:gd name="T52" fmla="*/ 32 w 216"/>
                <a:gd name="T53" fmla="*/ 360 h 472"/>
                <a:gd name="T54" fmla="*/ 24 w 216"/>
                <a:gd name="T55" fmla="*/ 344 h 472"/>
                <a:gd name="T56" fmla="*/ 32 w 216"/>
                <a:gd name="T57" fmla="*/ 272 h 472"/>
                <a:gd name="T58" fmla="*/ 32 w 216"/>
                <a:gd name="T59" fmla="*/ 248 h 472"/>
                <a:gd name="T60" fmla="*/ 40 w 216"/>
                <a:gd name="T61" fmla="*/ 208 h 472"/>
                <a:gd name="T62" fmla="*/ 40 w 216"/>
                <a:gd name="T63" fmla="*/ 176 h 472"/>
                <a:gd name="T64" fmla="*/ 56 w 216"/>
                <a:gd name="T65" fmla="*/ 136 h 472"/>
                <a:gd name="T66" fmla="*/ 64 w 216"/>
                <a:gd name="T67" fmla="*/ 112 h 472"/>
                <a:gd name="T68" fmla="*/ 64 w 216"/>
                <a:gd name="T69" fmla="*/ 96 h 472"/>
                <a:gd name="T70" fmla="*/ 64 w 216"/>
                <a:gd name="T71" fmla="*/ 96 h 472"/>
                <a:gd name="T72" fmla="*/ 40 w 216"/>
                <a:gd name="T73" fmla="*/ 136 h 472"/>
                <a:gd name="T74" fmla="*/ 24 w 216"/>
                <a:gd name="T75" fmla="*/ 136 h 472"/>
                <a:gd name="T76" fmla="*/ 8 w 216"/>
                <a:gd name="T77" fmla="*/ 176 h 472"/>
                <a:gd name="T78" fmla="*/ 0 w 216"/>
                <a:gd name="T79" fmla="*/ 160 h 472"/>
                <a:gd name="T80" fmla="*/ 8 w 216"/>
                <a:gd name="T81" fmla="*/ 136 h 472"/>
                <a:gd name="T82" fmla="*/ 24 w 216"/>
                <a:gd name="T83" fmla="*/ 120 h 472"/>
                <a:gd name="T84" fmla="*/ 32 w 216"/>
                <a:gd name="T85" fmla="*/ 104 h 472"/>
                <a:gd name="T86" fmla="*/ 32 w 216"/>
                <a:gd name="T87" fmla="*/ 104 h 472"/>
                <a:gd name="T88" fmla="*/ 56 w 216"/>
                <a:gd name="T89" fmla="*/ 56 h 472"/>
                <a:gd name="T90" fmla="*/ 64 w 216"/>
                <a:gd name="T91" fmla="*/ 32 h 472"/>
                <a:gd name="T92" fmla="*/ 64 w 216"/>
                <a:gd name="T93" fmla="*/ 48 h 472"/>
                <a:gd name="T94" fmla="*/ 80 w 216"/>
                <a:gd name="T95" fmla="*/ 40 h 472"/>
                <a:gd name="T96" fmla="*/ 80 w 216"/>
                <a:gd name="T97" fmla="*/ 40 h 472"/>
                <a:gd name="T98" fmla="*/ 88 w 216"/>
                <a:gd name="T99" fmla="*/ 32 h 472"/>
                <a:gd name="T100" fmla="*/ 88 w 216"/>
                <a:gd name="T101" fmla="*/ 40 h 472"/>
                <a:gd name="T102" fmla="*/ 88 w 216"/>
                <a:gd name="T103" fmla="*/ 56 h 472"/>
                <a:gd name="T104" fmla="*/ 104 w 216"/>
                <a:gd name="T105" fmla="*/ 40 h 472"/>
                <a:gd name="T106" fmla="*/ 104 w 216"/>
                <a:gd name="T107" fmla="*/ 32 h 472"/>
                <a:gd name="T108" fmla="*/ 120 w 216"/>
                <a:gd name="T109" fmla="*/ 16 h 472"/>
                <a:gd name="T110" fmla="*/ 136 w 216"/>
                <a:gd name="T111" fmla="*/ 16 h 472"/>
                <a:gd name="T112" fmla="*/ 152 w 216"/>
                <a:gd name="T113" fmla="*/ 16 h 472"/>
                <a:gd name="T114" fmla="*/ 192 w 216"/>
                <a:gd name="T115" fmla="*/ 0 h 472"/>
                <a:gd name="T116" fmla="*/ 208 w 216"/>
                <a:gd name="T117" fmla="*/ 16 h 4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
                <a:gd name="T178" fmla="*/ 0 h 472"/>
                <a:gd name="T179" fmla="*/ 216 w 216"/>
                <a:gd name="T180" fmla="*/ 472 h 4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 h="472">
                  <a:moveTo>
                    <a:pt x="216" y="24"/>
                  </a:moveTo>
                  <a:lnTo>
                    <a:pt x="216" y="32"/>
                  </a:lnTo>
                  <a:lnTo>
                    <a:pt x="208" y="32"/>
                  </a:lnTo>
                  <a:lnTo>
                    <a:pt x="208" y="40"/>
                  </a:lnTo>
                  <a:lnTo>
                    <a:pt x="200" y="40"/>
                  </a:lnTo>
                  <a:lnTo>
                    <a:pt x="200" y="56"/>
                  </a:lnTo>
                  <a:lnTo>
                    <a:pt x="208" y="64"/>
                  </a:lnTo>
                  <a:lnTo>
                    <a:pt x="208" y="72"/>
                  </a:lnTo>
                  <a:lnTo>
                    <a:pt x="200" y="72"/>
                  </a:lnTo>
                  <a:lnTo>
                    <a:pt x="184" y="80"/>
                  </a:lnTo>
                  <a:lnTo>
                    <a:pt x="184" y="96"/>
                  </a:lnTo>
                  <a:lnTo>
                    <a:pt x="184" y="120"/>
                  </a:lnTo>
                  <a:lnTo>
                    <a:pt x="184" y="128"/>
                  </a:lnTo>
                  <a:lnTo>
                    <a:pt x="176" y="136"/>
                  </a:lnTo>
                  <a:lnTo>
                    <a:pt x="168" y="136"/>
                  </a:lnTo>
                  <a:lnTo>
                    <a:pt x="168" y="128"/>
                  </a:lnTo>
                  <a:lnTo>
                    <a:pt x="168" y="104"/>
                  </a:lnTo>
                  <a:lnTo>
                    <a:pt x="168" y="96"/>
                  </a:lnTo>
                  <a:lnTo>
                    <a:pt x="160" y="104"/>
                  </a:lnTo>
                  <a:lnTo>
                    <a:pt x="152" y="120"/>
                  </a:lnTo>
                  <a:lnTo>
                    <a:pt x="144" y="120"/>
                  </a:lnTo>
                  <a:lnTo>
                    <a:pt x="136" y="128"/>
                  </a:lnTo>
                  <a:lnTo>
                    <a:pt x="136" y="144"/>
                  </a:lnTo>
                  <a:lnTo>
                    <a:pt x="128" y="144"/>
                  </a:lnTo>
                  <a:lnTo>
                    <a:pt x="128" y="152"/>
                  </a:lnTo>
                  <a:lnTo>
                    <a:pt x="128" y="160"/>
                  </a:lnTo>
                  <a:lnTo>
                    <a:pt x="128" y="176"/>
                  </a:lnTo>
                  <a:lnTo>
                    <a:pt x="120" y="208"/>
                  </a:lnTo>
                  <a:lnTo>
                    <a:pt x="112" y="216"/>
                  </a:lnTo>
                  <a:lnTo>
                    <a:pt x="120" y="232"/>
                  </a:lnTo>
                  <a:lnTo>
                    <a:pt x="120" y="240"/>
                  </a:lnTo>
                  <a:lnTo>
                    <a:pt x="120" y="248"/>
                  </a:lnTo>
                  <a:lnTo>
                    <a:pt x="112" y="248"/>
                  </a:lnTo>
                  <a:lnTo>
                    <a:pt x="112" y="256"/>
                  </a:lnTo>
                  <a:lnTo>
                    <a:pt x="128" y="296"/>
                  </a:lnTo>
                  <a:lnTo>
                    <a:pt x="144" y="304"/>
                  </a:lnTo>
                  <a:lnTo>
                    <a:pt x="152" y="328"/>
                  </a:lnTo>
                  <a:lnTo>
                    <a:pt x="152" y="368"/>
                  </a:lnTo>
                  <a:lnTo>
                    <a:pt x="144" y="392"/>
                  </a:lnTo>
                  <a:lnTo>
                    <a:pt x="136" y="408"/>
                  </a:lnTo>
                  <a:lnTo>
                    <a:pt x="128" y="424"/>
                  </a:lnTo>
                  <a:lnTo>
                    <a:pt x="128" y="432"/>
                  </a:lnTo>
                  <a:lnTo>
                    <a:pt x="120" y="448"/>
                  </a:lnTo>
                  <a:lnTo>
                    <a:pt x="104" y="456"/>
                  </a:lnTo>
                  <a:lnTo>
                    <a:pt x="80" y="472"/>
                  </a:lnTo>
                  <a:lnTo>
                    <a:pt x="72" y="472"/>
                  </a:lnTo>
                  <a:lnTo>
                    <a:pt x="64" y="464"/>
                  </a:lnTo>
                  <a:lnTo>
                    <a:pt x="64" y="456"/>
                  </a:lnTo>
                  <a:lnTo>
                    <a:pt x="56" y="456"/>
                  </a:lnTo>
                  <a:lnTo>
                    <a:pt x="48" y="440"/>
                  </a:lnTo>
                  <a:lnTo>
                    <a:pt x="48" y="432"/>
                  </a:lnTo>
                  <a:lnTo>
                    <a:pt x="48" y="424"/>
                  </a:lnTo>
                  <a:lnTo>
                    <a:pt x="32" y="416"/>
                  </a:lnTo>
                  <a:lnTo>
                    <a:pt x="32" y="400"/>
                  </a:lnTo>
                  <a:lnTo>
                    <a:pt x="32" y="392"/>
                  </a:lnTo>
                  <a:lnTo>
                    <a:pt x="32" y="384"/>
                  </a:lnTo>
                  <a:lnTo>
                    <a:pt x="32" y="376"/>
                  </a:lnTo>
                  <a:lnTo>
                    <a:pt x="32" y="360"/>
                  </a:lnTo>
                  <a:lnTo>
                    <a:pt x="32" y="352"/>
                  </a:lnTo>
                  <a:lnTo>
                    <a:pt x="24" y="344"/>
                  </a:lnTo>
                  <a:lnTo>
                    <a:pt x="24" y="328"/>
                  </a:lnTo>
                  <a:lnTo>
                    <a:pt x="24" y="288"/>
                  </a:lnTo>
                  <a:lnTo>
                    <a:pt x="32" y="272"/>
                  </a:lnTo>
                  <a:lnTo>
                    <a:pt x="32" y="264"/>
                  </a:lnTo>
                  <a:lnTo>
                    <a:pt x="32" y="248"/>
                  </a:lnTo>
                  <a:lnTo>
                    <a:pt x="24" y="232"/>
                  </a:lnTo>
                  <a:lnTo>
                    <a:pt x="32" y="216"/>
                  </a:lnTo>
                  <a:lnTo>
                    <a:pt x="40" y="208"/>
                  </a:lnTo>
                  <a:lnTo>
                    <a:pt x="40" y="200"/>
                  </a:lnTo>
                  <a:lnTo>
                    <a:pt x="40" y="176"/>
                  </a:lnTo>
                  <a:lnTo>
                    <a:pt x="48" y="152"/>
                  </a:lnTo>
                  <a:lnTo>
                    <a:pt x="56" y="136"/>
                  </a:lnTo>
                  <a:lnTo>
                    <a:pt x="56" y="128"/>
                  </a:lnTo>
                  <a:lnTo>
                    <a:pt x="64" y="120"/>
                  </a:lnTo>
                  <a:lnTo>
                    <a:pt x="64" y="112"/>
                  </a:lnTo>
                  <a:lnTo>
                    <a:pt x="64" y="104"/>
                  </a:lnTo>
                  <a:lnTo>
                    <a:pt x="64" y="96"/>
                  </a:lnTo>
                  <a:lnTo>
                    <a:pt x="48" y="104"/>
                  </a:lnTo>
                  <a:lnTo>
                    <a:pt x="40" y="120"/>
                  </a:lnTo>
                  <a:lnTo>
                    <a:pt x="40" y="136"/>
                  </a:lnTo>
                  <a:lnTo>
                    <a:pt x="48" y="136"/>
                  </a:lnTo>
                  <a:lnTo>
                    <a:pt x="40" y="136"/>
                  </a:lnTo>
                  <a:lnTo>
                    <a:pt x="24" y="136"/>
                  </a:lnTo>
                  <a:lnTo>
                    <a:pt x="24" y="152"/>
                  </a:lnTo>
                  <a:lnTo>
                    <a:pt x="16" y="168"/>
                  </a:lnTo>
                  <a:lnTo>
                    <a:pt x="8" y="176"/>
                  </a:lnTo>
                  <a:lnTo>
                    <a:pt x="0" y="176"/>
                  </a:lnTo>
                  <a:lnTo>
                    <a:pt x="0" y="160"/>
                  </a:lnTo>
                  <a:lnTo>
                    <a:pt x="8" y="152"/>
                  </a:lnTo>
                  <a:lnTo>
                    <a:pt x="8" y="144"/>
                  </a:lnTo>
                  <a:lnTo>
                    <a:pt x="8" y="136"/>
                  </a:lnTo>
                  <a:lnTo>
                    <a:pt x="16" y="128"/>
                  </a:lnTo>
                  <a:lnTo>
                    <a:pt x="24" y="120"/>
                  </a:lnTo>
                  <a:lnTo>
                    <a:pt x="32" y="104"/>
                  </a:lnTo>
                  <a:lnTo>
                    <a:pt x="48" y="72"/>
                  </a:lnTo>
                  <a:lnTo>
                    <a:pt x="56" y="56"/>
                  </a:lnTo>
                  <a:lnTo>
                    <a:pt x="56" y="32"/>
                  </a:lnTo>
                  <a:lnTo>
                    <a:pt x="64" y="32"/>
                  </a:lnTo>
                  <a:lnTo>
                    <a:pt x="64" y="40"/>
                  </a:lnTo>
                  <a:lnTo>
                    <a:pt x="64" y="48"/>
                  </a:lnTo>
                  <a:lnTo>
                    <a:pt x="64" y="56"/>
                  </a:lnTo>
                  <a:lnTo>
                    <a:pt x="80" y="40"/>
                  </a:lnTo>
                  <a:lnTo>
                    <a:pt x="88" y="32"/>
                  </a:lnTo>
                  <a:lnTo>
                    <a:pt x="96" y="32"/>
                  </a:lnTo>
                  <a:lnTo>
                    <a:pt x="88" y="40"/>
                  </a:lnTo>
                  <a:lnTo>
                    <a:pt x="88" y="48"/>
                  </a:lnTo>
                  <a:lnTo>
                    <a:pt x="88" y="56"/>
                  </a:lnTo>
                  <a:lnTo>
                    <a:pt x="96" y="48"/>
                  </a:lnTo>
                  <a:lnTo>
                    <a:pt x="104" y="40"/>
                  </a:lnTo>
                  <a:lnTo>
                    <a:pt x="112" y="32"/>
                  </a:lnTo>
                  <a:lnTo>
                    <a:pt x="104" y="32"/>
                  </a:lnTo>
                  <a:lnTo>
                    <a:pt x="104" y="24"/>
                  </a:lnTo>
                  <a:lnTo>
                    <a:pt x="112" y="16"/>
                  </a:lnTo>
                  <a:lnTo>
                    <a:pt x="120" y="16"/>
                  </a:lnTo>
                  <a:lnTo>
                    <a:pt x="136" y="16"/>
                  </a:lnTo>
                  <a:lnTo>
                    <a:pt x="152" y="16"/>
                  </a:lnTo>
                  <a:lnTo>
                    <a:pt x="160" y="0"/>
                  </a:lnTo>
                  <a:lnTo>
                    <a:pt x="192" y="0"/>
                  </a:lnTo>
                  <a:lnTo>
                    <a:pt x="200" y="8"/>
                  </a:lnTo>
                  <a:lnTo>
                    <a:pt x="208" y="16"/>
                  </a:lnTo>
                  <a:lnTo>
                    <a:pt x="216" y="24"/>
                  </a:lnTo>
                  <a:close/>
                </a:path>
              </a:pathLst>
            </a:custGeom>
            <a:solidFill>
              <a:schemeClr val="bg1"/>
            </a:solidFill>
            <a:ln w="6350" cmpd="sng">
              <a:solidFill>
                <a:srgbClr val="000000"/>
              </a:solidFill>
              <a:round/>
              <a:headEnd/>
              <a:tailEnd/>
            </a:ln>
          </p:spPr>
          <p:txBody>
            <a:bodyPr/>
            <a:lstStyle/>
            <a:p>
              <a:endParaRPr lang="en-US"/>
            </a:p>
          </p:txBody>
        </p:sp>
        <p:sp>
          <p:nvSpPr>
            <p:cNvPr id="123" name="Freeform 137"/>
            <p:cNvSpPr>
              <a:spLocks/>
            </p:cNvSpPr>
            <p:nvPr/>
          </p:nvSpPr>
          <p:spPr bwMode="auto">
            <a:xfrm>
              <a:off x="3940" y="1304"/>
              <a:ext cx="504" cy="384"/>
            </a:xfrm>
            <a:custGeom>
              <a:avLst/>
              <a:gdLst>
                <a:gd name="T0" fmla="*/ 56 w 504"/>
                <a:gd name="T1" fmla="*/ 272 h 384"/>
                <a:gd name="T2" fmla="*/ 48 w 504"/>
                <a:gd name="T3" fmla="*/ 296 h 384"/>
                <a:gd name="T4" fmla="*/ 24 w 504"/>
                <a:gd name="T5" fmla="*/ 320 h 384"/>
                <a:gd name="T6" fmla="*/ 32 w 504"/>
                <a:gd name="T7" fmla="*/ 328 h 384"/>
                <a:gd name="T8" fmla="*/ 48 w 504"/>
                <a:gd name="T9" fmla="*/ 328 h 384"/>
                <a:gd name="T10" fmla="*/ 72 w 504"/>
                <a:gd name="T11" fmla="*/ 328 h 384"/>
                <a:gd name="T12" fmla="*/ 112 w 504"/>
                <a:gd name="T13" fmla="*/ 288 h 384"/>
                <a:gd name="T14" fmla="*/ 152 w 504"/>
                <a:gd name="T15" fmla="*/ 240 h 384"/>
                <a:gd name="T16" fmla="*/ 200 w 504"/>
                <a:gd name="T17" fmla="*/ 248 h 384"/>
                <a:gd name="T18" fmla="*/ 216 w 504"/>
                <a:gd name="T19" fmla="*/ 232 h 384"/>
                <a:gd name="T20" fmla="*/ 256 w 504"/>
                <a:gd name="T21" fmla="*/ 208 h 384"/>
                <a:gd name="T22" fmla="*/ 312 w 504"/>
                <a:gd name="T23" fmla="*/ 192 h 384"/>
                <a:gd name="T24" fmla="*/ 296 w 504"/>
                <a:gd name="T25" fmla="*/ 160 h 384"/>
                <a:gd name="T26" fmla="*/ 288 w 504"/>
                <a:gd name="T27" fmla="*/ 168 h 384"/>
                <a:gd name="T28" fmla="*/ 248 w 504"/>
                <a:gd name="T29" fmla="*/ 160 h 384"/>
                <a:gd name="T30" fmla="*/ 264 w 504"/>
                <a:gd name="T31" fmla="*/ 128 h 384"/>
                <a:gd name="T32" fmla="*/ 320 w 504"/>
                <a:gd name="T33" fmla="*/ 88 h 384"/>
                <a:gd name="T34" fmla="*/ 400 w 504"/>
                <a:gd name="T35" fmla="*/ 64 h 384"/>
                <a:gd name="T36" fmla="*/ 416 w 504"/>
                <a:gd name="T37" fmla="*/ 64 h 384"/>
                <a:gd name="T38" fmla="*/ 432 w 504"/>
                <a:gd name="T39" fmla="*/ 72 h 384"/>
                <a:gd name="T40" fmla="*/ 440 w 504"/>
                <a:gd name="T41" fmla="*/ 48 h 384"/>
                <a:gd name="T42" fmla="*/ 424 w 504"/>
                <a:gd name="T43" fmla="*/ 56 h 384"/>
                <a:gd name="T44" fmla="*/ 416 w 504"/>
                <a:gd name="T45" fmla="*/ 48 h 384"/>
                <a:gd name="T46" fmla="*/ 400 w 504"/>
                <a:gd name="T47" fmla="*/ 48 h 384"/>
                <a:gd name="T48" fmla="*/ 432 w 504"/>
                <a:gd name="T49" fmla="*/ 32 h 384"/>
                <a:gd name="T50" fmla="*/ 448 w 504"/>
                <a:gd name="T51" fmla="*/ 32 h 384"/>
                <a:gd name="T52" fmla="*/ 488 w 504"/>
                <a:gd name="T53" fmla="*/ 8 h 384"/>
                <a:gd name="T54" fmla="*/ 504 w 504"/>
                <a:gd name="T55" fmla="*/ 8 h 384"/>
                <a:gd name="T56" fmla="*/ 480 w 504"/>
                <a:gd name="T57" fmla="*/ 32 h 384"/>
                <a:gd name="T58" fmla="*/ 496 w 504"/>
                <a:gd name="T59" fmla="*/ 40 h 384"/>
                <a:gd name="T60" fmla="*/ 496 w 504"/>
                <a:gd name="T61" fmla="*/ 56 h 384"/>
                <a:gd name="T62" fmla="*/ 496 w 504"/>
                <a:gd name="T63" fmla="*/ 64 h 384"/>
                <a:gd name="T64" fmla="*/ 496 w 504"/>
                <a:gd name="T65" fmla="*/ 88 h 384"/>
                <a:gd name="T66" fmla="*/ 464 w 504"/>
                <a:gd name="T67" fmla="*/ 120 h 384"/>
                <a:gd name="T68" fmla="*/ 440 w 504"/>
                <a:gd name="T69" fmla="*/ 128 h 384"/>
                <a:gd name="T70" fmla="*/ 416 w 504"/>
                <a:gd name="T71" fmla="*/ 136 h 384"/>
                <a:gd name="T72" fmla="*/ 400 w 504"/>
                <a:gd name="T73" fmla="*/ 136 h 384"/>
                <a:gd name="T74" fmla="*/ 344 w 504"/>
                <a:gd name="T75" fmla="*/ 128 h 384"/>
                <a:gd name="T76" fmla="*/ 304 w 504"/>
                <a:gd name="T77" fmla="*/ 160 h 384"/>
                <a:gd name="T78" fmla="*/ 320 w 504"/>
                <a:gd name="T79" fmla="*/ 184 h 384"/>
                <a:gd name="T80" fmla="*/ 320 w 504"/>
                <a:gd name="T81" fmla="*/ 200 h 384"/>
                <a:gd name="T82" fmla="*/ 312 w 504"/>
                <a:gd name="T83" fmla="*/ 216 h 384"/>
                <a:gd name="T84" fmla="*/ 296 w 504"/>
                <a:gd name="T85" fmla="*/ 240 h 384"/>
                <a:gd name="T86" fmla="*/ 288 w 504"/>
                <a:gd name="T87" fmla="*/ 248 h 384"/>
                <a:gd name="T88" fmla="*/ 232 w 504"/>
                <a:gd name="T89" fmla="*/ 296 h 384"/>
                <a:gd name="T90" fmla="*/ 184 w 504"/>
                <a:gd name="T91" fmla="*/ 312 h 384"/>
                <a:gd name="T92" fmla="*/ 128 w 504"/>
                <a:gd name="T93" fmla="*/ 368 h 384"/>
                <a:gd name="T94" fmla="*/ 104 w 504"/>
                <a:gd name="T95" fmla="*/ 368 h 384"/>
                <a:gd name="T96" fmla="*/ 72 w 504"/>
                <a:gd name="T97" fmla="*/ 384 h 384"/>
                <a:gd name="T98" fmla="*/ 48 w 504"/>
                <a:gd name="T99" fmla="*/ 384 h 384"/>
                <a:gd name="T100" fmla="*/ 48 w 504"/>
                <a:gd name="T101" fmla="*/ 376 h 384"/>
                <a:gd name="T102" fmla="*/ 56 w 504"/>
                <a:gd name="T103" fmla="*/ 368 h 384"/>
                <a:gd name="T104" fmla="*/ 40 w 504"/>
                <a:gd name="T105" fmla="*/ 376 h 384"/>
                <a:gd name="T106" fmla="*/ 8 w 504"/>
                <a:gd name="T107" fmla="*/ 360 h 384"/>
                <a:gd name="T108" fmla="*/ 0 w 504"/>
                <a:gd name="T109" fmla="*/ 368 h 384"/>
                <a:gd name="T110" fmla="*/ 0 w 504"/>
                <a:gd name="T111" fmla="*/ 352 h 384"/>
                <a:gd name="T112" fmla="*/ 16 w 504"/>
                <a:gd name="T113" fmla="*/ 328 h 384"/>
                <a:gd name="T114" fmla="*/ 24 w 504"/>
                <a:gd name="T115" fmla="*/ 296 h 384"/>
                <a:gd name="T116" fmla="*/ 40 w 504"/>
                <a:gd name="T117" fmla="*/ 288 h 384"/>
                <a:gd name="T118" fmla="*/ 40 w 504"/>
                <a:gd name="T119" fmla="*/ 272 h 384"/>
                <a:gd name="T120" fmla="*/ 48 w 504"/>
                <a:gd name="T121" fmla="*/ 256 h 384"/>
                <a:gd name="T122" fmla="*/ 56 w 504"/>
                <a:gd name="T123" fmla="*/ 264 h 384"/>
                <a:gd name="T124" fmla="*/ 56 w 504"/>
                <a:gd name="T125" fmla="*/ 256 h 3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4"/>
                <a:gd name="T190" fmla="*/ 0 h 384"/>
                <a:gd name="T191" fmla="*/ 504 w 504"/>
                <a:gd name="T192" fmla="*/ 384 h 3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4" h="384">
                  <a:moveTo>
                    <a:pt x="64" y="256"/>
                  </a:moveTo>
                  <a:lnTo>
                    <a:pt x="56" y="264"/>
                  </a:lnTo>
                  <a:lnTo>
                    <a:pt x="56" y="272"/>
                  </a:lnTo>
                  <a:lnTo>
                    <a:pt x="72" y="272"/>
                  </a:lnTo>
                  <a:lnTo>
                    <a:pt x="72" y="288"/>
                  </a:lnTo>
                  <a:lnTo>
                    <a:pt x="48" y="296"/>
                  </a:lnTo>
                  <a:lnTo>
                    <a:pt x="32" y="296"/>
                  </a:lnTo>
                  <a:lnTo>
                    <a:pt x="24" y="304"/>
                  </a:lnTo>
                  <a:lnTo>
                    <a:pt x="24" y="320"/>
                  </a:lnTo>
                  <a:lnTo>
                    <a:pt x="32" y="328"/>
                  </a:lnTo>
                  <a:lnTo>
                    <a:pt x="40" y="328"/>
                  </a:lnTo>
                  <a:lnTo>
                    <a:pt x="48" y="328"/>
                  </a:lnTo>
                  <a:lnTo>
                    <a:pt x="48" y="320"/>
                  </a:lnTo>
                  <a:lnTo>
                    <a:pt x="72" y="328"/>
                  </a:lnTo>
                  <a:lnTo>
                    <a:pt x="72" y="312"/>
                  </a:lnTo>
                  <a:lnTo>
                    <a:pt x="104" y="296"/>
                  </a:lnTo>
                  <a:lnTo>
                    <a:pt x="112" y="288"/>
                  </a:lnTo>
                  <a:lnTo>
                    <a:pt x="120" y="264"/>
                  </a:lnTo>
                  <a:lnTo>
                    <a:pt x="152" y="240"/>
                  </a:lnTo>
                  <a:lnTo>
                    <a:pt x="184" y="240"/>
                  </a:lnTo>
                  <a:lnTo>
                    <a:pt x="192" y="240"/>
                  </a:lnTo>
                  <a:lnTo>
                    <a:pt x="200" y="248"/>
                  </a:lnTo>
                  <a:lnTo>
                    <a:pt x="240" y="240"/>
                  </a:lnTo>
                  <a:lnTo>
                    <a:pt x="216" y="232"/>
                  </a:lnTo>
                  <a:lnTo>
                    <a:pt x="216" y="224"/>
                  </a:lnTo>
                  <a:lnTo>
                    <a:pt x="256" y="208"/>
                  </a:lnTo>
                  <a:lnTo>
                    <a:pt x="272" y="200"/>
                  </a:lnTo>
                  <a:lnTo>
                    <a:pt x="312" y="192"/>
                  </a:lnTo>
                  <a:lnTo>
                    <a:pt x="304" y="176"/>
                  </a:lnTo>
                  <a:lnTo>
                    <a:pt x="296" y="168"/>
                  </a:lnTo>
                  <a:lnTo>
                    <a:pt x="296" y="160"/>
                  </a:lnTo>
                  <a:lnTo>
                    <a:pt x="288" y="168"/>
                  </a:lnTo>
                  <a:lnTo>
                    <a:pt x="264" y="168"/>
                  </a:lnTo>
                  <a:lnTo>
                    <a:pt x="256" y="160"/>
                  </a:lnTo>
                  <a:lnTo>
                    <a:pt x="248" y="160"/>
                  </a:lnTo>
                  <a:lnTo>
                    <a:pt x="264" y="128"/>
                  </a:lnTo>
                  <a:lnTo>
                    <a:pt x="288" y="104"/>
                  </a:lnTo>
                  <a:lnTo>
                    <a:pt x="320" y="88"/>
                  </a:lnTo>
                  <a:lnTo>
                    <a:pt x="392" y="64"/>
                  </a:lnTo>
                  <a:lnTo>
                    <a:pt x="400" y="64"/>
                  </a:lnTo>
                  <a:lnTo>
                    <a:pt x="408" y="64"/>
                  </a:lnTo>
                  <a:lnTo>
                    <a:pt x="416" y="64"/>
                  </a:lnTo>
                  <a:lnTo>
                    <a:pt x="424" y="72"/>
                  </a:lnTo>
                  <a:lnTo>
                    <a:pt x="432" y="72"/>
                  </a:lnTo>
                  <a:lnTo>
                    <a:pt x="448" y="56"/>
                  </a:lnTo>
                  <a:lnTo>
                    <a:pt x="440" y="48"/>
                  </a:lnTo>
                  <a:lnTo>
                    <a:pt x="424" y="56"/>
                  </a:lnTo>
                  <a:lnTo>
                    <a:pt x="424" y="48"/>
                  </a:lnTo>
                  <a:lnTo>
                    <a:pt x="416" y="48"/>
                  </a:lnTo>
                  <a:lnTo>
                    <a:pt x="400" y="48"/>
                  </a:lnTo>
                  <a:lnTo>
                    <a:pt x="408" y="40"/>
                  </a:lnTo>
                  <a:lnTo>
                    <a:pt x="432" y="32"/>
                  </a:lnTo>
                  <a:lnTo>
                    <a:pt x="432" y="48"/>
                  </a:lnTo>
                  <a:lnTo>
                    <a:pt x="448" y="32"/>
                  </a:lnTo>
                  <a:lnTo>
                    <a:pt x="464" y="24"/>
                  </a:lnTo>
                  <a:lnTo>
                    <a:pt x="472" y="24"/>
                  </a:lnTo>
                  <a:lnTo>
                    <a:pt x="488" y="8"/>
                  </a:lnTo>
                  <a:lnTo>
                    <a:pt x="496" y="0"/>
                  </a:lnTo>
                  <a:lnTo>
                    <a:pt x="504" y="8"/>
                  </a:lnTo>
                  <a:lnTo>
                    <a:pt x="480" y="32"/>
                  </a:lnTo>
                  <a:lnTo>
                    <a:pt x="488" y="32"/>
                  </a:lnTo>
                  <a:lnTo>
                    <a:pt x="496" y="40"/>
                  </a:lnTo>
                  <a:lnTo>
                    <a:pt x="496" y="56"/>
                  </a:lnTo>
                  <a:lnTo>
                    <a:pt x="488" y="56"/>
                  </a:lnTo>
                  <a:lnTo>
                    <a:pt x="496" y="64"/>
                  </a:lnTo>
                  <a:lnTo>
                    <a:pt x="496" y="80"/>
                  </a:lnTo>
                  <a:lnTo>
                    <a:pt x="496" y="88"/>
                  </a:lnTo>
                  <a:lnTo>
                    <a:pt x="488" y="88"/>
                  </a:lnTo>
                  <a:lnTo>
                    <a:pt x="472" y="104"/>
                  </a:lnTo>
                  <a:lnTo>
                    <a:pt x="464" y="120"/>
                  </a:lnTo>
                  <a:lnTo>
                    <a:pt x="448" y="128"/>
                  </a:lnTo>
                  <a:lnTo>
                    <a:pt x="440" y="128"/>
                  </a:lnTo>
                  <a:lnTo>
                    <a:pt x="432" y="128"/>
                  </a:lnTo>
                  <a:lnTo>
                    <a:pt x="424" y="128"/>
                  </a:lnTo>
                  <a:lnTo>
                    <a:pt x="416" y="136"/>
                  </a:lnTo>
                  <a:lnTo>
                    <a:pt x="400" y="136"/>
                  </a:lnTo>
                  <a:lnTo>
                    <a:pt x="392" y="128"/>
                  </a:lnTo>
                  <a:lnTo>
                    <a:pt x="344" y="128"/>
                  </a:lnTo>
                  <a:lnTo>
                    <a:pt x="312" y="152"/>
                  </a:lnTo>
                  <a:lnTo>
                    <a:pt x="304" y="160"/>
                  </a:lnTo>
                  <a:lnTo>
                    <a:pt x="304" y="168"/>
                  </a:lnTo>
                  <a:lnTo>
                    <a:pt x="312" y="176"/>
                  </a:lnTo>
                  <a:lnTo>
                    <a:pt x="320" y="184"/>
                  </a:lnTo>
                  <a:lnTo>
                    <a:pt x="320" y="192"/>
                  </a:lnTo>
                  <a:lnTo>
                    <a:pt x="320" y="200"/>
                  </a:lnTo>
                  <a:lnTo>
                    <a:pt x="320" y="208"/>
                  </a:lnTo>
                  <a:lnTo>
                    <a:pt x="312" y="216"/>
                  </a:lnTo>
                  <a:lnTo>
                    <a:pt x="304" y="224"/>
                  </a:lnTo>
                  <a:lnTo>
                    <a:pt x="296" y="240"/>
                  </a:lnTo>
                  <a:lnTo>
                    <a:pt x="288" y="248"/>
                  </a:lnTo>
                  <a:lnTo>
                    <a:pt x="272" y="264"/>
                  </a:lnTo>
                  <a:lnTo>
                    <a:pt x="256" y="272"/>
                  </a:lnTo>
                  <a:lnTo>
                    <a:pt x="232" y="296"/>
                  </a:lnTo>
                  <a:lnTo>
                    <a:pt x="216" y="304"/>
                  </a:lnTo>
                  <a:lnTo>
                    <a:pt x="184" y="312"/>
                  </a:lnTo>
                  <a:lnTo>
                    <a:pt x="144" y="352"/>
                  </a:lnTo>
                  <a:lnTo>
                    <a:pt x="128" y="368"/>
                  </a:lnTo>
                  <a:lnTo>
                    <a:pt x="112" y="368"/>
                  </a:lnTo>
                  <a:lnTo>
                    <a:pt x="104" y="368"/>
                  </a:lnTo>
                  <a:lnTo>
                    <a:pt x="96" y="376"/>
                  </a:lnTo>
                  <a:lnTo>
                    <a:pt x="80" y="384"/>
                  </a:lnTo>
                  <a:lnTo>
                    <a:pt x="72" y="384"/>
                  </a:lnTo>
                  <a:lnTo>
                    <a:pt x="64" y="376"/>
                  </a:lnTo>
                  <a:lnTo>
                    <a:pt x="56" y="384"/>
                  </a:lnTo>
                  <a:lnTo>
                    <a:pt x="48" y="384"/>
                  </a:lnTo>
                  <a:lnTo>
                    <a:pt x="40" y="384"/>
                  </a:lnTo>
                  <a:lnTo>
                    <a:pt x="48" y="376"/>
                  </a:lnTo>
                  <a:lnTo>
                    <a:pt x="64" y="376"/>
                  </a:lnTo>
                  <a:lnTo>
                    <a:pt x="56" y="368"/>
                  </a:lnTo>
                  <a:lnTo>
                    <a:pt x="48" y="376"/>
                  </a:lnTo>
                  <a:lnTo>
                    <a:pt x="40" y="376"/>
                  </a:lnTo>
                  <a:lnTo>
                    <a:pt x="32" y="360"/>
                  </a:lnTo>
                  <a:lnTo>
                    <a:pt x="8" y="360"/>
                  </a:lnTo>
                  <a:lnTo>
                    <a:pt x="0" y="368"/>
                  </a:lnTo>
                  <a:lnTo>
                    <a:pt x="0" y="360"/>
                  </a:lnTo>
                  <a:lnTo>
                    <a:pt x="0" y="352"/>
                  </a:lnTo>
                  <a:lnTo>
                    <a:pt x="16" y="336"/>
                  </a:lnTo>
                  <a:lnTo>
                    <a:pt x="16" y="328"/>
                  </a:lnTo>
                  <a:lnTo>
                    <a:pt x="16" y="320"/>
                  </a:lnTo>
                  <a:lnTo>
                    <a:pt x="16" y="304"/>
                  </a:lnTo>
                  <a:lnTo>
                    <a:pt x="24" y="296"/>
                  </a:lnTo>
                  <a:lnTo>
                    <a:pt x="32" y="296"/>
                  </a:lnTo>
                  <a:lnTo>
                    <a:pt x="40" y="288"/>
                  </a:lnTo>
                  <a:lnTo>
                    <a:pt x="40" y="280"/>
                  </a:lnTo>
                  <a:lnTo>
                    <a:pt x="40" y="272"/>
                  </a:lnTo>
                  <a:lnTo>
                    <a:pt x="40" y="264"/>
                  </a:lnTo>
                  <a:lnTo>
                    <a:pt x="40" y="256"/>
                  </a:lnTo>
                  <a:lnTo>
                    <a:pt x="48" y="256"/>
                  </a:lnTo>
                  <a:lnTo>
                    <a:pt x="56" y="264"/>
                  </a:lnTo>
                  <a:lnTo>
                    <a:pt x="56" y="256"/>
                  </a:lnTo>
                  <a:lnTo>
                    <a:pt x="64" y="256"/>
                  </a:lnTo>
                  <a:close/>
                </a:path>
              </a:pathLst>
            </a:custGeom>
            <a:solidFill>
              <a:schemeClr val="bg1"/>
            </a:solidFill>
            <a:ln w="6350" cmpd="sng">
              <a:solidFill>
                <a:srgbClr val="000000"/>
              </a:solidFill>
              <a:round/>
              <a:headEnd/>
              <a:tailEnd/>
            </a:ln>
          </p:spPr>
          <p:txBody>
            <a:bodyPr/>
            <a:lstStyle/>
            <a:p>
              <a:endParaRPr lang="en-US"/>
            </a:p>
          </p:txBody>
        </p:sp>
        <p:sp>
          <p:nvSpPr>
            <p:cNvPr id="124" name="Freeform 138"/>
            <p:cNvSpPr>
              <a:spLocks/>
            </p:cNvSpPr>
            <p:nvPr/>
          </p:nvSpPr>
          <p:spPr bwMode="auto">
            <a:xfrm>
              <a:off x="3788" y="1184"/>
              <a:ext cx="384" cy="376"/>
            </a:xfrm>
            <a:custGeom>
              <a:avLst/>
              <a:gdLst>
                <a:gd name="T0" fmla="*/ 208 w 384"/>
                <a:gd name="T1" fmla="*/ 344 h 376"/>
                <a:gd name="T2" fmla="*/ 168 w 384"/>
                <a:gd name="T3" fmla="*/ 240 h 376"/>
                <a:gd name="T4" fmla="*/ 144 w 384"/>
                <a:gd name="T5" fmla="*/ 248 h 376"/>
                <a:gd name="T6" fmla="*/ 136 w 384"/>
                <a:gd name="T7" fmla="*/ 264 h 376"/>
                <a:gd name="T8" fmla="*/ 120 w 384"/>
                <a:gd name="T9" fmla="*/ 280 h 376"/>
                <a:gd name="T10" fmla="*/ 120 w 384"/>
                <a:gd name="T11" fmla="*/ 296 h 376"/>
                <a:gd name="T12" fmla="*/ 96 w 384"/>
                <a:gd name="T13" fmla="*/ 288 h 376"/>
                <a:gd name="T14" fmla="*/ 96 w 384"/>
                <a:gd name="T15" fmla="*/ 256 h 376"/>
                <a:gd name="T16" fmla="*/ 112 w 384"/>
                <a:gd name="T17" fmla="*/ 248 h 376"/>
                <a:gd name="T18" fmla="*/ 120 w 384"/>
                <a:gd name="T19" fmla="*/ 224 h 376"/>
                <a:gd name="T20" fmla="*/ 128 w 384"/>
                <a:gd name="T21" fmla="*/ 208 h 376"/>
                <a:gd name="T22" fmla="*/ 120 w 384"/>
                <a:gd name="T23" fmla="*/ 160 h 376"/>
                <a:gd name="T24" fmla="*/ 112 w 384"/>
                <a:gd name="T25" fmla="*/ 144 h 376"/>
                <a:gd name="T26" fmla="*/ 120 w 384"/>
                <a:gd name="T27" fmla="*/ 144 h 376"/>
                <a:gd name="T28" fmla="*/ 104 w 384"/>
                <a:gd name="T29" fmla="*/ 120 h 376"/>
                <a:gd name="T30" fmla="*/ 80 w 384"/>
                <a:gd name="T31" fmla="*/ 112 h 376"/>
                <a:gd name="T32" fmla="*/ 64 w 384"/>
                <a:gd name="T33" fmla="*/ 104 h 376"/>
                <a:gd name="T34" fmla="*/ 48 w 384"/>
                <a:gd name="T35" fmla="*/ 96 h 376"/>
                <a:gd name="T36" fmla="*/ 16 w 384"/>
                <a:gd name="T37" fmla="*/ 80 h 376"/>
                <a:gd name="T38" fmla="*/ 8 w 384"/>
                <a:gd name="T39" fmla="*/ 80 h 376"/>
                <a:gd name="T40" fmla="*/ 0 w 384"/>
                <a:gd name="T41" fmla="*/ 72 h 376"/>
                <a:gd name="T42" fmla="*/ 8 w 384"/>
                <a:gd name="T43" fmla="*/ 80 h 376"/>
                <a:gd name="T44" fmla="*/ 8 w 384"/>
                <a:gd name="T45" fmla="*/ 64 h 376"/>
                <a:gd name="T46" fmla="*/ 16 w 384"/>
                <a:gd name="T47" fmla="*/ 56 h 376"/>
                <a:gd name="T48" fmla="*/ 16 w 384"/>
                <a:gd name="T49" fmla="*/ 64 h 376"/>
                <a:gd name="T50" fmla="*/ 40 w 384"/>
                <a:gd name="T51" fmla="*/ 56 h 376"/>
                <a:gd name="T52" fmla="*/ 64 w 384"/>
                <a:gd name="T53" fmla="*/ 48 h 376"/>
                <a:gd name="T54" fmla="*/ 64 w 384"/>
                <a:gd name="T55" fmla="*/ 48 h 376"/>
                <a:gd name="T56" fmla="*/ 40 w 384"/>
                <a:gd name="T57" fmla="*/ 40 h 376"/>
                <a:gd name="T58" fmla="*/ 40 w 384"/>
                <a:gd name="T59" fmla="*/ 8 h 376"/>
                <a:gd name="T60" fmla="*/ 24 w 384"/>
                <a:gd name="T61" fmla="*/ 16 h 376"/>
                <a:gd name="T62" fmla="*/ 40 w 384"/>
                <a:gd name="T63" fmla="*/ 0 h 376"/>
                <a:gd name="T64" fmla="*/ 56 w 384"/>
                <a:gd name="T65" fmla="*/ 16 h 376"/>
                <a:gd name="T66" fmla="*/ 80 w 384"/>
                <a:gd name="T67" fmla="*/ 24 h 376"/>
                <a:gd name="T68" fmla="*/ 176 w 384"/>
                <a:gd name="T69" fmla="*/ 24 h 376"/>
                <a:gd name="T70" fmla="*/ 224 w 384"/>
                <a:gd name="T71" fmla="*/ 24 h 376"/>
                <a:gd name="T72" fmla="*/ 272 w 384"/>
                <a:gd name="T73" fmla="*/ 24 h 376"/>
                <a:gd name="T74" fmla="*/ 288 w 384"/>
                <a:gd name="T75" fmla="*/ 16 h 376"/>
                <a:gd name="T76" fmla="*/ 288 w 384"/>
                <a:gd name="T77" fmla="*/ 32 h 376"/>
                <a:gd name="T78" fmla="*/ 336 w 384"/>
                <a:gd name="T79" fmla="*/ 72 h 376"/>
                <a:gd name="T80" fmla="*/ 352 w 384"/>
                <a:gd name="T81" fmla="*/ 80 h 376"/>
                <a:gd name="T82" fmla="*/ 352 w 384"/>
                <a:gd name="T83" fmla="*/ 104 h 376"/>
                <a:gd name="T84" fmla="*/ 384 w 384"/>
                <a:gd name="T85" fmla="*/ 128 h 376"/>
                <a:gd name="T86" fmla="*/ 368 w 384"/>
                <a:gd name="T87" fmla="*/ 128 h 376"/>
                <a:gd name="T88" fmla="*/ 368 w 384"/>
                <a:gd name="T89" fmla="*/ 144 h 376"/>
                <a:gd name="T90" fmla="*/ 328 w 384"/>
                <a:gd name="T91" fmla="*/ 168 h 376"/>
                <a:gd name="T92" fmla="*/ 304 w 384"/>
                <a:gd name="T93" fmla="*/ 160 h 376"/>
                <a:gd name="T94" fmla="*/ 280 w 384"/>
                <a:gd name="T95" fmla="*/ 136 h 376"/>
                <a:gd name="T96" fmla="*/ 264 w 384"/>
                <a:gd name="T97" fmla="*/ 112 h 376"/>
                <a:gd name="T98" fmla="*/ 240 w 384"/>
                <a:gd name="T99" fmla="*/ 104 h 376"/>
                <a:gd name="T100" fmla="*/ 232 w 384"/>
                <a:gd name="T101" fmla="*/ 112 h 376"/>
                <a:gd name="T102" fmla="*/ 256 w 384"/>
                <a:gd name="T103" fmla="*/ 128 h 376"/>
                <a:gd name="T104" fmla="*/ 264 w 384"/>
                <a:gd name="T105" fmla="*/ 144 h 376"/>
                <a:gd name="T106" fmla="*/ 256 w 384"/>
                <a:gd name="T107" fmla="*/ 192 h 376"/>
                <a:gd name="T108" fmla="*/ 256 w 384"/>
                <a:gd name="T109" fmla="*/ 208 h 376"/>
                <a:gd name="T110" fmla="*/ 248 w 384"/>
                <a:gd name="T111" fmla="*/ 232 h 376"/>
                <a:gd name="T112" fmla="*/ 256 w 384"/>
                <a:gd name="T113" fmla="*/ 304 h 376"/>
                <a:gd name="T114" fmla="*/ 216 w 384"/>
                <a:gd name="T115" fmla="*/ 336 h 376"/>
                <a:gd name="T116" fmla="*/ 216 w 384"/>
                <a:gd name="T117" fmla="*/ 376 h 3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4"/>
                <a:gd name="T178" fmla="*/ 0 h 376"/>
                <a:gd name="T179" fmla="*/ 384 w 384"/>
                <a:gd name="T180" fmla="*/ 376 h 3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4" h="376">
                  <a:moveTo>
                    <a:pt x="208" y="376"/>
                  </a:moveTo>
                  <a:lnTo>
                    <a:pt x="208" y="344"/>
                  </a:lnTo>
                  <a:lnTo>
                    <a:pt x="200" y="280"/>
                  </a:lnTo>
                  <a:lnTo>
                    <a:pt x="176" y="240"/>
                  </a:lnTo>
                  <a:lnTo>
                    <a:pt x="168" y="240"/>
                  </a:lnTo>
                  <a:lnTo>
                    <a:pt x="160" y="240"/>
                  </a:lnTo>
                  <a:lnTo>
                    <a:pt x="152" y="248"/>
                  </a:lnTo>
                  <a:lnTo>
                    <a:pt x="144" y="248"/>
                  </a:lnTo>
                  <a:lnTo>
                    <a:pt x="136" y="256"/>
                  </a:lnTo>
                  <a:lnTo>
                    <a:pt x="136" y="264"/>
                  </a:lnTo>
                  <a:lnTo>
                    <a:pt x="128" y="280"/>
                  </a:lnTo>
                  <a:lnTo>
                    <a:pt x="120" y="280"/>
                  </a:lnTo>
                  <a:lnTo>
                    <a:pt x="120" y="288"/>
                  </a:lnTo>
                  <a:lnTo>
                    <a:pt x="120" y="296"/>
                  </a:lnTo>
                  <a:lnTo>
                    <a:pt x="112" y="296"/>
                  </a:lnTo>
                  <a:lnTo>
                    <a:pt x="104" y="288"/>
                  </a:lnTo>
                  <a:lnTo>
                    <a:pt x="96" y="288"/>
                  </a:lnTo>
                  <a:lnTo>
                    <a:pt x="96" y="272"/>
                  </a:lnTo>
                  <a:lnTo>
                    <a:pt x="96" y="256"/>
                  </a:lnTo>
                  <a:lnTo>
                    <a:pt x="104" y="256"/>
                  </a:lnTo>
                  <a:lnTo>
                    <a:pt x="112" y="248"/>
                  </a:lnTo>
                  <a:lnTo>
                    <a:pt x="120" y="224"/>
                  </a:lnTo>
                  <a:lnTo>
                    <a:pt x="128" y="216"/>
                  </a:lnTo>
                  <a:lnTo>
                    <a:pt x="128" y="208"/>
                  </a:lnTo>
                  <a:lnTo>
                    <a:pt x="128" y="184"/>
                  </a:lnTo>
                  <a:lnTo>
                    <a:pt x="128" y="176"/>
                  </a:lnTo>
                  <a:lnTo>
                    <a:pt x="120" y="160"/>
                  </a:lnTo>
                  <a:lnTo>
                    <a:pt x="112" y="152"/>
                  </a:lnTo>
                  <a:lnTo>
                    <a:pt x="112" y="144"/>
                  </a:lnTo>
                  <a:lnTo>
                    <a:pt x="120" y="144"/>
                  </a:lnTo>
                  <a:lnTo>
                    <a:pt x="128" y="144"/>
                  </a:lnTo>
                  <a:lnTo>
                    <a:pt x="120" y="136"/>
                  </a:lnTo>
                  <a:lnTo>
                    <a:pt x="104" y="120"/>
                  </a:lnTo>
                  <a:lnTo>
                    <a:pt x="96" y="120"/>
                  </a:lnTo>
                  <a:lnTo>
                    <a:pt x="80" y="112"/>
                  </a:lnTo>
                  <a:lnTo>
                    <a:pt x="72" y="104"/>
                  </a:lnTo>
                  <a:lnTo>
                    <a:pt x="64" y="104"/>
                  </a:lnTo>
                  <a:lnTo>
                    <a:pt x="48" y="96"/>
                  </a:lnTo>
                  <a:lnTo>
                    <a:pt x="32" y="88"/>
                  </a:lnTo>
                  <a:lnTo>
                    <a:pt x="16" y="80"/>
                  </a:lnTo>
                  <a:lnTo>
                    <a:pt x="8" y="80"/>
                  </a:lnTo>
                  <a:lnTo>
                    <a:pt x="0" y="72"/>
                  </a:lnTo>
                  <a:lnTo>
                    <a:pt x="8" y="72"/>
                  </a:lnTo>
                  <a:lnTo>
                    <a:pt x="8" y="80"/>
                  </a:lnTo>
                  <a:lnTo>
                    <a:pt x="16" y="80"/>
                  </a:lnTo>
                  <a:lnTo>
                    <a:pt x="8" y="64"/>
                  </a:lnTo>
                  <a:lnTo>
                    <a:pt x="16" y="56"/>
                  </a:lnTo>
                  <a:lnTo>
                    <a:pt x="16" y="64"/>
                  </a:lnTo>
                  <a:lnTo>
                    <a:pt x="24" y="64"/>
                  </a:lnTo>
                  <a:lnTo>
                    <a:pt x="32" y="56"/>
                  </a:lnTo>
                  <a:lnTo>
                    <a:pt x="40" y="56"/>
                  </a:lnTo>
                  <a:lnTo>
                    <a:pt x="64" y="56"/>
                  </a:lnTo>
                  <a:lnTo>
                    <a:pt x="64" y="48"/>
                  </a:lnTo>
                  <a:lnTo>
                    <a:pt x="56" y="40"/>
                  </a:lnTo>
                  <a:lnTo>
                    <a:pt x="40" y="40"/>
                  </a:lnTo>
                  <a:lnTo>
                    <a:pt x="40" y="32"/>
                  </a:lnTo>
                  <a:lnTo>
                    <a:pt x="40" y="8"/>
                  </a:lnTo>
                  <a:lnTo>
                    <a:pt x="32" y="8"/>
                  </a:lnTo>
                  <a:lnTo>
                    <a:pt x="24" y="16"/>
                  </a:lnTo>
                  <a:lnTo>
                    <a:pt x="32" y="8"/>
                  </a:lnTo>
                  <a:lnTo>
                    <a:pt x="40" y="0"/>
                  </a:lnTo>
                  <a:lnTo>
                    <a:pt x="48" y="0"/>
                  </a:lnTo>
                  <a:lnTo>
                    <a:pt x="56" y="16"/>
                  </a:lnTo>
                  <a:lnTo>
                    <a:pt x="56" y="24"/>
                  </a:lnTo>
                  <a:lnTo>
                    <a:pt x="80" y="24"/>
                  </a:lnTo>
                  <a:lnTo>
                    <a:pt x="128" y="24"/>
                  </a:lnTo>
                  <a:lnTo>
                    <a:pt x="160" y="24"/>
                  </a:lnTo>
                  <a:lnTo>
                    <a:pt x="176" y="24"/>
                  </a:lnTo>
                  <a:lnTo>
                    <a:pt x="224" y="24"/>
                  </a:lnTo>
                  <a:lnTo>
                    <a:pt x="232" y="32"/>
                  </a:lnTo>
                  <a:lnTo>
                    <a:pt x="272" y="24"/>
                  </a:lnTo>
                  <a:lnTo>
                    <a:pt x="280" y="16"/>
                  </a:lnTo>
                  <a:lnTo>
                    <a:pt x="288" y="16"/>
                  </a:lnTo>
                  <a:lnTo>
                    <a:pt x="288" y="24"/>
                  </a:lnTo>
                  <a:lnTo>
                    <a:pt x="288" y="32"/>
                  </a:lnTo>
                  <a:lnTo>
                    <a:pt x="336" y="80"/>
                  </a:lnTo>
                  <a:lnTo>
                    <a:pt x="336" y="72"/>
                  </a:lnTo>
                  <a:lnTo>
                    <a:pt x="352" y="80"/>
                  </a:lnTo>
                  <a:lnTo>
                    <a:pt x="344" y="88"/>
                  </a:lnTo>
                  <a:lnTo>
                    <a:pt x="352" y="104"/>
                  </a:lnTo>
                  <a:lnTo>
                    <a:pt x="368" y="120"/>
                  </a:lnTo>
                  <a:lnTo>
                    <a:pt x="384" y="128"/>
                  </a:lnTo>
                  <a:lnTo>
                    <a:pt x="384" y="136"/>
                  </a:lnTo>
                  <a:lnTo>
                    <a:pt x="376" y="136"/>
                  </a:lnTo>
                  <a:lnTo>
                    <a:pt x="368" y="128"/>
                  </a:lnTo>
                  <a:lnTo>
                    <a:pt x="352" y="128"/>
                  </a:lnTo>
                  <a:lnTo>
                    <a:pt x="352" y="136"/>
                  </a:lnTo>
                  <a:lnTo>
                    <a:pt x="368" y="144"/>
                  </a:lnTo>
                  <a:lnTo>
                    <a:pt x="368" y="152"/>
                  </a:lnTo>
                  <a:lnTo>
                    <a:pt x="344" y="168"/>
                  </a:lnTo>
                  <a:lnTo>
                    <a:pt x="328" y="168"/>
                  </a:lnTo>
                  <a:lnTo>
                    <a:pt x="320" y="152"/>
                  </a:lnTo>
                  <a:lnTo>
                    <a:pt x="304" y="152"/>
                  </a:lnTo>
                  <a:lnTo>
                    <a:pt x="304" y="160"/>
                  </a:lnTo>
                  <a:lnTo>
                    <a:pt x="296" y="168"/>
                  </a:lnTo>
                  <a:lnTo>
                    <a:pt x="280" y="136"/>
                  </a:lnTo>
                  <a:lnTo>
                    <a:pt x="272" y="128"/>
                  </a:lnTo>
                  <a:lnTo>
                    <a:pt x="264" y="112"/>
                  </a:lnTo>
                  <a:lnTo>
                    <a:pt x="264" y="104"/>
                  </a:lnTo>
                  <a:lnTo>
                    <a:pt x="240" y="104"/>
                  </a:lnTo>
                  <a:lnTo>
                    <a:pt x="232" y="112"/>
                  </a:lnTo>
                  <a:lnTo>
                    <a:pt x="240" y="112"/>
                  </a:lnTo>
                  <a:lnTo>
                    <a:pt x="256" y="128"/>
                  </a:lnTo>
                  <a:lnTo>
                    <a:pt x="264" y="144"/>
                  </a:lnTo>
                  <a:lnTo>
                    <a:pt x="272" y="152"/>
                  </a:lnTo>
                  <a:lnTo>
                    <a:pt x="272" y="176"/>
                  </a:lnTo>
                  <a:lnTo>
                    <a:pt x="256" y="192"/>
                  </a:lnTo>
                  <a:lnTo>
                    <a:pt x="256" y="200"/>
                  </a:lnTo>
                  <a:lnTo>
                    <a:pt x="256" y="208"/>
                  </a:lnTo>
                  <a:lnTo>
                    <a:pt x="248" y="216"/>
                  </a:lnTo>
                  <a:lnTo>
                    <a:pt x="248" y="224"/>
                  </a:lnTo>
                  <a:lnTo>
                    <a:pt x="248" y="232"/>
                  </a:lnTo>
                  <a:lnTo>
                    <a:pt x="256" y="272"/>
                  </a:lnTo>
                  <a:lnTo>
                    <a:pt x="256" y="304"/>
                  </a:lnTo>
                  <a:lnTo>
                    <a:pt x="216" y="336"/>
                  </a:lnTo>
                  <a:lnTo>
                    <a:pt x="216" y="352"/>
                  </a:lnTo>
                  <a:lnTo>
                    <a:pt x="216" y="376"/>
                  </a:lnTo>
                  <a:lnTo>
                    <a:pt x="208" y="376"/>
                  </a:lnTo>
                  <a:close/>
                </a:path>
              </a:pathLst>
            </a:custGeom>
            <a:solidFill>
              <a:schemeClr val="bg1"/>
            </a:solidFill>
            <a:ln w="6350" cmpd="sng">
              <a:solidFill>
                <a:srgbClr val="000000"/>
              </a:solidFill>
              <a:round/>
              <a:headEnd/>
              <a:tailEnd/>
            </a:ln>
          </p:spPr>
          <p:txBody>
            <a:bodyPr/>
            <a:lstStyle/>
            <a:p>
              <a:endParaRPr lang="en-US"/>
            </a:p>
          </p:txBody>
        </p:sp>
        <p:sp>
          <p:nvSpPr>
            <p:cNvPr id="125" name="Freeform 139"/>
            <p:cNvSpPr>
              <a:spLocks/>
            </p:cNvSpPr>
            <p:nvPr/>
          </p:nvSpPr>
          <p:spPr bwMode="auto">
            <a:xfrm>
              <a:off x="3532" y="1944"/>
              <a:ext cx="584" cy="296"/>
            </a:xfrm>
            <a:custGeom>
              <a:avLst/>
              <a:gdLst>
                <a:gd name="T0" fmla="*/ 504 w 584"/>
                <a:gd name="T1" fmla="*/ 32 h 296"/>
                <a:gd name="T2" fmla="*/ 504 w 584"/>
                <a:gd name="T3" fmla="*/ 24 h 296"/>
                <a:gd name="T4" fmla="*/ 480 w 584"/>
                <a:gd name="T5" fmla="*/ 32 h 296"/>
                <a:gd name="T6" fmla="*/ 456 w 584"/>
                <a:gd name="T7" fmla="*/ 32 h 296"/>
                <a:gd name="T8" fmla="*/ 440 w 584"/>
                <a:gd name="T9" fmla="*/ 32 h 296"/>
                <a:gd name="T10" fmla="*/ 432 w 584"/>
                <a:gd name="T11" fmla="*/ 32 h 296"/>
                <a:gd name="T12" fmla="*/ 392 w 584"/>
                <a:gd name="T13" fmla="*/ 24 h 296"/>
                <a:gd name="T14" fmla="*/ 384 w 584"/>
                <a:gd name="T15" fmla="*/ 0 h 296"/>
                <a:gd name="T16" fmla="*/ 344 w 584"/>
                <a:gd name="T17" fmla="*/ 0 h 296"/>
                <a:gd name="T18" fmla="*/ 344 w 584"/>
                <a:gd name="T19" fmla="*/ 24 h 296"/>
                <a:gd name="T20" fmla="*/ 320 w 584"/>
                <a:gd name="T21" fmla="*/ 40 h 296"/>
                <a:gd name="T22" fmla="*/ 296 w 584"/>
                <a:gd name="T23" fmla="*/ 56 h 296"/>
                <a:gd name="T24" fmla="*/ 296 w 584"/>
                <a:gd name="T25" fmla="*/ 72 h 296"/>
                <a:gd name="T26" fmla="*/ 272 w 584"/>
                <a:gd name="T27" fmla="*/ 88 h 296"/>
                <a:gd name="T28" fmla="*/ 248 w 584"/>
                <a:gd name="T29" fmla="*/ 120 h 296"/>
                <a:gd name="T30" fmla="*/ 232 w 584"/>
                <a:gd name="T31" fmla="*/ 104 h 296"/>
                <a:gd name="T32" fmla="*/ 216 w 584"/>
                <a:gd name="T33" fmla="*/ 144 h 296"/>
                <a:gd name="T34" fmla="*/ 200 w 584"/>
                <a:gd name="T35" fmla="*/ 128 h 296"/>
                <a:gd name="T36" fmla="*/ 176 w 584"/>
                <a:gd name="T37" fmla="*/ 152 h 296"/>
                <a:gd name="T38" fmla="*/ 144 w 584"/>
                <a:gd name="T39" fmla="*/ 144 h 296"/>
                <a:gd name="T40" fmla="*/ 144 w 584"/>
                <a:gd name="T41" fmla="*/ 136 h 296"/>
                <a:gd name="T42" fmla="*/ 136 w 584"/>
                <a:gd name="T43" fmla="*/ 152 h 296"/>
                <a:gd name="T44" fmla="*/ 128 w 584"/>
                <a:gd name="T45" fmla="*/ 144 h 296"/>
                <a:gd name="T46" fmla="*/ 112 w 584"/>
                <a:gd name="T47" fmla="*/ 144 h 296"/>
                <a:gd name="T48" fmla="*/ 112 w 584"/>
                <a:gd name="T49" fmla="*/ 152 h 296"/>
                <a:gd name="T50" fmla="*/ 104 w 584"/>
                <a:gd name="T51" fmla="*/ 160 h 296"/>
                <a:gd name="T52" fmla="*/ 104 w 584"/>
                <a:gd name="T53" fmla="*/ 168 h 296"/>
                <a:gd name="T54" fmla="*/ 104 w 584"/>
                <a:gd name="T55" fmla="*/ 184 h 296"/>
                <a:gd name="T56" fmla="*/ 88 w 584"/>
                <a:gd name="T57" fmla="*/ 192 h 296"/>
                <a:gd name="T58" fmla="*/ 80 w 584"/>
                <a:gd name="T59" fmla="*/ 224 h 296"/>
                <a:gd name="T60" fmla="*/ 72 w 584"/>
                <a:gd name="T61" fmla="*/ 232 h 296"/>
                <a:gd name="T62" fmla="*/ 24 w 584"/>
                <a:gd name="T63" fmla="*/ 232 h 296"/>
                <a:gd name="T64" fmla="*/ 24 w 584"/>
                <a:gd name="T65" fmla="*/ 248 h 296"/>
                <a:gd name="T66" fmla="*/ 32 w 584"/>
                <a:gd name="T67" fmla="*/ 256 h 296"/>
                <a:gd name="T68" fmla="*/ 24 w 584"/>
                <a:gd name="T69" fmla="*/ 288 h 296"/>
                <a:gd name="T70" fmla="*/ 16 w 584"/>
                <a:gd name="T71" fmla="*/ 288 h 296"/>
                <a:gd name="T72" fmla="*/ 120 w 584"/>
                <a:gd name="T73" fmla="*/ 288 h 296"/>
                <a:gd name="T74" fmla="*/ 112 w 584"/>
                <a:gd name="T75" fmla="*/ 272 h 296"/>
                <a:gd name="T76" fmla="*/ 144 w 584"/>
                <a:gd name="T77" fmla="*/ 272 h 296"/>
                <a:gd name="T78" fmla="*/ 496 w 584"/>
                <a:gd name="T79" fmla="*/ 224 h 296"/>
                <a:gd name="T80" fmla="*/ 520 w 584"/>
                <a:gd name="T81" fmla="*/ 208 h 296"/>
                <a:gd name="T82" fmla="*/ 542 w 584"/>
                <a:gd name="T83" fmla="*/ 172 h 296"/>
                <a:gd name="T84" fmla="*/ 568 w 584"/>
                <a:gd name="T85" fmla="*/ 144 h 296"/>
                <a:gd name="T86" fmla="*/ 584 w 584"/>
                <a:gd name="T87" fmla="*/ 128 h 296"/>
                <a:gd name="T88" fmla="*/ 568 w 584"/>
                <a:gd name="T89" fmla="*/ 120 h 296"/>
                <a:gd name="T90" fmla="*/ 552 w 584"/>
                <a:gd name="T91" fmla="*/ 112 h 296"/>
                <a:gd name="T92" fmla="*/ 528 w 584"/>
                <a:gd name="T93" fmla="*/ 72 h 296"/>
                <a:gd name="T94" fmla="*/ 520 w 584"/>
                <a:gd name="T95" fmla="*/ 48 h 296"/>
                <a:gd name="T96" fmla="*/ 520 w 584"/>
                <a:gd name="T97" fmla="*/ 40 h 2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4"/>
                <a:gd name="T148" fmla="*/ 0 h 296"/>
                <a:gd name="T149" fmla="*/ 584 w 584"/>
                <a:gd name="T150" fmla="*/ 296 h 2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4" h="296">
                  <a:moveTo>
                    <a:pt x="520" y="40"/>
                  </a:moveTo>
                  <a:lnTo>
                    <a:pt x="512" y="32"/>
                  </a:lnTo>
                  <a:lnTo>
                    <a:pt x="504" y="32"/>
                  </a:lnTo>
                  <a:lnTo>
                    <a:pt x="504" y="24"/>
                  </a:lnTo>
                  <a:lnTo>
                    <a:pt x="496" y="16"/>
                  </a:lnTo>
                  <a:lnTo>
                    <a:pt x="488" y="16"/>
                  </a:lnTo>
                  <a:lnTo>
                    <a:pt x="480" y="32"/>
                  </a:lnTo>
                  <a:lnTo>
                    <a:pt x="472" y="32"/>
                  </a:lnTo>
                  <a:lnTo>
                    <a:pt x="456" y="32"/>
                  </a:lnTo>
                  <a:lnTo>
                    <a:pt x="448" y="24"/>
                  </a:lnTo>
                  <a:lnTo>
                    <a:pt x="440" y="24"/>
                  </a:lnTo>
                  <a:lnTo>
                    <a:pt x="440" y="32"/>
                  </a:lnTo>
                  <a:lnTo>
                    <a:pt x="432" y="32"/>
                  </a:lnTo>
                  <a:lnTo>
                    <a:pt x="416" y="24"/>
                  </a:lnTo>
                  <a:lnTo>
                    <a:pt x="392" y="24"/>
                  </a:lnTo>
                  <a:lnTo>
                    <a:pt x="392" y="16"/>
                  </a:lnTo>
                  <a:lnTo>
                    <a:pt x="384" y="0"/>
                  </a:lnTo>
                  <a:lnTo>
                    <a:pt x="360" y="0"/>
                  </a:lnTo>
                  <a:lnTo>
                    <a:pt x="344" y="0"/>
                  </a:lnTo>
                  <a:lnTo>
                    <a:pt x="336" y="8"/>
                  </a:lnTo>
                  <a:lnTo>
                    <a:pt x="336" y="16"/>
                  </a:lnTo>
                  <a:lnTo>
                    <a:pt x="344" y="24"/>
                  </a:lnTo>
                  <a:lnTo>
                    <a:pt x="344" y="32"/>
                  </a:lnTo>
                  <a:lnTo>
                    <a:pt x="328" y="32"/>
                  </a:lnTo>
                  <a:lnTo>
                    <a:pt x="320" y="40"/>
                  </a:lnTo>
                  <a:lnTo>
                    <a:pt x="312" y="40"/>
                  </a:lnTo>
                  <a:lnTo>
                    <a:pt x="296" y="40"/>
                  </a:lnTo>
                  <a:lnTo>
                    <a:pt x="296" y="56"/>
                  </a:lnTo>
                  <a:lnTo>
                    <a:pt x="304" y="56"/>
                  </a:lnTo>
                  <a:lnTo>
                    <a:pt x="304" y="64"/>
                  </a:lnTo>
                  <a:lnTo>
                    <a:pt x="296" y="72"/>
                  </a:lnTo>
                  <a:lnTo>
                    <a:pt x="288" y="88"/>
                  </a:lnTo>
                  <a:lnTo>
                    <a:pt x="280" y="88"/>
                  </a:lnTo>
                  <a:lnTo>
                    <a:pt x="272" y="88"/>
                  </a:lnTo>
                  <a:lnTo>
                    <a:pt x="272" y="112"/>
                  </a:lnTo>
                  <a:lnTo>
                    <a:pt x="264" y="120"/>
                  </a:lnTo>
                  <a:lnTo>
                    <a:pt x="248" y="120"/>
                  </a:lnTo>
                  <a:lnTo>
                    <a:pt x="240" y="112"/>
                  </a:lnTo>
                  <a:lnTo>
                    <a:pt x="240" y="104"/>
                  </a:lnTo>
                  <a:lnTo>
                    <a:pt x="232" y="104"/>
                  </a:lnTo>
                  <a:lnTo>
                    <a:pt x="224" y="128"/>
                  </a:lnTo>
                  <a:lnTo>
                    <a:pt x="224" y="144"/>
                  </a:lnTo>
                  <a:lnTo>
                    <a:pt x="216" y="144"/>
                  </a:lnTo>
                  <a:lnTo>
                    <a:pt x="208" y="136"/>
                  </a:lnTo>
                  <a:lnTo>
                    <a:pt x="208" y="128"/>
                  </a:lnTo>
                  <a:lnTo>
                    <a:pt x="200" y="128"/>
                  </a:lnTo>
                  <a:lnTo>
                    <a:pt x="184" y="144"/>
                  </a:lnTo>
                  <a:lnTo>
                    <a:pt x="184" y="152"/>
                  </a:lnTo>
                  <a:lnTo>
                    <a:pt x="176" y="152"/>
                  </a:lnTo>
                  <a:lnTo>
                    <a:pt x="160" y="136"/>
                  </a:lnTo>
                  <a:lnTo>
                    <a:pt x="152" y="136"/>
                  </a:lnTo>
                  <a:lnTo>
                    <a:pt x="144" y="144"/>
                  </a:lnTo>
                  <a:lnTo>
                    <a:pt x="144" y="136"/>
                  </a:lnTo>
                  <a:lnTo>
                    <a:pt x="144" y="144"/>
                  </a:lnTo>
                  <a:lnTo>
                    <a:pt x="144" y="152"/>
                  </a:lnTo>
                  <a:lnTo>
                    <a:pt x="136" y="152"/>
                  </a:lnTo>
                  <a:lnTo>
                    <a:pt x="128" y="144"/>
                  </a:lnTo>
                  <a:lnTo>
                    <a:pt x="120" y="144"/>
                  </a:lnTo>
                  <a:lnTo>
                    <a:pt x="112" y="144"/>
                  </a:lnTo>
                  <a:lnTo>
                    <a:pt x="112" y="152"/>
                  </a:lnTo>
                  <a:lnTo>
                    <a:pt x="112" y="160"/>
                  </a:lnTo>
                  <a:lnTo>
                    <a:pt x="104" y="160"/>
                  </a:lnTo>
                  <a:lnTo>
                    <a:pt x="112" y="160"/>
                  </a:lnTo>
                  <a:lnTo>
                    <a:pt x="104" y="168"/>
                  </a:lnTo>
                  <a:lnTo>
                    <a:pt x="96" y="176"/>
                  </a:lnTo>
                  <a:lnTo>
                    <a:pt x="104" y="184"/>
                  </a:lnTo>
                  <a:lnTo>
                    <a:pt x="104" y="192"/>
                  </a:lnTo>
                  <a:lnTo>
                    <a:pt x="88" y="192"/>
                  </a:lnTo>
                  <a:lnTo>
                    <a:pt x="72" y="200"/>
                  </a:lnTo>
                  <a:lnTo>
                    <a:pt x="72" y="216"/>
                  </a:lnTo>
                  <a:lnTo>
                    <a:pt x="80" y="224"/>
                  </a:lnTo>
                  <a:lnTo>
                    <a:pt x="80" y="232"/>
                  </a:lnTo>
                  <a:lnTo>
                    <a:pt x="72" y="232"/>
                  </a:lnTo>
                  <a:lnTo>
                    <a:pt x="48" y="224"/>
                  </a:lnTo>
                  <a:lnTo>
                    <a:pt x="32" y="224"/>
                  </a:lnTo>
                  <a:lnTo>
                    <a:pt x="24" y="232"/>
                  </a:lnTo>
                  <a:lnTo>
                    <a:pt x="16" y="240"/>
                  </a:lnTo>
                  <a:lnTo>
                    <a:pt x="24" y="248"/>
                  </a:lnTo>
                  <a:lnTo>
                    <a:pt x="32" y="256"/>
                  </a:lnTo>
                  <a:lnTo>
                    <a:pt x="24" y="256"/>
                  </a:lnTo>
                  <a:lnTo>
                    <a:pt x="24" y="288"/>
                  </a:lnTo>
                  <a:lnTo>
                    <a:pt x="16" y="288"/>
                  </a:lnTo>
                  <a:lnTo>
                    <a:pt x="0" y="296"/>
                  </a:lnTo>
                  <a:lnTo>
                    <a:pt x="120" y="288"/>
                  </a:lnTo>
                  <a:lnTo>
                    <a:pt x="112" y="272"/>
                  </a:lnTo>
                  <a:lnTo>
                    <a:pt x="120" y="272"/>
                  </a:lnTo>
                  <a:lnTo>
                    <a:pt x="136" y="272"/>
                  </a:lnTo>
                  <a:lnTo>
                    <a:pt x="144" y="272"/>
                  </a:lnTo>
                  <a:lnTo>
                    <a:pt x="448" y="248"/>
                  </a:lnTo>
                  <a:lnTo>
                    <a:pt x="464" y="240"/>
                  </a:lnTo>
                  <a:lnTo>
                    <a:pt x="496" y="224"/>
                  </a:lnTo>
                  <a:lnTo>
                    <a:pt x="504" y="216"/>
                  </a:lnTo>
                  <a:lnTo>
                    <a:pt x="504" y="208"/>
                  </a:lnTo>
                  <a:lnTo>
                    <a:pt x="520" y="208"/>
                  </a:lnTo>
                  <a:lnTo>
                    <a:pt x="524" y="192"/>
                  </a:lnTo>
                  <a:lnTo>
                    <a:pt x="536" y="184"/>
                  </a:lnTo>
                  <a:lnTo>
                    <a:pt x="542" y="172"/>
                  </a:lnTo>
                  <a:lnTo>
                    <a:pt x="560" y="160"/>
                  </a:lnTo>
                  <a:lnTo>
                    <a:pt x="568" y="152"/>
                  </a:lnTo>
                  <a:lnTo>
                    <a:pt x="568" y="144"/>
                  </a:lnTo>
                  <a:lnTo>
                    <a:pt x="568" y="152"/>
                  </a:lnTo>
                  <a:lnTo>
                    <a:pt x="584" y="128"/>
                  </a:lnTo>
                  <a:lnTo>
                    <a:pt x="576" y="128"/>
                  </a:lnTo>
                  <a:lnTo>
                    <a:pt x="568" y="120"/>
                  </a:lnTo>
                  <a:lnTo>
                    <a:pt x="560" y="120"/>
                  </a:lnTo>
                  <a:lnTo>
                    <a:pt x="552" y="112"/>
                  </a:lnTo>
                  <a:lnTo>
                    <a:pt x="536" y="88"/>
                  </a:lnTo>
                  <a:lnTo>
                    <a:pt x="528" y="72"/>
                  </a:lnTo>
                  <a:lnTo>
                    <a:pt x="528" y="64"/>
                  </a:lnTo>
                  <a:lnTo>
                    <a:pt x="528" y="56"/>
                  </a:lnTo>
                  <a:lnTo>
                    <a:pt x="520" y="48"/>
                  </a:lnTo>
                  <a:lnTo>
                    <a:pt x="520" y="40"/>
                  </a:lnTo>
                  <a:lnTo>
                    <a:pt x="528" y="40"/>
                  </a:lnTo>
                  <a:lnTo>
                    <a:pt x="520" y="40"/>
                  </a:lnTo>
                  <a:close/>
                </a:path>
              </a:pathLst>
            </a:custGeom>
            <a:solidFill>
              <a:schemeClr val="bg1"/>
            </a:solidFill>
            <a:ln w="6350" cmpd="sng">
              <a:solidFill>
                <a:srgbClr val="000000"/>
              </a:solidFill>
              <a:round/>
              <a:headEnd/>
              <a:tailEnd/>
            </a:ln>
          </p:spPr>
          <p:txBody>
            <a:bodyPr/>
            <a:lstStyle/>
            <a:p>
              <a:endParaRPr lang="en-US"/>
            </a:p>
          </p:txBody>
        </p:sp>
        <p:sp>
          <p:nvSpPr>
            <p:cNvPr id="126" name="Freeform 140"/>
            <p:cNvSpPr>
              <a:spLocks/>
            </p:cNvSpPr>
            <p:nvPr/>
          </p:nvSpPr>
          <p:spPr bwMode="auto">
            <a:xfrm>
              <a:off x="4052" y="1744"/>
              <a:ext cx="368" cy="360"/>
            </a:xfrm>
            <a:custGeom>
              <a:avLst/>
              <a:gdLst>
                <a:gd name="T0" fmla="*/ 48 w 368"/>
                <a:gd name="T1" fmla="*/ 320 h 360"/>
                <a:gd name="T2" fmla="*/ 32 w 368"/>
                <a:gd name="T3" fmla="*/ 312 h 360"/>
                <a:gd name="T4" fmla="*/ 8 w 368"/>
                <a:gd name="T5" fmla="*/ 272 h 360"/>
                <a:gd name="T6" fmla="*/ 0 w 368"/>
                <a:gd name="T7" fmla="*/ 248 h 360"/>
                <a:gd name="T8" fmla="*/ 0 w 368"/>
                <a:gd name="T9" fmla="*/ 240 h 360"/>
                <a:gd name="T10" fmla="*/ 16 w 368"/>
                <a:gd name="T11" fmla="*/ 240 h 360"/>
                <a:gd name="T12" fmla="*/ 32 w 368"/>
                <a:gd name="T13" fmla="*/ 224 h 360"/>
                <a:gd name="T14" fmla="*/ 32 w 368"/>
                <a:gd name="T15" fmla="*/ 192 h 360"/>
                <a:gd name="T16" fmla="*/ 48 w 368"/>
                <a:gd name="T17" fmla="*/ 192 h 360"/>
                <a:gd name="T18" fmla="*/ 56 w 368"/>
                <a:gd name="T19" fmla="*/ 176 h 360"/>
                <a:gd name="T20" fmla="*/ 80 w 368"/>
                <a:gd name="T21" fmla="*/ 136 h 360"/>
                <a:gd name="T22" fmla="*/ 80 w 368"/>
                <a:gd name="T23" fmla="*/ 136 h 360"/>
                <a:gd name="T24" fmla="*/ 112 w 368"/>
                <a:gd name="T25" fmla="*/ 112 h 360"/>
                <a:gd name="T26" fmla="*/ 120 w 368"/>
                <a:gd name="T27" fmla="*/ 80 h 360"/>
                <a:gd name="T28" fmla="*/ 128 w 368"/>
                <a:gd name="T29" fmla="*/ 40 h 360"/>
                <a:gd name="T30" fmla="*/ 120 w 368"/>
                <a:gd name="T31" fmla="*/ 0 h 360"/>
                <a:gd name="T32" fmla="*/ 128 w 368"/>
                <a:gd name="T33" fmla="*/ 0 h 360"/>
                <a:gd name="T34" fmla="*/ 224 w 368"/>
                <a:gd name="T35" fmla="*/ 72 h 360"/>
                <a:gd name="T36" fmla="*/ 232 w 368"/>
                <a:gd name="T37" fmla="*/ 120 h 360"/>
                <a:gd name="T38" fmla="*/ 256 w 368"/>
                <a:gd name="T39" fmla="*/ 96 h 360"/>
                <a:gd name="T40" fmla="*/ 280 w 368"/>
                <a:gd name="T41" fmla="*/ 80 h 360"/>
                <a:gd name="T42" fmla="*/ 296 w 368"/>
                <a:gd name="T43" fmla="*/ 80 h 360"/>
                <a:gd name="T44" fmla="*/ 312 w 368"/>
                <a:gd name="T45" fmla="*/ 64 h 360"/>
                <a:gd name="T46" fmla="*/ 344 w 368"/>
                <a:gd name="T47" fmla="*/ 64 h 360"/>
                <a:gd name="T48" fmla="*/ 352 w 368"/>
                <a:gd name="T49" fmla="*/ 64 h 360"/>
                <a:gd name="T50" fmla="*/ 368 w 368"/>
                <a:gd name="T51" fmla="*/ 88 h 360"/>
                <a:gd name="T52" fmla="*/ 360 w 368"/>
                <a:gd name="T53" fmla="*/ 104 h 360"/>
                <a:gd name="T54" fmla="*/ 328 w 368"/>
                <a:gd name="T55" fmla="*/ 96 h 360"/>
                <a:gd name="T56" fmla="*/ 312 w 368"/>
                <a:gd name="T57" fmla="*/ 88 h 360"/>
                <a:gd name="T58" fmla="*/ 304 w 368"/>
                <a:gd name="T59" fmla="*/ 120 h 360"/>
                <a:gd name="T60" fmla="*/ 296 w 368"/>
                <a:gd name="T61" fmla="*/ 144 h 360"/>
                <a:gd name="T62" fmla="*/ 288 w 368"/>
                <a:gd name="T63" fmla="*/ 160 h 360"/>
                <a:gd name="T64" fmla="*/ 264 w 368"/>
                <a:gd name="T65" fmla="*/ 160 h 360"/>
                <a:gd name="T66" fmla="*/ 264 w 368"/>
                <a:gd name="T67" fmla="*/ 192 h 360"/>
                <a:gd name="T68" fmla="*/ 232 w 368"/>
                <a:gd name="T69" fmla="*/ 192 h 360"/>
                <a:gd name="T70" fmla="*/ 224 w 368"/>
                <a:gd name="T71" fmla="*/ 208 h 360"/>
                <a:gd name="T72" fmla="*/ 224 w 368"/>
                <a:gd name="T73" fmla="*/ 224 h 360"/>
                <a:gd name="T74" fmla="*/ 216 w 368"/>
                <a:gd name="T75" fmla="*/ 240 h 360"/>
                <a:gd name="T76" fmla="*/ 208 w 368"/>
                <a:gd name="T77" fmla="*/ 264 h 360"/>
                <a:gd name="T78" fmla="*/ 200 w 368"/>
                <a:gd name="T79" fmla="*/ 296 h 360"/>
                <a:gd name="T80" fmla="*/ 192 w 368"/>
                <a:gd name="T81" fmla="*/ 304 h 360"/>
                <a:gd name="T82" fmla="*/ 200 w 368"/>
                <a:gd name="T83" fmla="*/ 312 h 360"/>
                <a:gd name="T84" fmla="*/ 184 w 368"/>
                <a:gd name="T85" fmla="*/ 320 h 360"/>
                <a:gd name="T86" fmla="*/ 168 w 368"/>
                <a:gd name="T87" fmla="*/ 328 h 360"/>
                <a:gd name="T88" fmla="*/ 152 w 368"/>
                <a:gd name="T89" fmla="*/ 336 h 360"/>
                <a:gd name="T90" fmla="*/ 144 w 368"/>
                <a:gd name="T91" fmla="*/ 344 h 360"/>
                <a:gd name="T92" fmla="*/ 120 w 368"/>
                <a:gd name="T93" fmla="*/ 344 h 360"/>
                <a:gd name="T94" fmla="*/ 112 w 368"/>
                <a:gd name="T95" fmla="*/ 344 h 360"/>
                <a:gd name="T96" fmla="*/ 88 w 368"/>
                <a:gd name="T97" fmla="*/ 352 h 360"/>
                <a:gd name="T98" fmla="*/ 64 w 368"/>
                <a:gd name="T99" fmla="*/ 336 h 360"/>
                <a:gd name="T100" fmla="*/ 56 w 368"/>
                <a:gd name="T101" fmla="*/ 328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360"/>
                <a:gd name="T155" fmla="*/ 368 w 368"/>
                <a:gd name="T156" fmla="*/ 360 h 3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360">
                  <a:moveTo>
                    <a:pt x="56" y="328"/>
                  </a:moveTo>
                  <a:lnTo>
                    <a:pt x="56" y="328"/>
                  </a:lnTo>
                  <a:lnTo>
                    <a:pt x="48" y="320"/>
                  </a:lnTo>
                  <a:lnTo>
                    <a:pt x="40" y="320"/>
                  </a:lnTo>
                  <a:lnTo>
                    <a:pt x="32" y="312"/>
                  </a:lnTo>
                  <a:lnTo>
                    <a:pt x="16" y="288"/>
                  </a:lnTo>
                  <a:lnTo>
                    <a:pt x="8" y="272"/>
                  </a:lnTo>
                  <a:lnTo>
                    <a:pt x="8" y="264"/>
                  </a:lnTo>
                  <a:lnTo>
                    <a:pt x="8" y="256"/>
                  </a:lnTo>
                  <a:lnTo>
                    <a:pt x="0" y="248"/>
                  </a:lnTo>
                  <a:lnTo>
                    <a:pt x="0" y="240"/>
                  </a:lnTo>
                  <a:lnTo>
                    <a:pt x="8" y="240"/>
                  </a:lnTo>
                  <a:lnTo>
                    <a:pt x="16" y="240"/>
                  </a:lnTo>
                  <a:lnTo>
                    <a:pt x="24" y="224"/>
                  </a:lnTo>
                  <a:lnTo>
                    <a:pt x="32" y="224"/>
                  </a:lnTo>
                  <a:lnTo>
                    <a:pt x="32" y="208"/>
                  </a:lnTo>
                  <a:lnTo>
                    <a:pt x="32" y="200"/>
                  </a:lnTo>
                  <a:lnTo>
                    <a:pt x="32" y="192"/>
                  </a:lnTo>
                  <a:lnTo>
                    <a:pt x="32" y="176"/>
                  </a:lnTo>
                  <a:lnTo>
                    <a:pt x="48" y="176"/>
                  </a:lnTo>
                  <a:lnTo>
                    <a:pt x="48" y="192"/>
                  </a:lnTo>
                  <a:lnTo>
                    <a:pt x="56" y="192"/>
                  </a:lnTo>
                  <a:lnTo>
                    <a:pt x="56" y="176"/>
                  </a:lnTo>
                  <a:lnTo>
                    <a:pt x="64" y="152"/>
                  </a:lnTo>
                  <a:lnTo>
                    <a:pt x="80" y="136"/>
                  </a:lnTo>
                  <a:lnTo>
                    <a:pt x="88" y="136"/>
                  </a:lnTo>
                  <a:lnTo>
                    <a:pt x="96" y="128"/>
                  </a:lnTo>
                  <a:lnTo>
                    <a:pt x="112" y="112"/>
                  </a:lnTo>
                  <a:lnTo>
                    <a:pt x="120" y="104"/>
                  </a:lnTo>
                  <a:lnTo>
                    <a:pt x="120" y="88"/>
                  </a:lnTo>
                  <a:lnTo>
                    <a:pt x="120" y="80"/>
                  </a:lnTo>
                  <a:lnTo>
                    <a:pt x="120" y="40"/>
                  </a:lnTo>
                  <a:lnTo>
                    <a:pt x="128" y="40"/>
                  </a:lnTo>
                  <a:lnTo>
                    <a:pt x="128" y="24"/>
                  </a:lnTo>
                  <a:lnTo>
                    <a:pt x="120" y="8"/>
                  </a:lnTo>
                  <a:lnTo>
                    <a:pt x="120" y="0"/>
                  </a:lnTo>
                  <a:lnTo>
                    <a:pt x="128" y="0"/>
                  </a:lnTo>
                  <a:lnTo>
                    <a:pt x="144" y="88"/>
                  </a:lnTo>
                  <a:lnTo>
                    <a:pt x="224" y="72"/>
                  </a:lnTo>
                  <a:lnTo>
                    <a:pt x="232" y="120"/>
                  </a:lnTo>
                  <a:lnTo>
                    <a:pt x="256" y="96"/>
                  </a:lnTo>
                  <a:lnTo>
                    <a:pt x="264" y="96"/>
                  </a:lnTo>
                  <a:lnTo>
                    <a:pt x="272" y="88"/>
                  </a:lnTo>
                  <a:lnTo>
                    <a:pt x="280" y="80"/>
                  </a:lnTo>
                  <a:lnTo>
                    <a:pt x="296" y="80"/>
                  </a:lnTo>
                  <a:lnTo>
                    <a:pt x="304" y="80"/>
                  </a:lnTo>
                  <a:lnTo>
                    <a:pt x="312" y="64"/>
                  </a:lnTo>
                  <a:lnTo>
                    <a:pt x="328" y="64"/>
                  </a:lnTo>
                  <a:lnTo>
                    <a:pt x="336" y="64"/>
                  </a:lnTo>
                  <a:lnTo>
                    <a:pt x="344" y="64"/>
                  </a:lnTo>
                  <a:lnTo>
                    <a:pt x="352" y="64"/>
                  </a:lnTo>
                  <a:lnTo>
                    <a:pt x="352" y="72"/>
                  </a:lnTo>
                  <a:lnTo>
                    <a:pt x="368" y="88"/>
                  </a:lnTo>
                  <a:lnTo>
                    <a:pt x="368" y="96"/>
                  </a:lnTo>
                  <a:lnTo>
                    <a:pt x="360" y="96"/>
                  </a:lnTo>
                  <a:lnTo>
                    <a:pt x="360" y="104"/>
                  </a:lnTo>
                  <a:lnTo>
                    <a:pt x="352" y="104"/>
                  </a:lnTo>
                  <a:lnTo>
                    <a:pt x="328" y="96"/>
                  </a:lnTo>
                  <a:lnTo>
                    <a:pt x="320" y="96"/>
                  </a:lnTo>
                  <a:lnTo>
                    <a:pt x="312" y="88"/>
                  </a:lnTo>
                  <a:lnTo>
                    <a:pt x="312" y="112"/>
                  </a:lnTo>
                  <a:lnTo>
                    <a:pt x="304" y="120"/>
                  </a:lnTo>
                  <a:lnTo>
                    <a:pt x="304" y="128"/>
                  </a:lnTo>
                  <a:lnTo>
                    <a:pt x="296" y="144"/>
                  </a:lnTo>
                  <a:lnTo>
                    <a:pt x="288" y="144"/>
                  </a:lnTo>
                  <a:lnTo>
                    <a:pt x="288" y="152"/>
                  </a:lnTo>
                  <a:lnTo>
                    <a:pt x="288" y="160"/>
                  </a:lnTo>
                  <a:lnTo>
                    <a:pt x="280" y="160"/>
                  </a:lnTo>
                  <a:lnTo>
                    <a:pt x="272" y="160"/>
                  </a:lnTo>
                  <a:lnTo>
                    <a:pt x="264" y="160"/>
                  </a:lnTo>
                  <a:lnTo>
                    <a:pt x="264" y="176"/>
                  </a:lnTo>
                  <a:lnTo>
                    <a:pt x="264" y="184"/>
                  </a:lnTo>
                  <a:lnTo>
                    <a:pt x="264" y="192"/>
                  </a:lnTo>
                  <a:lnTo>
                    <a:pt x="264" y="200"/>
                  </a:lnTo>
                  <a:lnTo>
                    <a:pt x="248" y="200"/>
                  </a:lnTo>
                  <a:lnTo>
                    <a:pt x="232" y="192"/>
                  </a:lnTo>
                  <a:lnTo>
                    <a:pt x="224" y="192"/>
                  </a:lnTo>
                  <a:lnTo>
                    <a:pt x="224" y="200"/>
                  </a:lnTo>
                  <a:lnTo>
                    <a:pt x="224" y="208"/>
                  </a:lnTo>
                  <a:lnTo>
                    <a:pt x="224" y="216"/>
                  </a:lnTo>
                  <a:lnTo>
                    <a:pt x="224" y="224"/>
                  </a:lnTo>
                  <a:lnTo>
                    <a:pt x="216" y="232"/>
                  </a:lnTo>
                  <a:lnTo>
                    <a:pt x="216" y="240"/>
                  </a:lnTo>
                  <a:lnTo>
                    <a:pt x="216" y="256"/>
                  </a:lnTo>
                  <a:lnTo>
                    <a:pt x="208" y="264"/>
                  </a:lnTo>
                  <a:lnTo>
                    <a:pt x="200" y="280"/>
                  </a:lnTo>
                  <a:lnTo>
                    <a:pt x="200" y="288"/>
                  </a:lnTo>
                  <a:lnTo>
                    <a:pt x="200" y="296"/>
                  </a:lnTo>
                  <a:lnTo>
                    <a:pt x="192" y="304"/>
                  </a:lnTo>
                  <a:lnTo>
                    <a:pt x="200" y="312"/>
                  </a:lnTo>
                  <a:lnTo>
                    <a:pt x="184" y="320"/>
                  </a:lnTo>
                  <a:lnTo>
                    <a:pt x="168" y="320"/>
                  </a:lnTo>
                  <a:lnTo>
                    <a:pt x="168" y="328"/>
                  </a:lnTo>
                  <a:lnTo>
                    <a:pt x="160" y="328"/>
                  </a:lnTo>
                  <a:lnTo>
                    <a:pt x="152" y="328"/>
                  </a:lnTo>
                  <a:lnTo>
                    <a:pt x="152" y="336"/>
                  </a:lnTo>
                  <a:lnTo>
                    <a:pt x="144" y="344"/>
                  </a:lnTo>
                  <a:lnTo>
                    <a:pt x="136" y="344"/>
                  </a:lnTo>
                  <a:lnTo>
                    <a:pt x="128" y="344"/>
                  </a:lnTo>
                  <a:lnTo>
                    <a:pt x="120" y="344"/>
                  </a:lnTo>
                  <a:lnTo>
                    <a:pt x="112" y="344"/>
                  </a:lnTo>
                  <a:lnTo>
                    <a:pt x="104" y="360"/>
                  </a:lnTo>
                  <a:lnTo>
                    <a:pt x="96" y="360"/>
                  </a:lnTo>
                  <a:lnTo>
                    <a:pt x="88" y="352"/>
                  </a:lnTo>
                  <a:lnTo>
                    <a:pt x="72" y="352"/>
                  </a:lnTo>
                  <a:lnTo>
                    <a:pt x="64" y="336"/>
                  </a:lnTo>
                  <a:lnTo>
                    <a:pt x="64" y="328"/>
                  </a:lnTo>
                  <a:lnTo>
                    <a:pt x="56" y="328"/>
                  </a:lnTo>
                  <a:close/>
                </a:path>
              </a:pathLst>
            </a:custGeom>
            <a:solidFill>
              <a:srgbClr val="00B0F0"/>
            </a:solidFill>
            <a:ln w="6350" cmpd="sng">
              <a:solidFill>
                <a:srgbClr val="000000"/>
              </a:solidFill>
              <a:round/>
              <a:headEnd/>
              <a:tailEnd/>
            </a:ln>
          </p:spPr>
          <p:txBody>
            <a:bodyPr/>
            <a:lstStyle/>
            <a:p>
              <a:endParaRPr lang="en-US"/>
            </a:p>
          </p:txBody>
        </p:sp>
        <p:sp>
          <p:nvSpPr>
            <p:cNvPr id="127" name="Freeform 141"/>
            <p:cNvSpPr>
              <a:spLocks/>
            </p:cNvSpPr>
            <p:nvPr/>
          </p:nvSpPr>
          <p:spPr bwMode="auto">
            <a:xfrm>
              <a:off x="4708" y="1136"/>
              <a:ext cx="136" cy="272"/>
            </a:xfrm>
            <a:custGeom>
              <a:avLst/>
              <a:gdLst>
                <a:gd name="T0" fmla="*/ 104 w 136"/>
                <a:gd name="T1" fmla="*/ 240 h 272"/>
                <a:gd name="T2" fmla="*/ 128 w 136"/>
                <a:gd name="T3" fmla="*/ 232 h 272"/>
                <a:gd name="T4" fmla="*/ 128 w 136"/>
                <a:gd name="T5" fmla="*/ 224 h 272"/>
                <a:gd name="T6" fmla="*/ 136 w 136"/>
                <a:gd name="T7" fmla="*/ 216 h 272"/>
                <a:gd name="T8" fmla="*/ 136 w 136"/>
                <a:gd name="T9" fmla="*/ 208 h 272"/>
                <a:gd name="T10" fmla="*/ 128 w 136"/>
                <a:gd name="T11" fmla="*/ 200 h 272"/>
                <a:gd name="T12" fmla="*/ 128 w 136"/>
                <a:gd name="T13" fmla="*/ 192 h 272"/>
                <a:gd name="T14" fmla="*/ 112 w 136"/>
                <a:gd name="T15" fmla="*/ 184 h 272"/>
                <a:gd name="T16" fmla="*/ 56 w 136"/>
                <a:gd name="T17" fmla="*/ 0 h 272"/>
                <a:gd name="T18" fmla="*/ 48 w 136"/>
                <a:gd name="T19" fmla="*/ 0 h 272"/>
                <a:gd name="T20" fmla="*/ 32 w 136"/>
                <a:gd name="T21" fmla="*/ 8 h 272"/>
                <a:gd name="T22" fmla="*/ 32 w 136"/>
                <a:gd name="T23" fmla="*/ 8 h 272"/>
                <a:gd name="T24" fmla="*/ 32 w 136"/>
                <a:gd name="T25" fmla="*/ 16 h 272"/>
                <a:gd name="T26" fmla="*/ 32 w 136"/>
                <a:gd name="T27" fmla="*/ 16 h 272"/>
                <a:gd name="T28" fmla="*/ 32 w 136"/>
                <a:gd name="T29" fmla="*/ 24 h 272"/>
                <a:gd name="T30" fmla="*/ 24 w 136"/>
                <a:gd name="T31" fmla="*/ 32 h 272"/>
                <a:gd name="T32" fmla="*/ 32 w 136"/>
                <a:gd name="T33" fmla="*/ 40 h 272"/>
                <a:gd name="T34" fmla="*/ 32 w 136"/>
                <a:gd name="T35" fmla="*/ 48 h 272"/>
                <a:gd name="T36" fmla="*/ 24 w 136"/>
                <a:gd name="T37" fmla="*/ 56 h 272"/>
                <a:gd name="T38" fmla="*/ 32 w 136"/>
                <a:gd name="T39" fmla="*/ 88 h 272"/>
                <a:gd name="T40" fmla="*/ 16 w 136"/>
                <a:gd name="T41" fmla="*/ 104 h 272"/>
                <a:gd name="T42" fmla="*/ 16 w 136"/>
                <a:gd name="T43" fmla="*/ 104 h 272"/>
                <a:gd name="T44" fmla="*/ 8 w 136"/>
                <a:gd name="T45" fmla="*/ 112 h 272"/>
                <a:gd name="T46" fmla="*/ 16 w 136"/>
                <a:gd name="T47" fmla="*/ 120 h 272"/>
                <a:gd name="T48" fmla="*/ 16 w 136"/>
                <a:gd name="T49" fmla="*/ 160 h 272"/>
                <a:gd name="T50" fmla="*/ 8 w 136"/>
                <a:gd name="T51" fmla="*/ 176 h 272"/>
                <a:gd name="T52" fmla="*/ 0 w 136"/>
                <a:gd name="T53" fmla="*/ 192 h 272"/>
                <a:gd name="T54" fmla="*/ 8 w 136"/>
                <a:gd name="T55" fmla="*/ 216 h 272"/>
                <a:gd name="T56" fmla="*/ 16 w 136"/>
                <a:gd name="T57" fmla="*/ 240 h 272"/>
                <a:gd name="T58" fmla="*/ 8 w 136"/>
                <a:gd name="T59" fmla="*/ 256 h 272"/>
                <a:gd name="T60" fmla="*/ 16 w 136"/>
                <a:gd name="T61" fmla="*/ 272 h 272"/>
                <a:gd name="T62" fmla="*/ 96 w 136"/>
                <a:gd name="T63" fmla="*/ 256 h 272"/>
                <a:gd name="T64" fmla="*/ 104 w 136"/>
                <a:gd name="T65" fmla="*/ 248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272"/>
                <a:gd name="T101" fmla="*/ 136 w 136"/>
                <a:gd name="T102" fmla="*/ 272 h 2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272">
                  <a:moveTo>
                    <a:pt x="104" y="248"/>
                  </a:moveTo>
                  <a:lnTo>
                    <a:pt x="104" y="240"/>
                  </a:lnTo>
                  <a:lnTo>
                    <a:pt x="112" y="232"/>
                  </a:lnTo>
                  <a:lnTo>
                    <a:pt x="128" y="232"/>
                  </a:lnTo>
                  <a:lnTo>
                    <a:pt x="128" y="224"/>
                  </a:lnTo>
                  <a:lnTo>
                    <a:pt x="136" y="216"/>
                  </a:lnTo>
                  <a:lnTo>
                    <a:pt x="136" y="208"/>
                  </a:lnTo>
                  <a:lnTo>
                    <a:pt x="128" y="208"/>
                  </a:lnTo>
                  <a:lnTo>
                    <a:pt x="128" y="200"/>
                  </a:lnTo>
                  <a:lnTo>
                    <a:pt x="128" y="192"/>
                  </a:lnTo>
                  <a:lnTo>
                    <a:pt x="120" y="184"/>
                  </a:lnTo>
                  <a:lnTo>
                    <a:pt x="112" y="184"/>
                  </a:lnTo>
                  <a:lnTo>
                    <a:pt x="104" y="176"/>
                  </a:lnTo>
                  <a:lnTo>
                    <a:pt x="56" y="0"/>
                  </a:lnTo>
                  <a:lnTo>
                    <a:pt x="48" y="0"/>
                  </a:lnTo>
                  <a:lnTo>
                    <a:pt x="32" y="0"/>
                  </a:lnTo>
                  <a:lnTo>
                    <a:pt x="32" y="8"/>
                  </a:lnTo>
                  <a:lnTo>
                    <a:pt x="32" y="16"/>
                  </a:lnTo>
                  <a:lnTo>
                    <a:pt x="32" y="24"/>
                  </a:lnTo>
                  <a:lnTo>
                    <a:pt x="24" y="24"/>
                  </a:lnTo>
                  <a:lnTo>
                    <a:pt x="24" y="32"/>
                  </a:lnTo>
                  <a:lnTo>
                    <a:pt x="32" y="32"/>
                  </a:lnTo>
                  <a:lnTo>
                    <a:pt x="32" y="40"/>
                  </a:lnTo>
                  <a:lnTo>
                    <a:pt x="32" y="48"/>
                  </a:lnTo>
                  <a:lnTo>
                    <a:pt x="24" y="56"/>
                  </a:lnTo>
                  <a:lnTo>
                    <a:pt x="32" y="64"/>
                  </a:lnTo>
                  <a:lnTo>
                    <a:pt x="32" y="88"/>
                  </a:lnTo>
                  <a:lnTo>
                    <a:pt x="32" y="96"/>
                  </a:lnTo>
                  <a:lnTo>
                    <a:pt x="16" y="104"/>
                  </a:lnTo>
                  <a:lnTo>
                    <a:pt x="8" y="112"/>
                  </a:lnTo>
                  <a:lnTo>
                    <a:pt x="16" y="120"/>
                  </a:lnTo>
                  <a:lnTo>
                    <a:pt x="16" y="136"/>
                  </a:lnTo>
                  <a:lnTo>
                    <a:pt x="16" y="160"/>
                  </a:lnTo>
                  <a:lnTo>
                    <a:pt x="8" y="168"/>
                  </a:lnTo>
                  <a:lnTo>
                    <a:pt x="8" y="176"/>
                  </a:lnTo>
                  <a:lnTo>
                    <a:pt x="8" y="184"/>
                  </a:lnTo>
                  <a:lnTo>
                    <a:pt x="0" y="192"/>
                  </a:lnTo>
                  <a:lnTo>
                    <a:pt x="0" y="208"/>
                  </a:lnTo>
                  <a:lnTo>
                    <a:pt x="8" y="216"/>
                  </a:lnTo>
                  <a:lnTo>
                    <a:pt x="8" y="224"/>
                  </a:lnTo>
                  <a:lnTo>
                    <a:pt x="16" y="240"/>
                  </a:lnTo>
                  <a:lnTo>
                    <a:pt x="16" y="248"/>
                  </a:lnTo>
                  <a:lnTo>
                    <a:pt x="8" y="256"/>
                  </a:lnTo>
                  <a:lnTo>
                    <a:pt x="8" y="272"/>
                  </a:lnTo>
                  <a:lnTo>
                    <a:pt x="16" y="272"/>
                  </a:lnTo>
                  <a:lnTo>
                    <a:pt x="96" y="256"/>
                  </a:lnTo>
                  <a:lnTo>
                    <a:pt x="104" y="248"/>
                  </a:lnTo>
                  <a:close/>
                </a:path>
              </a:pathLst>
            </a:custGeom>
            <a:solidFill>
              <a:srgbClr val="00B0F0"/>
            </a:solidFill>
            <a:ln w="6350" cmpd="sng">
              <a:solidFill>
                <a:srgbClr val="000000"/>
              </a:solidFill>
              <a:round/>
              <a:headEnd/>
              <a:tailEnd/>
            </a:ln>
          </p:spPr>
          <p:txBody>
            <a:bodyPr/>
            <a:lstStyle/>
            <a:p>
              <a:endParaRPr lang="en-US"/>
            </a:p>
          </p:txBody>
        </p:sp>
        <p:sp>
          <p:nvSpPr>
            <p:cNvPr id="128" name="Freeform 142"/>
            <p:cNvSpPr>
              <a:spLocks/>
            </p:cNvSpPr>
            <p:nvPr/>
          </p:nvSpPr>
          <p:spPr bwMode="auto">
            <a:xfrm>
              <a:off x="4756" y="872"/>
              <a:ext cx="296" cy="472"/>
            </a:xfrm>
            <a:custGeom>
              <a:avLst/>
              <a:gdLst>
                <a:gd name="T0" fmla="*/ 80 w 296"/>
                <a:gd name="T1" fmla="*/ 456 h 472"/>
                <a:gd name="T2" fmla="*/ 56 w 296"/>
                <a:gd name="T3" fmla="*/ 440 h 472"/>
                <a:gd name="T4" fmla="*/ 0 w 296"/>
                <a:gd name="T5" fmla="*/ 264 h 472"/>
                <a:gd name="T6" fmla="*/ 16 w 296"/>
                <a:gd name="T7" fmla="*/ 256 h 472"/>
                <a:gd name="T8" fmla="*/ 16 w 296"/>
                <a:gd name="T9" fmla="*/ 256 h 472"/>
                <a:gd name="T10" fmla="*/ 24 w 296"/>
                <a:gd name="T11" fmla="*/ 240 h 472"/>
                <a:gd name="T12" fmla="*/ 24 w 296"/>
                <a:gd name="T13" fmla="*/ 240 h 472"/>
                <a:gd name="T14" fmla="*/ 24 w 296"/>
                <a:gd name="T15" fmla="*/ 216 h 472"/>
                <a:gd name="T16" fmla="*/ 32 w 296"/>
                <a:gd name="T17" fmla="*/ 200 h 472"/>
                <a:gd name="T18" fmla="*/ 40 w 296"/>
                <a:gd name="T19" fmla="*/ 184 h 472"/>
                <a:gd name="T20" fmla="*/ 32 w 296"/>
                <a:gd name="T21" fmla="*/ 136 h 472"/>
                <a:gd name="T22" fmla="*/ 40 w 296"/>
                <a:gd name="T23" fmla="*/ 120 h 472"/>
                <a:gd name="T24" fmla="*/ 48 w 296"/>
                <a:gd name="T25" fmla="*/ 80 h 472"/>
                <a:gd name="T26" fmla="*/ 72 w 296"/>
                <a:gd name="T27" fmla="*/ 8 h 472"/>
                <a:gd name="T28" fmla="*/ 96 w 296"/>
                <a:gd name="T29" fmla="*/ 32 h 472"/>
                <a:gd name="T30" fmla="*/ 120 w 296"/>
                <a:gd name="T31" fmla="*/ 8 h 472"/>
                <a:gd name="T32" fmla="*/ 128 w 296"/>
                <a:gd name="T33" fmla="*/ 0 h 472"/>
                <a:gd name="T34" fmla="*/ 168 w 296"/>
                <a:gd name="T35" fmla="*/ 16 h 472"/>
                <a:gd name="T36" fmla="*/ 208 w 296"/>
                <a:gd name="T37" fmla="*/ 136 h 472"/>
                <a:gd name="T38" fmla="*/ 224 w 296"/>
                <a:gd name="T39" fmla="*/ 160 h 472"/>
                <a:gd name="T40" fmla="*/ 240 w 296"/>
                <a:gd name="T41" fmla="*/ 160 h 472"/>
                <a:gd name="T42" fmla="*/ 248 w 296"/>
                <a:gd name="T43" fmla="*/ 184 h 472"/>
                <a:gd name="T44" fmla="*/ 264 w 296"/>
                <a:gd name="T45" fmla="*/ 200 h 472"/>
                <a:gd name="T46" fmla="*/ 280 w 296"/>
                <a:gd name="T47" fmla="*/ 208 h 472"/>
                <a:gd name="T48" fmla="*/ 280 w 296"/>
                <a:gd name="T49" fmla="*/ 216 h 472"/>
                <a:gd name="T50" fmla="*/ 288 w 296"/>
                <a:gd name="T51" fmla="*/ 224 h 472"/>
                <a:gd name="T52" fmla="*/ 296 w 296"/>
                <a:gd name="T53" fmla="*/ 224 h 472"/>
                <a:gd name="T54" fmla="*/ 280 w 296"/>
                <a:gd name="T55" fmla="*/ 248 h 472"/>
                <a:gd name="T56" fmla="*/ 272 w 296"/>
                <a:gd name="T57" fmla="*/ 240 h 472"/>
                <a:gd name="T58" fmla="*/ 272 w 296"/>
                <a:gd name="T59" fmla="*/ 248 h 472"/>
                <a:gd name="T60" fmla="*/ 264 w 296"/>
                <a:gd name="T61" fmla="*/ 248 h 472"/>
                <a:gd name="T62" fmla="*/ 264 w 296"/>
                <a:gd name="T63" fmla="*/ 256 h 472"/>
                <a:gd name="T64" fmla="*/ 248 w 296"/>
                <a:gd name="T65" fmla="*/ 264 h 472"/>
                <a:gd name="T66" fmla="*/ 248 w 296"/>
                <a:gd name="T67" fmla="*/ 264 h 472"/>
                <a:gd name="T68" fmla="*/ 248 w 296"/>
                <a:gd name="T69" fmla="*/ 280 h 472"/>
                <a:gd name="T70" fmla="*/ 232 w 296"/>
                <a:gd name="T71" fmla="*/ 296 h 472"/>
                <a:gd name="T72" fmla="*/ 232 w 296"/>
                <a:gd name="T73" fmla="*/ 280 h 472"/>
                <a:gd name="T74" fmla="*/ 216 w 296"/>
                <a:gd name="T75" fmla="*/ 272 h 472"/>
                <a:gd name="T76" fmla="*/ 216 w 296"/>
                <a:gd name="T77" fmla="*/ 280 h 472"/>
                <a:gd name="T78" fmla="*/ 200 w 296"/>
                <a:gd name="T79" fmla="*/ 296 h 472"/>
                <a:gd name="T80" fmla="*/ 200 w 296"/>
                <a:gd name="T81" fmla="*/ 304 h 472"/>
                <a:gd name="T82" fmla="*/ 192 w 296"/>
                <a:gd name="T83" fmla="*/ 296 h 472"/>
                <a:gd name="T84" fmla="*/ 184 w 296"/>
                <a:gd name="T85" fmla="*/ 296 h 472"/>
                <a:gd name="T86" fmla="*/ 176 w 296"/>
                <a:gd name="T87" fmla="*/ 288 h 472"/>
                <a:gd name="T88" fmla="*/ 176 w 296"/>
                <a:gd name="T89" fmla="*/ 336 h 472"/>
                <a:gd name="T90" fmla="*/ 168 w 296"/>
                <a:gd name="T91" fmla="*/ 360 h 472"/>
                <a:gd name="T92" fmla="*/ 160 w 296"/>
                <a:gd name="T93" fmla="*/ 352 h 472"/>
                <a:gd name="T94" fmla="*/ 152 w 296"/>
                <a:gd name="T95" fmla="*/ 368 h 472"/>
                <a:gd name="T96" fmla="*/ 144 w 296"/>
                <a:gd name="T97" fmla="*/ 368 h 472"/>
                <a:gd name="T98" fmla="*/ 136 w 296"/>
                <a:gd name="T99" fmla="*/ 368 h 472"/>
                <a:gd name="T100" fmla="*/ 128 w 296"/>
                <a:gd name="T101" fmla="*/ 360 h 472"/>
                <a:gd name="T102" fmla="*/ 128 w 296"/>
                <a:gd name="T103" fmla="*/ 392 h 472"/>
                <a:gd name="T104" fmla="*/ 128 w 296"/>
                <a:gd name="T105" fmla="*/ 376 h 472"/>
                <a:gd name="T106" fmla="*/ 120 w 296"/>
                <a:gd name="T107" fmla="*/ 376 h 472"/>
                <a:gd name="T108" fmla="*/ 104 w 296"/>
                <a:gd name="T109" fmla="*/ 392 h 472"/>
                <a:gd name="T110" fmla="*/ 104 w 296"/>
                <a:gd name="T111" fmla="*/ 408 h 472"/>
                <a:gd name="T112" fmla="*/ 104 w 296"/>
                <a:gd name="T113" fmla="*/ 416 h 472"/>
                <a:gd name="T114" fmla="*/ 104 w 296"/>
                <a:gd name="T115" fmla="*/ 432 h 472"/>
                <a:gd name="T116" fmla="*/ 88 w 296"/>
                <a:gd name="T117" fmla="*/ 440 h 472"/>
                <a:gd name="T118" fmla="*/ 80 w 296"/>
                <a:gd name="T119" fmla="*/ 472 h 4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6"/>
                <a:gd name="T181" fmla="*/ 0 h 472"/>
                <a:gd name="T182" fmla="*/ 296 w 296"/>
                <a:gd name="T183" fmla="*/ 472 h 4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6" h="472">
                  <a:moveTo>
                    <a:pt x="80" y="464"/>
                  </a:moveTo>
                  <a:lnTo>
                    <a:pt x="80" y="464"/>
                  </a:lnTo>
                  <a:lnTo>
                    <a:pt x="80" y="456"/>
                  </a:lnTo>
                  <a:lnTo>
                    <a:pt x="72" y="448"/>
                  </a:lnTo>
                  <a:lnTo>
                    <a:pt x="64" y="448"/>
                  </a:lnTo>
                  <a:lnTo>
                    <a:pt x="56" y="440"/>
                  </a:lnTo>
                  <a:lnTo>
                    <a:pt x="8" y="264"/>
                  </a:lnTo>
                  <a:lnTo>
                    <a:pt x="0" y="264"/>
                  </a:lnTo>
                  <a:lnTo>
                    <a:pt x="0" y="248"/>
                  </a:lnTo>
                  <a:lnTo>
                    <a:pt x="8" y="248"/>
                  </a:lnTo>
                  <a:lnTo>
                    <a:pt x="16" y="256"/>
                  </a:lnTo>
                  <a:lnTo>
                    <a:pt x="16" y="240"/>
                  </a:lnTo>
                  <a:lnTo>
                    <a:pt x="24" y="240"/>
                  </a:lnTo>
                  <a:lnTo>
                    <a:pt x="24" y="232"/>
                  </a:lnTo>
                  <a:lnTo>
                    <a:pt x="24" y="216"/>
                  </a:lnTo>
                  <a:lnTo>
                    <a:pt x="40" y="200"/>
                  </a:lnTo>
                  <a:lnTo>
                    <a:pt x="32" y="200"/>
                  </a:lnTo>
                  <a:lnTo>
                    <a:pt x="32" y="192"/>
                  </a:lnTo>
                  <a:lnTo>
                    <a:pt x="40" y="184"/>
                  </a:lnTo>
                  <a:lnTo>
                    <a:pt x="40" y="176"/>
                  </a:lnTo>
                  <a:lnTo>
                    <a:pt x="32" y="160"/>
                  </a:lnTo>
                  <a:lnTo>
                    <a:pt x="32" y="136"/>
                  </a:lnTo>
                  <a:lnTo>
                    <a:pt x="40" y="136"/>
                  </a:lnTo>
                  <a:lnTo>
                    <a:pt x="40" y="120"/>
                  </a:lnTo>
                  <a:lnTo>
                    <a:pt x="40" y="88"/>
                  </a:lnTo>
                  <a:lnTo>
                    <a:pt x="48" y="80"/>
                  </a:lnTo>
                  <a:lnTo>
                    <a:pt x="64" y="16"/>
                  </a:lnTo>
                  <a:lnTo>
                    <a:pt x="72" y="8"/>
                  </a:lnTo>
                  <a:lnTo>
                    <a:pt x="80" y="8"/>
                  </a:lnTo>
                  <a:lnTo>
                    <a:pt x="88" y="32"/>
                  </a:lnTo>
                  <a:lnTo>
                    <a:pt x="96" y="32"/>
                  </a:lnTo>
                  <a:lnTo>
                    <a:pt x="104" y="24"/>
                  </a:lnTo>
                  <a:lnTo>
                    <a:pt x="120" y="8"/>
                  </a:lnTo>
                  <a:lnTo>
                    <a:pt x="128" y="8"/>
                  </a:lnTo>
                  <a:lnTo>
                    <a:pt x="128" y="0"/>
                  </a:lnTo>
                  <a:lnTo>
                    <a:pt x="136" y="0"/>
                  </a:lnTo>
                  <a:lnTo>
                    <a:pt x="144" y="8"/>
                  </a:lnTo>
                  <a:lnTo>
                    <a:pt x="168" y="16"/>
                  </a:lnTo>
                  <a:lnTo>
                    <a:pt x="176" y="24"/>
                  </a:lnTo>
                  <a:lnTo>
                    <a:pt x="208" y="136"/>
                  </a:lnTo>
                  <a:lnTo>
                    <a:pt x="208" y="144"/>
                  </a:lnTo>
                  <a:lnTo>
                    <a:pt x="224" y="160"/>
                  </a:lnTo>
                  <a:lnTo>
                    <a:pt x="240" y="160"/>
                  </a:lnTo>
                  <a:lnTo>
                    <a:pt x="240" y="176"/>
                  </a:lnTo>
                  <a:lnTo>
                    <a:pt x="248" y="184"/>
                  </a:lnTo>
                  <a:lnTo>
                    <a:pt x="256" y="200"/>
                  </a:lnTo>
                  <a:lnTo>
                    <a:pt x="264" y="200"/>
                  </a:lnTo>
                  <a:lnTo>
                    <a:pt x="264" y="192"/>
                  </a:lnTo>
                  <a:lnTo>
                    <a:pt x="280" y="208"/>
                  </a:lnTo>
                  <a:lnTo>
                    <a:pt x="288" y="208"/>
                  </a:lnTo>
                  <a:lnTo>
                    <a:pt x="280" y="216"/>
                  </a:lnTo>
                  <a:lnTo>
                    <a:pt x="288" y="224"/>
                  </a:lnTo>
                  <a:lnTo>
                    <a:pt x="296" y="216"/>
                  </a:lnTo>
                  <a:lnTo>
                    <a:pt x="296" y="224"/>
                  </a:lnTo>
                  <a:lnTo>
                    <a:pt x="288" y="240"/>
                  </a:lnTo>
                  <a:lnTo>
                    <a:pt x="280" y="248"/>
                  </a:lnTo>
                  <a:lnTo>
                    <a:pt x="272" y="240"/>
                  </a:lnTo>
                  <a:lnTo>
                    <a:pt x="272" y="248"/>
                  </a:lnTo>
                  <a:lnTo>
                    <a:pt x="272" y="256"/>
                  </a:lnTo>
                  <a:lnTo>
                    <a:pt x="264" y="248"/>
                  </a:lnTo>
                  <a:lnTo>
                    <a:pt x="264" y="256"/>
                  </a:lnTo>
                  <a:lnTo>
                    <a:pt x="264" y="264"/>
                  </a:lnTo>
                  <a:lnTo>
                    <a:pt x="248" y="264"/>
                  </a:lnTo>
                  <a:lnTo>
                    <a:pt x="248" y="272"/>
                  </a:lnTo>
                  <a:lnTo>
                    <a:pt x="248" y="280"/>
                  </a:lnTo>
                  <a:lnTo>
                    <a:pt x="240" y="288"/>
                  </a:lnTo>
                  <a:lnTo>
                    <a:pt x="232" y="296"/>
                  </a:lnTo>
                  <a:lnTo>
                    <a:pt x="232" y="288"/>
                  </a:lnTo>
                  <a:lnTo>
                    <a:pt x="232" y="280"/>
                  </a:lnTo>
                  <a:lnTo>
                    <a:pt x="224" y="272"/>
                  </a:lnTo>
                  <a:lnTo>
                    <a:pt x="216" y="272"/>
                  </a:lnTo>
                  <a:lnTo>
                    <a:pt x="216" y="280"/>
                  </a:lnTo>
                  <a:lnTo>
                    <a:pt x="216" y="288"/>
                  </a:lnTo>
                  <a:lnTo>
                    <a:pt x="208" y="288"/>
                  </a:lnTo>
                  <a:lnTo>
                    <a:pt x="200" y="296"/>
                  </a:lnTo>
                  <a:lnTo>
                    <a:pt x="200" y="304"/>
                  </a:lnTo>
                  <a:lnTo>
                    <a:pt x="184" y="304"/>
                  </a:lnTo>
                  <a:lnTo>
                    <a:pt x="192" y="296"/>
                  </a:lnTo>
                  <a:lnTo>
                    <a:pt x="184" y="296"/>
                  </a:lnTo>
                  <a:lnTo>
                    <a:pt x="176" y="288"/>
                  </a:lnTo>
                  <a:lnTo>
                    <a:pt x="176" y="296"/>
                  </a:lnTo>
                  <a:lnTo>
                    <a:pt x="176" y="312"/>
                  </a:lnTo>
                  <a:lnTo>
                    <a:pt x="176" y="336"/>
                  </a:lnTo>
                  <a:lnTo>
                    <a:pt x="168" y="344"/>
                  </a:lnTo>
                  <a:lnTo>
                    <a:pt x="168" y="360"/>
                  </a:lnTo>
                  <a:lnTo>
                    <a:pt x="160" y="352"/>
                  </a:lnTo>
                  <a:lnTo>
                    <a:pt x="152" y="352"/>
                  </a:lnTo>
                  <a:lnTo>
                    <a:pt x="152" y="368"/>
                  </a:lnTo>
                  <a:lnTo>
                    <a:pt x="144" y="368"/>
                  </a:lnTo>
                  <a:lnTo>
                    <a:pt x="136" y="368"/>
                  </a:lnTo>
                  <a:lnTo>
                    <a:pt x="128" y="360"/>
                  </a:lnTo>
                  <a:lnTo>
                    <a:pt x="128" y="368"/>
                  </a:lnTo>
                  <a:lnTo>
                    <a:pt x="128" y="384"/>
                  </a:lnTo>
                  <a:lnTo>
                    <a:pt x="128" y="392"/>
                  </a:lnTo>
                  <a:lnTo>
                    <a:pt x="128" y="384"/>
                  </a:lnTo>
                  <a:lnTo>
                    <a:pt x="128" y="376"/>
                  </a:lnTo>
                  <a:lnTo>
                    <a:pt x="120" y="376"/>
                  </a:lnTo>
                  <a:lnTo>
                    <a:pt x="112" y="384"/>
                  </a:lnTo>
                  <a:lnTo>
                    <a:pt x="104" y="392"/>
                  </a:lnTo>
                  <a:lnTo>
                    <a:pt x="104" y="408"/>
                  </a:lnTo>
                  <a:lnTo>
                    <a:pt x="104" y="416"/>
                  </a:lnTo>
                  <a:lnTo>
                    <a:pt x="96" y="416"/>
                  </a:lnTo>
                  <a:lnTo>
                    <a:pt x="96" y="424"/>
                  </a:lnTo>
                  <a:lnTo>
                    <a:pt x="104" y="432"/>
                  </a:lnTo>
                  <a:lnTo>
                    <a:pt x="88" y="440"/>
                  </a:lnTo>
                  <a:lnTo>
                    <a:pt x="88" y="464"/>
                  </a:lnTo>
                  <a:lnTo>
                    <a:pt x="80" y="472"/>
                  </a:lnTo>
                  <a:lnTo>
                    <a:pt x="80" y="464"/>
                  </a:lnTo>
                  <a:close/>
                </a:path>
              </a:pathLst>
            </a:custGeom>
            <a:solidFill>
              <a:srgbClr val="042444"/>
            </a:solidFill>
            <a:ln w="6350" cmpd="sng">
              <a:solidFill>
                <a:srgbClr val="000000"/>
              </a:solidFill>
              <a:round/>
              <a:headEnd/>
              <a:tailEnd/>
            </a:ln>
          </p:spPr>
          <p:txBody>
            <a:bodyPr/>
            <a:lstStyle/>
            <a:p>
              <a:endParaRPr lang="en-US"/>
            </a:p>
          </p:txBody>
        </p:sp>
        <p:sp>
          <p:nvSpPr>
            <p:cNvPr id="129" name="Freeform 143"/>
            <p:cNvSpPr>
              <a:spLocks/>
            </p:cNvSpPr>
            <p:nvPr/>
          </p:nvSpPr>
          <p:spPr bwMode="auto">
            <a:xfrm>
              <a:off x="4668" y="1368"/>
              <a:ext cx="264" cy="136"/>
            </a:xfrm>
            <a:custGeom>
              <a:avLst/>
              <a:gdLst>
                <a:gd name="T0" fmla="*/ 0 w 264"/>
                <a:gd name="T1" fmla="*/ 128 h 136"/>
                <a:gd name="T2" fmla="*/ 0 w 264"/>
                <a:gd name="T3" fmla="*/ 56 h 136"/>
                <a:gd name="T4" fmla="*/ 136 w 264"/>
                <a:gd name="T5" fmla="*/ 24 h 136"/>
                <a:gd name="T6" fmla="*/ 144 w 264"/>
                <a:gd name="T7" fmla="*/ 16 h 136"/>
                <a:gd name="T8" fmla="*/ 152 w 264"/>
                <a:gd name="T9" fmla="*/ 0 h 136"/>
                <a:gd name="T10" fmla="*/ 168 w 264"/>
                <a:gd name="T11" fmla="*/ 0 h 136"/>
                <a:gd name="T12" fmla="*/ 168 w 264"/>
                <a:gd name="T13" fmla="*/ 8 h 136"/>
                <a:gd name="T14" fmla="*/ 184 w 264"/>
                <a:gd name="T15" fmla="*/ 16 h 136"/>
                <a:gd name="T16" fmla="*/ 184 w 264"/>
                <a:gd name="T17" fmla="*/ 24 h 136"/>
                <a:gd name="T18" fmla="*/ 176 w 264"/>
                <a:gd name="T19" fmla="*/ 32 h 136"/>
                <a:gd name="T20" fmla="*/ 176 w 264"/>
                <a:gd name="T21" fmla="*/ 32 h 136"/>
                <a:gd name="T22" fmla="*/ 176 w 264"/>
                <a:gd name="T23" fmla="*/ 40 h 136"/>
                <a:gd name="T24" fmla="*/ 168 w 264"/>
                <a:gd name="T25" fmla="*/ 56 h 136"/>
                <a:gd name="T26" fmla="*/ 184 w 264"/>
                <a:gd name="T27" fmla="*/ 56 h 136"/>
                <a:gd name="T28" fmla="*/ 200 w 264"/>
                <a:gd name="T29" fmla="*/ 64 h 136"/>
                <a:gd name="T30" fmla="*/ 208 w 264"/>
                <a:gd name="T31" fmla="*/ 64 h 136"/>
                <a:gd name="T32" fmla="*/ 208 w 264"/>
                <a:gd name="T33" fmla="*/ 72 h 136"/>
                <a:gd name="T34" fmla="*/ 216 w 264"/>
                <a:gd name="T35" fmla="*/ 80 h 136"/>
                <a:gd name="T36" fmla="*/ 216 w 264"/>
                <a:gd name="T37" fmla="*/ 88 h 136"/>
                <a:gd name="T38" fmla="*/ 224 w 264"/>
                <a:gd name="T39" fmla="*/ 96 h 136"/>
                <a:gd name="T40" fmla="*/ 256 w 264"/>
                <a:gd name="T41" fmla="*/ 88 h 136"/>
                <a:gd name="T42" fmla="*/ 248 w 264"/>
                <a:gd name="T43" fmla="*/ 72 h 136"/>
                <a:gd name="T44" fmla="*/ 240 w 264"/>
                <a:gd name="T45" fmla="*/ 64 h 136"/>
                <a:gd name="T46" fmla="*/ 232 w 264"/>
                <a:gd name="T47" fmla="*/ 64 h 136"/>
                <a:gd name="T48" fmla="*/ 240 w 264"/>
                <a:gd name="T49" fmla="*/ 56 h 136"/>
                <a:gd name="T50" fmla="*/ 264 w 264"/>
                <a:gd name="T51" fmla="*/ 72 h 136"/>
                <a:gd name="T52" fmla="*/ 264 w 264"/>
                <a:gd name="T53" fmla="*/ 96 h 136"/>
                <a:gd name="T54" fmla="*/ 256 w 264"/>
                <a:gd name="T55" fmla="*/ 96 h 136"/>
                <a:gd name="T56" fmla="*/ 240 w 264"/>
                <a:gd name="T57" fmla="*/ 104 h 136"/>
                <a:gd name="T58" fmla="*/ 232 w 264"/>
                <a:gd name="T59" fmla="*/ 120 h 136"/>
                <a:gd name="T60" fmla="*/ 224 w 264"/>
                <a:gd name="T61" fmla="*/ 128 h 136"/>
                <a:gd name="T62" fmla="*/ 216 w 264"/>
                <a:gd name="T63" fmla="*/ 120 h 136"/>
                <a:gd name="T64" fmla="*/ 216 w 264"/>
                <a:gd name="T65" fmla="*/ 112 h 136"/>
                <a:gd name="T66" fmla="*/ 208 w 264"/>
                <a:gd name="T67" fmla="*/ 104 h 136"/>
                <a:gd name="T68" fmla="*/ 208 w 264"/>
                <a:gd name="T69" fmla="*/ 120 h 136"/>
                <a:gd name="T70" fmla="*/ 208 w 264"/>
                <a:gd name="T71" fmla="*/ 112 h 136"/>
                <a:gd name="T72" fmla="*/ 200 w 264"/>
                <a:gd name="T73" fmla="*/ 120 h 136"/>
                <a:gd name="T74" fmla="*/ 200 w 264"/>
                <a:gd name="T75" fmla="*/ 136 h 136"/>
                <a:gd name="T76" fmla="*/ 184 w 264"/>
                <a:gd name="T77" fmla="*/ 136 h 136"/>
                <a:gd name="T78" fmla="*/ 176 w 264"/>
                <a:gd name="T79" fmla="*/ 120 h 136"/>
                <a:gd name="T80" fmla="*/ 168 w 264"/>
                <a:gd name="T81" fmla="*/ 112 h 136"/>
                <a:gd name="T82" fmla="*/ 160 w 264"/>
                <a:gd name="T83" fmla="*/ 104 h 136"/>
                <a:gd name="T84" fmla="*/ 160 w 264"/>
                <a:gd name="T85" fmla="*/ 104 h 136"/>
                <a:gd name="T86" fmla="*/ 152 w 264"/>
                <a:gd name="T87" fmla="*/ 88 h 136"/>
                <a:gd name="T88" fmla="*/ 128 w 264"/>
                <a:gd name="T89" fmla="*/ 96 h 136"/>
                <a:gd name="T90" fmla="*/ 128 w 264"/>
                <a:gd name="T91" fmla="*/ 96 h 136"/>
                <a:gd name="T92" fmla="*/ 56 w 264"/>
                <a:gd name="T93" fmla="*/ 112 h 136"/>
                <a:gd name="T94" fmla="*/ 56 w 264"/>
                <a:gd name="T95" fmla="*/ 120 h 136"/>
                <a:gd name="T96" fmla="*/ 56 w 264"/>
                <a:gd name="T97" fmla="*/ 112 h 136"/>
                <a:gd name="T98" fmla="*/ 0 w 264"/>
                <a:gd name="T99" fmla="*/ 128 h 1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4"/>
                <a:gd name="T151" fmla="*/ 0 h 136"/>
                <a:gd name="T152" fmla="*/ 264 w 264"/>
                <a:gd name="T153" fmla="*/ 136 h 1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4" h="136">
                  <a:moveTo>
                    <a:pt x="0" y="128"/>
                  </a:moveTo>
                  <a:lnTo>
                    <a:pt x="0" y="128"/>
                  </a:lnTo>
                  <a:lnTo>
                    <a:pt x="0" y="56"/>
                  </a:lnTo>
                  <a:lnTo>
                    <a:pt x="56" y="40"/>
                  </a:lnTo>
                  <a:lnTo>
                    <a:pt x="136" y="24"/>
                  </a:lnTo>
                  <a:lnTo>
                    <a:pt x="144" y="16"/>
                  </a:lnTo>
                  <a:lnTo>
                    <a:pt x="144" y="8"/>
                  </a:lnTo>
                  <a:lnTo>
                    <a:pt x="152" y="0"/>
                  </a:lnTo>
                  <a:lnTo>
                    <a:pt x="168" y="0"/>
                  </a:lnTo>
                  <a:lnTo>
                    <a:pt x="168" y="8"/>
                  </a:lnTo>
                  <a:lnTo>
                    <a:pt x="184" y="16"/>
                  </a:lnTo>
                  <a:lnTo>
                    <a:pt x="192" y="16"/>
                  </a:lnTo>
                  <a:lnTo>
                    <a:pt x="184" y="24"/>
                  </a:lnTo>
                  <a:lnTo>
                    <a:pt x="176" y="24"/>
                  </a:lnTo>
                  <a:lnTo>
                    <a:pt x="176" y="32"/>
                  </a:lnTo>
                  <a:lnTo>
                    <a:pt x="176" y="40"/>
                  </a:lnTo>
                  <a:lnTo>
                    <a:pt x="168" y="48"/>
                  </a:lnTo>
                  <a:lnTo>
                    <a:pt x="168" y="56"/>
                  </a:lnTo>
                  <a:lnTo>
                    <a:pt x="184" y="56"/>
                  </a:lnTo>
                  <a:lnTo>
                    <a:pt x="192" y="56"/>
                  </a:lnTo>
                  <a:lnTo>
                    <a:pt x="200" y="64"/>
                  </a:lnTo>
                  <a:lnTo>
                    <a:pt x="208" y="64"/>
                  </a:lnTo>
                  <a:lnTo>
                    <a:pt x="208" y="72"/>
                  </a:lnTo>
                  <a:lnTo>
                    <a:pt x="208" y="80"/>
                  </a:lnTo>
                  <a:lnTo>
                    <a:pt x="216" y="80"/>
                  </a:lnTo>
                  <a:lnTo>
                    <a:pt x="216" y="88"/>
                  </a:lnTo>
                  <a:lnTo>
                    <a:pt x="224" y="96"/>
                  </a:lnTo>
                  <a:lnTo>
                    <a:pt x="248" y="96"/>
                  </a:lnTo>
                  <a:lnTo>
                    <a:pt x="256" y="88"/>
                  </a:lnTo>
                  <a:lnTo>
                    <a:pt x="256" y="80"/>
                  </a:lnTo>
                  <a:lnTo>
                    <a:pt x="248" y="72"/>
                  </a:lnTo>
                  <a:lnTo>
                    <a:pt x="248" y="64"/>
                  </a:lnTo>
                  <a:lnTo>
                    <a:pt x="240" y="64"/>
                  </a:lnTo>
                  <a:lnTo>
                    <a:pt x="232" y="64"/>
                  </a:lnTo>
                  <a:lnTo>
                    <a:pt x="240" y="56"/>
                  </a:lnTo>
                  <a:lnTo>
                    <a:pt x="248" y="56"/>
                  </a:lnTo>
                  <a:lnTo>
                    <a:pt x="264" y="72"/>
                  </a:lnTo>
                  <a:lnTo>
                    <a:pt x="264" y="88"/>
                  </a:lnTo>
                  <a:lnTo>
                    <a:pt x="264" y="96"/>
                  </a:lnTo>
                  <a:lnTo>
                    <a:pt x="256" y="96"/>
                  </a:lnTo>
                  <a:lnTo>
                    <a:pt x="248" y="104"/>
                  </a:lnTo>
                  <a:lnTo>
                    <a:pt x="240" y="104"/>
                  </a:lnTo>
                  <a:lnTo>
                    <a:pt x="232" y="112"/>
                  </a:lnTo>
                  <a:lnTo>
                    <a:pt x="232" y="120"/>
                  </a:lnTo>
                  <a:lnTo>
                    <a:pt x="224" y="128"/>
                  </a:lnTo>
                  <a:lnTo>
                    <a:pt x="216" y="120"/>
                  </a:lnTo>
                  <a:lnTo>
                    <a:pt x="216" y="112"/>
                  </a:lnTo>
                  <a:lnTo>
                    <a:pt x="216" y="104"/>
                  </a:lnTo>
                  <a:lnTo>
                    <a:pt x="208" y="104"/>
                  </a:lnTo>
                  <a:lnTo>
                    <a:pt x="208" y="120"/>
                  </a:lnTo>
                  <a:lnTo>
                    <a:pt x="208" y="112"/>
                  </a:lnTo>
                  <a:lnTo>
                    <a:pt x="200" y="120"/>
                  </a:lnTo>
                  <a:lnTo>
                    <a:pt x="200" y="136"/>
                  </a:lnTo>
                  <a:lnTo>
                    <a:pt x="184" y="136"/>
                  </a:lnTo>
                  <a:lnTo>
                    <a:pt x="184" y="120"/>
                  </a:lnTo>
                  <a:lnTo>
                    <a:pt x="176" y="120"/>
                  </a:lnTo>
                  <a:lnTo>
                    <a:pt x="168" y="112"/>
                  </a:lnTo>
                  <a:lnTo>
                    <a:pt x="160" y="104"/>
                  </a:lnTo>
                  <a:lnTo>
                    <a:pt x="152" y="88"/>
                  </a:lnTo>
                  <a:lnTo>
                    <a:pt x="128" y="96"/>
                  </a:lnTo>
                  <a:lnTo>
                    <a:pt x="56" y="112"/>
                  </a:lnTo>
                  <a:lnTo>
                    <a:pt x="56" y="120"/>
                  </a:lnTo>
                  <a:lnTo>
                    <a:pt x="56" y="112"/>
                  </a:lnTo>
                  <a:lnTo>
                    <a:pt x="0" y="128"/>
                  </a:lnTo>
                  <a:close/>
                </a:path>
              </a:pathLst>
            </a:custGeom>
            <a:solidFill>
              <a:srgbClr val="00B050"/>
            </a:solidFill>
            <a:ln w="6350" cmpd="sng">
              <a:solidFill>
                <a:srgbClr val="000000"/>
              </a:solidFill>
              <a:round/>
              <a:headEnd/>
              <a:tailEnd/>
            </a:ln>
          </p:spPr>
          <p:txBody>
            <a:bodyPr/>
            <a:lstStyle/>
            <a:p>
              <a:endParaRPr lang="en-US"/>
            </a:p>
          </p:txBody>
        </p:sp>
        <p:sp>
          <p:nvSpPr>
            <p:cNvPr id="130" name="Freeform 145"/>
            <p:cNvSpPr>
              <a:spLocks/>
            </p:cNvSpPr>
            <p:nvPr/>
          </p:nvSpPr>
          <p:spPr bwMode="auto">
            <a:xfrm>
              <a:off x="4668" y="1464"/>
              <a:ext cx="144" cy="136"/>
            </a:xfrm>
            <a:custGeom>
              <a:avLst/>
              <a:gdLst>
                <a:gd name="T0" fmla="*/ 104 w 144"/>
                <a:gd name="T1" fmla="*/ 88 h 136"/>
                <a:gd name="T2" fmla="*/ 88 w 144"/>
                <a:gd name="T3" fmla="*/ 96 h 136"/>
                <a:gd name="T4" fmla="*/ 64 w 144"/>
                <a:gd name="T5" fmla="*/ 96 h 136"/>
                <a:gd name="T6" fmla="*/ 64 w 144"/>
                <a:gd name="T7" fmla="*/ 96 h 136"/>
                <a:gd name="T8" fmla="*/ 40 w 144"/>
                <a:gd name="T9" fmla="*/ 112 h 136"/>
                <a:gd name="T10" fmla="*/ 40 w 144"/>
                <a:gd name="T11" fmla="*/ 112 h 136"/>
                <a:gd name="T12" fmla="*/ 24 w 144"/>
                <a:gd name="T13" fmla="*/ 136 h 136"/>
                <a:gd name="T14" fmla="*/ 16 w 144"/>
                <a:gd name="T15" fmla="*/ 136 h 136"/>
                <a:gd name="T16" fmla="*/ 16 w 144"/>
                <a:gd name="T17" fmla="*/ 136 h 136"/>
                <a:gd name="T18" fmla="*/ 8 w 144"/>
                <a:gd name="T19" fmla="*/ 128 h 136"/>
                <a:gd name="T20" fmla="*/ 8 w 144"/>
                <a:gd name="T21" fmla="*/ 128 h 136"/>
                <a:gd name="T22" fmla="*/ 24 w 144"/>
                <a:gd name="T23" fmla="*/ 112 h 136"/>
                <a:gd name="T24" fmla="*/ 24 w 144"/>
                <a:gd name="T25" fmla="*/ 112 h 136"/>
                <a:gd name="T26" fmla="*/ 16 w 144"/>
                <a:gd name="T27" fmla="*/ 104 h 136"/>
                <a:gd name="T28" fmla="*/ 16 w 144"/>
                <a:gd name="T29" fmla="*/ 104 h 136"/>
                <a:gd name="T30" fmla="*/ 0 w 144"/>
                <a:gd name="T31" fmla="*/ 32 h 136"/>
                <a:gd name="T32" fmla="*/ 0 w 144"/>
                <a:gd name="T33" fmla="*/ 32 h 136"/>
                <a:gd name="T34" fmla="*/ 56 w 144"/>
                <a:gd name="T35" fmla="*/ 16 h 136"/>
                <a:gd name="T36" fmla="*/ 56 w 144"/>
                <a:gd name="T37" fmla="*/ 16 h 136"/>
                <a:gd name="T38" fmla="*/ 56 w 144"/>
                <a:gd name="T39" fmla="*/ 24 h 136"/>
                <a:gd name="T40" fmla="*/ 56 w 144"/>
                <a:gd name="T41" fmla="*/ 24 h 136"/>
                <a:gd name="T42" fmla="*/ 56 w 144"/>
                <a:gd name="T43" fmla="*/ 16 h 136"/>
                <a:gd name="T44" fmla="*/ 56 w 144"/>
                <a:gd name="T45" fmla="*/ 16 h 136"/>
                <a:gd name="T46" fmla="*/ 128 w 144"/>
                <a:gd name="T47" fmla="*/ 0 h 136"/>
                <a:gd name="T48" fmla="*/ 128 w 144"/>
                <a:gd name="T49" fmla="*/ 0 h 136"/>
                <a:gd name="T50" fmla="*/ 128 w 144"/>
                <a:gd name="T51" fmla="*/ 0 h 136"/>
                <a:gd name="T52" fmla="*/ 144 w 144"/>
                <a:gd name="T53" fmla="*/ 56 h 136"/>
                <a:gd name="T54" fmla="*/ 144 w 144"/>
                <a:gd name="T55" fmla="*/ 56 h 136"/>
                <a:gd name="T56" fmla="*/ 136 w 144"/>
                <a:gd name="T57" fmla="*/ 64 h 136"/>
                <a:gd name="T58" fmla="*/ 136 w 144"/>
                <a:gd name="T59" fmla="*/ 64 h 136"/>
                <a:gd name="T60" fmla="*/ 136 w 144"/>
                <a:gd name="T61" fmla="*/ 72 h 136"/>
                <a:gd name="T62" fmla="*/ 136 w 144"/>
                <a:gd name="T63" fmla="*/ 72 h 136"/>
                <a:gd name="T64" fmla="*/ 136 w 144"/>
                <a:gd name="T65" fmla="*/ 72 h 136"/>
                <a:gd name="T66" fmla="*/ 104 w 144"/>
                <a:gd name="T67" fmla="*/ 88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4"/>
                <a:gd name="T103" fmla="*/ 0 h 136"/>
                <a:gd name="T104" fmla="*/ 144 w 144"/>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4" h="136">
                  <a:moveTo>
                    <a:pt x="104" y="88"/>
                  </a:moveTo>
                  <a:lnTo>
                    <a:pt x="88" y="96"/>
                  </a:lnTo>
                  <a:lnTo>
                    <a:pt x="64" y="96"/>
                  </a:lnTo>
                  <a:lnTo>
                    <a:pt x="40" y="112"/>
                  </a:lnTo>
                  <a:lnTo>
                    <a:pt x="24" y="136"/>
                  </a:lnTo>
                  <a:lnTo>
                    <a:pt x="16" y="136"/>
                  </a:lnTo>
                  <a:lnTo>
                    <a:pt x="8" y="128"/>
                  </a:lnTo>
                  <a:lnTo>
                    <a:pt x="24" y="112"/>
                  </a:lnTo>
                  <a:lnTo>
                    <a:pt x="16" y="104"/>
                  </a:lnTo>
                  <a:lnTo>
                    <a:pt x="0" y="32"/>
                  </a:lnTo>
                  <a:lnTo>
                    <a:pt x="56" y="16"/>
                  </a:lnTo>
                  <a:lnTo>
                    <a:pt x="56" y="24"/>
                  </a:lnTo>
                  <a:lnTo>
                    <a:pt x="56" y="16"/>
                  </a:lnTo>
                  <a:lnTo>
                    <a:pt x="128" y="0"/>
                  </a:lnTo>
                  <a:lnTo>
                    <a:pt x="144" y="56"/>
                  </a:lnTo>
                  <a:lnTo>
                    <a:pt x="136" y="64"/>
                  </a:lnTo>
                  <a:lnTo>
                    <a:pt x="136" y="72"/>
                  </a:lnTo>
                  <a:lnTo>
                    <a:pt x="104" y="88"/>
                  </a:lnTo>
                  <a:close/>
                </a:path>
              </a:pathLst>
            </a:custGeom>
            <a:solidFill>
              <a:srgbClr val="FF0000"/>
            </a:solidFill>
            <a:ln w="6350" cmpd="sng">
              <a:solidFill>
                <a:srgbClr val="000000"/>
              </a:solidFill>
              <a:round/>
              <a:headEnd/>
              <a:tailEnd/>
            </a:ln>
          </p:spPr>
          <p:txBody>
            <a:bodyPr/>
            <a:lstStyle/>
            <a:p>
              <a:endParaRPr lang="en-US"/>
            </a:p>
          </p:txBody>
        </p:sp>
        <p:sp>
          <p:nvSpPr>
            <p:cNvPr id="131" name="Freeform 147"/>
            <p:cNvSpPr>
              <a:spLocks/>
            </p:cNvSpPr>
            <p:nvPr/>
          </p:nvSpPr>
          <p:spPr bwMode="auto">
            <a:xfrm>
              <a:off x="4572" y="1584"/>
              <a:ext cx="104" cy="240"/>
            </a:xfrm>
            <a:custGeom>
              <a:avLst/>
              <a:gdLst>
                <a:gd name="T0" fmla="*/ 24 w 104"/>
                <a:gd name="T1" fmla="*/ 152 h 240"/>
                <a:gd name="T2" fmla="*/ 40 w 104"/>
                <a:gd name="T3" fmla="*/ 128 h 240"/>
                <a:gd name="T4" fmla="*/ 48 w 104"/>
                <a:gd name="T5" fmla="*/ 120 h 240"/>
                <a:gd name="T6" fmla="*/ 48 w 104"/>
                <a:gd name="T7" fmla="*/ 112 h 240"/>
                <a:gd name="T8" fmla="*/ 0 w 104"/>
                <a:gd name="T9" fmla="*/ 80 h 240"/>
                <a:gd name="T10" fmla="*/ 8 w 104"/>
                <a:gd name="T11" fmla="*/ 64 h 240"/>
                <a:gd name="T12" fmla="*/ 8 w 104"/>
                <a:gd name="T13" fmla="*/ 56 h 240"/>
                <a:gd name="T14" fmla="*/ 0 w 104"/>
                <a:gd name="T15" fmla="*/ 40 h 240"/>
                <a:gd name="T16" fmla="*/ 16 w 104"/>
                <a:gd name="T17" fmla="*/ 24 h 240"/>
                <a:gd name="T18" fmla="*/ 24 w 104"/>
                <a:gd name="T19" fmla="*/ 0 h 240"/>
                <a:gd name="T20" fmla="*/ 96 w 104"/>
                <a:gd name="T21" fmla="*/ 24 h 240"/>
                <a:gd name="T22" fmla="*/ 96 w 104"/>
                <a:gd name="T23" fmla="*/ 48 h 240"/>
                <a:gd name="T24" fmla="*/ 88 w 104"/>
                <a:gd name="T25" fmla="*/ 56 h 240"/>
                <a:gd name="T26" fmla="*/ 88 w 104"/>
                <a:gd name="T27" fmla="*/ 72 h 240"/>
                <a:gd name="T28" fmla="*/ 80 w 104"/>
                <a:gd name="T29" fmla="*/ 80 h 240"/>
                <a:gd name="T30" fmla="*/ 96 w 104"/>
                <a:gd name="T31" fmla="*/ 80 h 240"/>
                <a:gd name="T32" fmla="*/ 96 w 104"/>
                <a:gd name="T33" fmla="*/ 80 h 240"/>
                <a:gd name="T34" fmla="*/ 96 w 104"/>
                <a:gd name="T35" fmla="*/ 80 h 240"/>
                <a:gd name="T36" fmla="*/ 104 w 104"/>
                <a:gd name="T37" fmla="*/ 80 h 240"/>
                <a:gd name="T38" fmla="*/ 104 w 104"/>
                <a:gd name="T39" fmla="*/ 112 h 240"/>
                <a:gd name="T40" fmla="*/ 104 w 104"/>
                <a:gd name="T41" fmla="*/ 128 h 240"/>
                <a:gd name="T42" fmla="*/ 104 w 104"/>
                <a:gd name="T43" fmla="*/ 144 h 240"/>
                <a:gd name="T44" fmla="*/ 104 w 104"/>
                <a:gd name="T45" fmla="*/ 144 h 240"/>
                <a:gd name="T46" fmla="*/ 104 w 104"/>
                <a:gd name="T47" fmla="*/ 120 h 240"/>
                <a:gd name="T48" fmla="*/ 96 w 104"/>
                <a:gd name="T49" fmla="*/ 120 h 240"/>
                <a:gd name="T50" fmla="*/ 96 w 104"/>
                <a:gd name="T51" fmla="*/ 136 h 240"/>
                <a:gd name="T52" fmla="*/ 96 w 104"/>
                <a:gd name="T53" fmla="*/ 152 h 240"/>
                <a:gd name="T54" fmla="*/ 96 w 104"/>
                <a:gd name="T55" fmla="*/ 168 h 240"/>
                <a:gd name="T56" fmla="*/ 88 w 104"/>
                <a:gd name="T57" fmla="*/ 176 h 240"/>
                <a:gd name="T58" fmla="*/ 88 w 104"/>
                <a:gd name="T59" fmla="*/ 184 h 240"/>
                <a:gd name="T60" fmla="*/ 80 w 104"/>
                <a:gd name="T61" fmla="*/ 200 h 240"/>
                <a:gd name="T62" fmla="*/ 80 w 104"/>
                <a:gd name="T63" fmla="*/ 200 h 240"/>
                <a:gd name="T64" fmla="*/ 72 w 104"/>
                <a:gd name="T65" fmla="*/ 224 h 240"/>
                <a:gd name="T66" fmla="*/ 64 w 104"/>
                <a:gd name="T67" fmla="*/ 240 h 240"/>
                <a:gd name="T68" fmla="*/ 56 w 104"/>
                <a:gd name="T69" fmla="*/ 232 h 240"/>
                <a:gd name="T70" fmla="*/ 56 w 104"/>
                <a:gd name="T71" fmla="*/ 216 h 240"/>
                <a:gd name="T72" fmla="*/ 48 w 104"/>
                <a:gd name="T73" fmla="*/ 224 h 240"/>
                <a:gd name="T74" fmla="*/ 40 w 104"/>
                <a:gd name="T75" fmla="*/ 224 h 240"/>
                <a:gd name="T76" fmla="*/ 32 w 104"/>
                <a:gd name="T77" fmla="*/ 216 h 240"/>
                <a:gd name="T78" fmla="*/ 24 w 104"/>
                <a:gd name="T79" fmla="*/ 216 h 240"/>
                <a:gd name="T80" fmla="*/ 8 w 104"/>
                <a:gd name="T81" fmla="*/ 200 h 240"/>
                <a:gd name="T82" fmla="*/ 8 w 104"/>
                <a:gd name="T83" fmla="*/ 192 h 240"/>
                <a:gd name="T84" fmla="*/ 0 w 104"/>
                <a:gd name="T85" fmla="*/ 184 h 240"/>
                <a:gd name="T86" fmla="*/ 8 w 104"/>
                <a:gd name="T87" fmla="*/ 176 h 240"/>
                <a:gd name="T88" fmla="*/ 8 w 104"/>
                <a:gd name="T89" fmla="*/ 168 h 240"/>
                <a:gd name="T90" fmla="*/ 8 w 104"/>
                <a:gd name="T91" fmla="*/ 168 h 240"/>
                <a:gd name="T92" fmla="*/ 8 w 104"/>
                <a:gd name="T93" fmla="*/ 168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240"/>
                <a:gd name="T143" fmla="*/ 104 w 104"/>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4" h="240">
                  <a:moveTo>
                    <a:pt x="24" y="152"/>
                  </a:moveTo>
                  <a:lnTo>
                    <a:pt x="24" y="152"/>
                  </a:lnTo>
                  <a:lnTo>
                    <a:pt x="24" y="144"/>
                  </a:lnTo>
                  <a:lnTo>
                    <a:pt x="40" y="128"/>
                  </a:lnTo>
                  <a:lnTo>
                    <a:pt x="48" y="120"/>
                  </a:lnTo>
                  <a:lnTo>
                    <a:pt x="48" y="112"/>
                  </a:lnTo>
                  <a:lnTo>
                    <a:pt x="16" y="88"/>
                  </a:lnTo>
                  <a:lnTo>
                    <a:pt x="0" y="80"/>
                  </a:lnTo>
                  <a:lnTo>
                    <a:pt x="0" y="64"/>
                  </a:lnTo>
                  <a:lnTo>
                    <a:pt x="8" y="64"/>
                  </a:lnTo>
                  <a:lnTo>
                    <a:pt x="8" y="56"/>
                  </a:lnTo>
                  <a:lnTo>
                    <a:pt x="0" y="40"/>
                  </a:lnTo>
                  <a:lnTo>
                    <a:pt x="16" y="24"/>
                  </a:lnTo>
                  <a:lnTo>
                    <a:pt x="16" y="8"/>
                  </a:lnTo>
                  <a:lnTo>
                    <a:pt x="24" y="0"/>
                  </a:lnTo>
                  <a:lnTo>
                    <a:pt x="96" y="24"/>
                  </a:lnTo>
                  <a:lnTo>
                    <a:pt x="96" y="48"/>
                  </a:lnTo>
                  <a:lnTo>
                    <a:pt x="88" y="56"/>
                  </a:lnTo>
                  <a:lnTo>
                    <a:pt x="88" y="64"/>
                  </a:lnTo>
                  <a:lnTo>
                    <a:pt x="88" y="72"/>
                  </a:lnTo>
                  <a:lnTo>
                    <a:pt x="80" y="80"/>
                  </a:lnTo>
                  <a:lnTo>
                    <a:pt x="96" y="80"/>
                  </a:lnTo>
                  <a:lnTo>
                    <a:pt x="96" y="72"/>
                  </a:lnTo>
                  <a:lnTo>
                    <a:pt x="104" y="80"/>
                  </a:lnTo>
                  <a:lnTo>
                    <a:pt x="104" y="104"/>
                  </a:lnTo>
                  <a:lnTo>
                    <a:pt x="104" y="112"/>
                  </a:lnTo>
                  <a:lnTo>
                    <a:pt x="104" y="120"/>
                  </a:lnTo>
                  <a:lnTo>
                    <a:pt x="104" y="128"/>
                  </a:lnTo>
                  <a:lnTo>
                    <a:pt x="104" y="144"/>
                  </a:lnTo>
                  <a:lnTo>
                    <a:pt x="104" y="128"/>
                  </a:lnTo>
                  <a:lnTo>
                    <a:pt x="104" y="120"/>
                  </a:lnTo>
                  <a:lnTo>
                    <a:pt x="96" y="120"/>
                  </a:lnTo>
                  <a:lnTo>
                    <a:pt x="96" y="128"/>
                  </a:lnTo>
                  <a:lnTo>
                    <a:pt x="96" y="136"/>
                  </a:lnTo>
                  <a:lnTo>
                    <a:pt x="96" y="152"/>
                  </a:lnTo>
                  <a:lnTo>
                    <a:pt x="104" y="160"/>
                  </a:lnTo>
                  <a:lnTo>
                    <a:pt x="96" y="168"/>
                  </a:lnTo>
                  <a:lnTo>
                    <a:pt x="88" y="176"/>
                  </a:lnTo>
                  <a:lnTo>
                    <a:pt x="88" y="184"/>
                  </a:lnTo>
                  <a:lnTo>
                    <a:pt x="80" y="200"/>
                  </a:lnTo>
                  <a:lnTo>
                    <a:pt x="80" y="208"/>
                  </a:lnTo>
                  <a:lnTo>
                    <a:pt x="72" y="224"/>
                  </a:lnTo>
                  <a:lnTo>
                    <a:pt x="72" y="232"/>
                  </a:lnTo>
                  <a:lnTo>
                    <a:pt x="64" y="240"/>
                  </a:lnTo>
                  <a:lnTo>
                    <a:pt x="56" y="240"/>
                  </a:lnTo>
                  <a:lnTo>
                    <a:pt x="56" y="232"/>
                  </a:lnTo>
                  <a:lnTo>
                    <a:pt x="64" y="224"/>
                  </a:lnTo>
                  <a:lnTo>
                    <a:pt x="56" y="216"/>
                  </a:lnTo>
                  <a:lnTo>
                    <a:pt x="48" y="224"/>
                  </a:lnTo>
                  <a:lnTo>
                    <a:pt x="40" y="224"/>
                  </a:lnTo>
                  <a:lnTo>
                    <a:pt x="32" y="216"/>
                  </a:lnTo>
                  <a:lnTo>
                    <a:pt x="24" y="216"/>
                  </a:lnTo>
                  <a:lnTo>
                    <a:pt x="16" y="208"/>
                  </a:lnTo>
                  <a:lnTo>
                    <a:pt x="8" y="200"/>
                  </a:lnTo>
                  <a:lnTo>
                    <a:pt x="8" y="192"/>
                  </a:lnTo>
                  <a:lnTo>
                    <a:pt x="0" y="192"/>
                  </a:lnTo>
                  <a:lnTo>
                    <a:pt x="0" y="184"/>
                  </a:lnTo>
                  <a:lnTo>
                    <a:pt x="0" y="176"/>
                  </a:lnTo>
                  <a:lnTo>
                    <a:pt x="8" y="176"/>
                  </a:lnTo>
                  <a:lnTo>
                    <a:pt x="8" y="168"/>
                  </a:lnTo>
                  <a:lnTo>
                    <a:pt x="24" y="152"/>
                  </a:lnTo>
                  <a:close/>
                </a:path>
              </a:pathLst>
            </a:custGeom>
            <a:solidFill>
              <a:srgbClr val="FFFF00"/>
            </a:solidFill>
            <a:ln w="6350" cmpd="sng">
              <a:solidFill>
                <a:srgbClr val="000000"/>
              </a:solidFill>
              <a:round/>
              <a:headEnd/>
              <a:tailEnd/>
            </a:ln>
          </p:spPr>
          <p:txBody>
            <a:bodyPr/>
            <a:lstStyle/>
            <a:p>
              <a:endParaRPr lang="en-US"/>
            </a:p>
          </p:txBody>
        </p:sp>
        <p:sp>
          <p:nvSpPr>
            <p:cNvPr id="132" name="Freeform 148"/>
            <p:cNvSpPr>
              <a:spLocks/>
            </p:cNvSpPr>
            <p:nvPr/>
          </p:nvSpPr>
          <p:spPr bwMode="auto">
            <a:xfrm>
              <a:off x="4556" y="1744"/>
              <a:ext cx="80" cy="144"/>
            </a:xfrm>
            <a:custGeom>
              <a:avLst/>
              <a:gdLst>
                <a:gd name="T0" fmla="*/ 16 w 80"/>
                <a:gd name="T1" fmla="*/ 16 h 144"/>
                <a:gd name="T2" fmla="*/ 16 w 80"/>
                <a:gd name="T3" fmla="*/ 24 h 144"/>
                <a:gd name="T4" fmla="*/ 16 w 80"/>
                <a:gd name="T5" fmla="*/ 24 h 144"/>
                <a:gd name="T6" fmla="*/ 16 w 80"/>
                <a:gd name="T7" fmla="*/ 32 h 144"/>
                <a:gd name="T8" fmla="*/ 16 w 80"/>
                <a:gd name="T9" fmla="*/ 40 h 144"/>
                <a:gd name="T10" fmla="*/ 24 w 80"/>
                <a:gd name="T11" fmla="*/ 56 h 144"/>
                <a:gd name="T12" fmla="*/ 40 w 80"/>
                <a:gd name="T13" fmla="*/ 56 h 144"/>
                <a:gd name="T14" fmla="*/ 40 w 80"/>
                <a:gd name="T15" fmla="*/ 72 h 144"/>
                <a:gd name="T16" fmla="*/ 40 w 80"/>
                <a:gd name="T17" fmla="*/ 72 h 144"/>
                <a:gd name="T18" fmla="*/ 40 w 80"/>
                <a:gd name="T19" fmla="*/ 72 h 144"/>
                <a:gd name="T20" fmla="*/ 40 w 80"/>
                <a:gd name="T21" fmla="*/ 80 h 144"/>
                <a:gd name="T22" fmla="*/ 48 w 80"/>
                <a:gd name="T23" fmla="*/ 88 h 144"/>
                <a:gd name="T24" fmla="*/ 48 w 80"/>
                <a:gd name="T25" fmla="*/ 88 h 144"/>
                <a:gd name="T26" fmla="*/ 48 w 80"/>
                <a:gd name="T27" fmla="*/ 96 h 144"/>
                <a:gd name="T28" fmla="*/ 56 w 80"/>
                <a:gd name="T29" fmla="*/ 96 h 144"/>
                <a:gd name="T30" fmla="*/ 64 w 80"/>
                <a:gd name="T31" fmla="*/ 104 h 144"/>
                <a:gd name="T32" fmla="*/ 72 w 80"/>
                <a:gd name="T33" fmla="*/ 104 h 144"/>
                <a:gd name="T34" fmla="*/ 72 w 80"/>
                <a:gd name="T35" fmla="*/ 104 h 144"/>
                <a:gd name="T36" fmla="*/ 72 w 80"/>
                <a:gd name="T37" fmla="*/ 104 h 144"/>
                <a:gd name="T38" fmla="*/ 72 w 80"/>
                <a:gd name="T39" fmla="*/ 112 h 144"/>
                <a:gd name="T40" fmla="*/ 72 w 80"/>
                <a:gd name="T41" fmla="*/ 112 h 144"/>
                <a:gd name="T42" fmla="*/ 64 w 80"/>
                <a:gd name="T43" fmla="*/ 112 h 144"/>
                <a:gd name="T44" fmla="*/ 64 w 80"/>
                <a:gd name="T45" fmla="*/ 112 h 144"/>
                <a:gd name="T46" fmla="*/ 64 w 80"/>
                <a:gd name="T47" fmla="*/ 120 h 144"/>
                <a:gd name="T48" fmla="*/ 64 w 80"/>
                <a:gd name="T49" fmla="*/ 120 h 144"/>
                <a:gd name="T50" fmla="*/ 64 w 80"/>
                <a:gd name="T51" fmla="*/ 120 h 144"/>
                <a:gd name="T52" fmla="*/ 64 w 80"/>
                <a:gd name="T53" fmla="*/ 120 h 144"/>
                <a:gd name="T54" fmla="*/ 64 w 80"/>
                <a:gd name="T55" fmla="*/ 120 h 144"/>
                <a:gd name="T56" fmla="*/ 64 w 80"/>
                <a:gd name="T57" fmla="*/ 128 h 144"/>
                <a:gd name="T58" fmla="*/ 64 w 80"/>
                <a:gd name="T59" fmla="*/ 128 h 144"/>
                <a:gd name="T60" fmla="*/ 72 w 80"/>
                <a:gd name="T61" fmla="*/ 120 h 144"/>
                <a:gd name="T62" fmla="*/ 72 w 80"/>
                <a:gd name="T63" fmla="*/ 120 h 144"/>
                <a:gd name="T64" fmla="*/ 72 w 80"/>
                <a:gd name="T65" fmla="*/ 120 h 144"/>
                <a:gd name="T66" fmla="*/ 80 w 80"/>
                <a:gd name="T67" fmla="*/ 120 h 144"/>
                <a:gd name="T68" fmla="*/ 80 w 80"/>
                <a:gd name="T69" fmla="*/ 120 h 144"/>
                <a:gd name="T70" fmla="*/ 80 w 80"/>
                <a:gd name="T71" fmla="*/ 128 h 144"/>
                <a:gd name="T72" fmla="*/ 80 w 80"/>
                <a:gd name="T73" fmla="*/ 128 h 144"/>
                <a:gd name="T74" fmla="*/ 80 w 80"/>
                <a:gd name="T75" fmla="*/ 136 h 144"/>
                <a:gd name="T76" fmla="*/ 80 w 80"/>
                <a:gd name="T77" fmla="*/ 136 h 144"/>
                <a:gd name="T78" fmla="*/ 32 w 80"/>
                <a:gd name="T79" fmla="*/ 144 h 144"/>
                <a:gd name="T80" fmla="*/ 32 w 80"/>
                <a:gd name="T81" fmla="*/ 144 h 144"/>
                <a:gd name="T82" fmla="*/ 0 w 80"/>
                <a:gd name="T83" fmla="*/ 16 h 144"/>
                <a:gd name="T84" fmla="*/ 0 w 80"/>
                <a:gd name="T85" fmla="*/ 24 h 144"/>
                <a:gd name="T86" fmla="*/ 0 w 80"/>
                <a:gd name="T87" fmla="*/ 0 h 144"/>
                <a:gd name="T88" fmla="*/ 16 w 80"/>
                <a:gd name="T89" fmla="*/ 0 h 144"/>
                <a:gd name="T90" fmla="*/ 24 w 80"/>
                <a:gd name="T91" fmla="*/ 8 h 144"/>
                <a:gd name="T92" fmla="*/ 24 w 80"/>
                <a:gd name="T93" fmla="*/ 8 h 144"/>
                <a:gd name="T94" fmla="*/ 16 w 80"/>
                <a:gd name="T95" fmla="*/ 8 h 144"/>
                <a:gd name="T96" fmla="*/ 16 w 80"/>
                <a:gd name="T97" fmla="*/ 16 h 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44"/>
                <a:gd name="T149" fmla="*/ 80 w 80"/>
                <a:gd name="T150" fmla="*/ 144 h 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44">
                  <a:moveTo>
                    <a:pt x="16" y="16"/>
                  </a:moveTo>
                  <a:lnTo>
                    <a:pt x="16" y="24"/>
                  </a:lnTo>
                  <a:lnTo>
                    <a:pt x="16" y="32"/>
                  </a:lnTo>
                  <a:lnTo>
                    <a:pt x="16" y="40"/>
                  </a:lnTo>
                  <a:lnTo>
                    <a:pt x="24" y="56"/>
                  </a:lnTo>
                  <a:lnTo>
                    <a:pt x="40" y="56"/>
                  </a:lnTo>
                  <a:lnTo>
                    <a:pt x="40" y="72"/>
                  </a:lnTo>
                  <a:lnTo>
                    <a:pt x="40" y="80"/>
                  </a:lnTo>
                  <a:lnTo>
                    <a:pt x="48" y="88"/>
                  </a:lnTo>
                  <a:lnTo>
                    <a:pt x="48" y="96"/>
                  </a:lnTo>
                  <a:lnTo>
                    <a:pt x="56" y="96"/>
                  </a:lnTo>
                  <a:lnTo>
                    <a:pt x="64" y="104"/>
                  </a:lnTo>
                  <a:lnTo>
                    <a:pt x="72" y="104"/>
                  </a:lnTo>
                  <a:lnTo>
                    <a:pt x="72" y="112"/>
                  </a:lnTo>
                  <a:lnTo>
                    <a:pt x="64" y="112"/>
                  </a:lnTo>
                  <a:lnTo>
                    <a:pt x="64" y="120"/>
                  </a:lnTo>
                  <a:lnTo>
                    <a:pt x="64" y="128"/>
                  </a:lnTo>
                  <a:lnTo>
                    <a:pt x="72" y="120"/>
                  </a:lnTo>
                  <a:lnTo>
                    <a:pt x="80" y="120"/>
                  </a:lnTo>
                  <a:lnTo>
                    <a:pt x="80" y="128"/>
                  </a:lnTo>
                  <a:lnTo>
                    <a:pt x="80" y="136"/>
                  </a:lnTo>
                  <a:lnTo>
                    <a:pt x="32" y="144"/>
                  </a:lnTo>
                  <a:lnTo>
                    <a:pt x="0" y="16"/>
                  </a:lnTo>
                  <a:lnTo>
                    <a:pt x="0" y="24"/>
                  </a:lnTo>
                  <a:lnTo>
                    <a:pt x="0" y="0"/>
                  </a:lnTo>
                  <a:lnTo>
                    <a:pt x="16" y="0"/>
                  </a:lnTo>
                  <a:lnTo>
                    <a:pt x="24" y="8"/>
                  </a:lnTo>
                  <a:lnTo>
                    <a:pt x="16" y="8"/>
                  </a:lnTo>
                  <a:lnTo>
                    <a:pt x="16" y="16"/>
                  </a:lnTo>
                  <a:close/>
                </a:path>
              </a:pathLst>
            </a:custGeom>
            <a:solidFill>
              <a:schemeClr val="bg1"/>
            </a:solidFill>
            <a:ln w="6350" cmpd="sng">
              <a:solidFill>
                <a:srgbClr val="000000"/>
              </a:solidFill>
              <a:round/>
              <a:headEnd/>
              <a:tailEnd/>
            </a:ln>
          </p:spPr>
          <p:txBody>
            <a:bodyPr/>
            <a:lstStyle/>
            <a:p>
              <a:endParaRPr lang="en-US"/>
            </a:p>
          </p:txBody>
        </p:sp>
        <p:sp>
          <p:nvSpPr>
            <p:cNvPr id="133" name="Freeform 149"/>
            <p:cNvSpPr>
              <a:spLocks/>
            </p:cNvSpPr>
            <p:nvPr/>
          </p:nvSpPr>
          <p:spPr bwMode="auto">
            <a:xfrm>
              <a:off x="3476" y="2160"/>
              <a:ext cx="680" cy="240"/>
            </a:xfrm>
            <a:custGeom>
              <a:avLst/>
              <a:gdLst>
                <a:gd name="T0" fmla="*/ 664 w 680"/>
                <a:gd name="T1" fmla="*/ 0 h 240"/>
                <a:gd name="T2" fmla="*/ 672 w 680"/>
                <a:gd name="T3" fmla="*/ 0 h 240"/>
                <a:gd name="T4" fmla="*/ 672 w 680"/>
                <a:gd name="T5" fmla="*/ 16 h 240"/>
                <a:gd name="T6" fmla="*/ 672 w 680"/>
                <a:gd name="T7" fmla="*/ 32 h 240"/>
                <a:gd name="T8" fmla="*/ 664 w 680"/>
                <a:gd name="T9" fmla="*/ 32 h 240"/>
                <a:gd name="T10" fmla="*/ 656 w 680"/>
                <a:gd name="T11" fmla="*/ 56 h 240"/>
                <a:gd name="T12" fmla="*/ 648 w 680"/>
                <a:gd name="T13" fmla="*/ 56 h 240"/>
                <a:gd name="T14" fmla="*/ 616 w 680"/>
                <a:gd name="T15" fmla="*/ 80 h 240"/>
                <a:gd name="T16" fmla="*/ 608 w 680"/>
                <a:gd name="T17" fmla="*/ 72 h 240"/>
                <a:gd name="T18" fmla="*/ 584 w 680"/>
                <a:gd name="T19" fmla="*/ 96 h 240"/>
                <a:gd name="T20" fmla="*/ 584 w 680"/>
                <a:gd name="T21" fmla="*/ 104 h 240"/>
                <a:gd name="T22" fmla="*/ 552 w 680"/>
                <a:gd name="T23" fmla="*/ 120 h 240"/>
                <a:gd name="T24" fmla="*/ 544 w 680"/>
                <a:gd name="T25" fmla="*/ 128 h 240"/>
                <a:gd name="T26" fmla="*/ 512 w 680"/>
                <a:gd name="T27" fmla="*/ 144 h 240"/>
                <a:gd name="T28" fmla="*/ 488 w 680"/>
                <a:gd name="T29" fmla="*/ 168 h 240"/>
                <a:gd name="T30" fmla="*/ 488 w 680"/>
                <a:gd name="T31" fmla="*/ 200 h 240"/>
                <a:gd name="T32" fmla="*/ 384 w 680"/>
                <a:gd name="T33" fmla="*/ 208 h 240"/>
                <a:gd name="T34" fmla="*/ 8 w 680"/>
                <a:gd name="T35" fmla="*/ 240 h 240"/>
                <a:gd name="T36" fmla="*/ 0 w 680"/>
                <a:gd name="T37" fmla="*/ 240 h 240"/>
                <a:gd name="T38" fmla="*/ 0 w 680"/>
                <a:gd name="T39" fmla="*/ 240 h 240"/>
                <a:gd name="T40" fmla="*/ 16 w 680"/>
                <a:gd name="T41" fmla="*/ 232 h 240"/>
                <a:gd name="T42" fmla="*/ 16 w 680"/>
                <a:gd name="T43" fmla="*/ 216 h 240"/>
                <a:gd name="T44" fmla="*/ 16 w 680"/>
                <a:gd name="T45" fmla="*/ 208 h 240"/>
                <a:gd name="T46" fmla="*/ 24 w 680"/>
                <a:gd name="T47" fmla="*/ 184 h 240"/>
                <a:gd name="T48" fmla="*/ 32 w 680"/>
                <a:gd name="T49" fmla="*/ 168 h 240"/>
                <a:gd name="T50" fmla="*/ 24 w 680"/>
                <a:gd name="T51" fmla="*/ 168 h 240"/>
                <a:gd name="T52" fmla="*/ 32 w 680"/>
                <a:gd name="T53" fmla="*/ 160 h 240"/>
                <a:gd name="T54" fmla="*/ 48 w 680"/>
                <a:gd name="T55" fmla="*/ 144 h 240"/>
                <a:gd name="T56" fmla="*/ 40 w 680"/>
                <a:gd name="T57" fmla="*/ 136 h 240"/>
                <a:gd name="T58" fmla="*/ 56 w 680"/>
                <a:gd name="T59" fmla="*/ 120 h 240"/>
                <a:gd name="T60" fmla="*/ 48 w 680"/>
                <a:gd name="T61" fmla="*/ 120 h 240"/>
                <a:gd name="T62" fmla="*/ 40 w 680"/>
                <a:gd name="T63" fmla="*/ 112 h 240"/>
                <a:gd name="T64" fmla="*/ 48 w 680"/>
                <a:gd name="T65" fmla="*/ 112 h 240"/>
                <a:gd name="T66" fmla="*/ 48 w 680"/>
                <a:gd name="T67" fmla="*/ 104 h 240"/>
                <a:gd name="T68" fmla="*/ 56 w 680"/>
                <a:gd name="T69" fmla="*/ 80 h 240"/>
                <a:gd name="T70" fmla="*/ 176 w 680"/>
                <a:gd name="T71" fmla="*/ 72 h 240"/>
                <a:gd name="T72" fmla="*/ 168 w 680"/>
                <a:gd name="T73" fmla="*/ 56 h 240"/>
                <a:gd name="T74" fmla="*/ 192 w 680"/>
                <a:gd name="T75" fmla="*/ 56 h 240"/>
                <a:gd name="T76" fmla="*/ 504 w 680"/>
                <a:gd name="T77" fmla="*/ 32 h 240"/>
                <a:gd name="T78" fmla="*/ 664 w 680"/>
                <a:gd name="T79" fmla="*/ 0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0"/>
                <a:gd name="T121" fmla="*/ 0 h 240"/>
                <a:gd name="T122" fmla="*/ 680 w 680"/>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0" h="240">
                  <a:moveTo>
                    <a:pt x="664" y="0"/>
                  </a:moveTo>
                  <a:lnTo>
                    <a:pt x="664" y="0"/>
                  </a:lnTo>
                  <a:lnTo>
                    <a:pt x="672" y="0"/>
                  </a:lnTo>
                  <a:lnTo>
                    <a:pt x="672" y="8"/>
                  </a:lnTo>
                  <a:lnTo>
                    <a:pt x="672" y="16"/>
                  </a:lnTo>
                  <a:lnTo>
                    <a:pt x="680" y="24"/>
                  </a:lnTo>
                  <a:lnTo>
                    <a:pt x="672" y="32"/>
                  </a:lnTo>
                  <a:lnTo>
                    <a:pt x="664" y="32"/>
                  </a:lnTo>
                  <a:lnTo>
                    <a:pt x="656" y="48"/>
                  </a:lnTo>
                  <a:lnTo>
                    <a:pt x="656" y="56"/>
                  </a:lnTo>
                  <a:lnTo>
                    <a:pt x="648" y="56"/>
                  </a:lnTo>
                  <a:lnTo>
                    <a:pt x="640" y="56"/>
                  </a:lnTo>
                  <a:lnTo>
                    <a:pt x="616" y="80"/>
                  </a:lnTo>
                  <a:lnTo>
                    <a:pt x="608" y="72"/>
                  </a:lnTo>
                  <a:lnTo>
                    <a:pt x="600" y="72"/>
                  </a:lnTo>
                  <a:lnTo>
                    <a:pt x="584" y="96"/>
                  </a:lnTo>
                  <a:lnTo>
                    <a:pt x="584" y="104"/>
                  </a:lnTo>
                  <a:lnTo>
                    <a:pt x="568" y="104"/>
                  </a:lnTo>
                  <a:lnTo>
                    <a:pt x="552" y="120"/>
                  </a:lnTo>
                  <a:lnTo>
                    <a:pt x="544" y="128"/>
                  </a:lnTo>
                  <a:lnTo>
                    <a:pt x="520" y="128"/>
                  </a:lnTo>
                  <a:lnTo>
                    <a:pt x="512" y="144"/>
                  </a:lnTo>
                  <a:lnTo>
                    <a:pt x="504" y="168"/>
                  </a:lnTo>
                  <a:lnTo>
                    <a:pt x="488" y="168"/>
                  </a:lnTo>
                  <a:lnTo>
                    <a:pt x="488" y="200"/>
                  </a:lnTo>
                  <a:lnTo>
                    <a:pt x="384" y="208"/>
                  </a:lnTo>
                  <a:lnTo>
                    <a:pt x="176" y="224"/>
                  </a:lnTo>
                  <a:lnTo>
                    <a:pt x="8" y="240"/>
                  </a:lnTo>
                  <a:lnTo>
                    <a:pt x="0" y="240"/>
                  </a:lnTo>
                  <a:lnTo>
                    <a:pt x="8" y="232"/>
                  </a:lnTo>
                  <a:lnTo>
                    <a:pt x="16" y="232"/>
                  </a:lnTo>
                  <a:lnTo>
                    <a:pt x="16" y="224"/>
                  </a:lnTo>
                  <a:lnTo>
                    <a:pt x="16" y="216"/>
                  </a:lnTo>
                  <a:lnTo>
                    <a:pt x="16" y="208"/>
                  </a:lnTo>
                  <a:lnTo>
                    <a:pt x="16" y="200"/>
                  </a:lnTo>
                  <a:lnTo>
                    <a:pt x="24" y="184"/>
                  </a:lnTo>
                  <a:lnTo>
                    <a:pt x="32" y="176"/>
                  </a:lnTo>
                  <a:lnTo>
                    <a:pt x="32" y="168"/>
                  </a:lnTo>
                  <a:lnTo>
                    <a:pt x="24" y="168"/>
                  </a:lnTo>
                  <a:lnTo>
                    <a:pt x="32" y="168"/>
                  </a:lnTo>
                  <a:lnTo>
                    <a:pt x="32" y="160"/>
                  </a:lnTo>
                  <a:lnTo>
                    <a:pt x="48" y="152"/>
                  </a:lnTo>
                  <a:lnTo>
                    <a:pt x="48" y="144"/>
                  </a:lnTo>
                  <a:lnTo>
                    <a:pt x="40" y="136"/>
                  </a:lnTo>
                  <a:lnTo>
                    <a:pt x="48" y="120"/>
                  </a:lnTo>
                  <a:lnTo>
                    <a:pt x="56" y="120"/>
                  </a:lnTo>
                  <a:lnTo>
                    <a:pt x="48" y="120"/>
                  </a:lnTo>
                  <a:lnTo>
                    <a:pt x="48" y="112"/>
                  </a:lnTo>
                  <a:lnTo>
                    <a:pt x="40" y="112"/>
                  </a:lnTo>
                  <a:lnTo>
                    <a:pt x="48" y="112"/>
                  </a:lnTo>
                  <a:lnTo>
                    <a:pt x="48" y="104"/>
                  </a:lnTo>
                  <a:lnTo>
                    <a:pt x="56" y="80"/>
                  </a:lnTo>
                  <a:lnTo>
                    <a:pt x="176" y="72"/>
                  </a:lnTo>
                  <a:lnTo>
                    <a:pt x="168" y="56"/>
                  </a:lnTo>
                  <a:lnTo>
                    <a:pt x="176" y="56"/>
                  </a:lnTo>
                  <a:lnTo>
                    <a:pt x="192" y="56"/>
                  </a:lnTo>
                  <a:lnTo>
                    <a:pt x="200" y="56"/>
                  </a:lnTo>
                  <a:lnTo>
                    <a:pt x="504" y="32"/>
                  </a:lnTo>
                  <a:lnTo>
                    <a:pt x="656" y="8"/>
                  </a:lnTo>
                  <a:lnTo>
                    <a:pt x="664" y="0"/>
                  </a:lnTo>
                  <a:close/>
                </a:path>
              </a:pathLst>
            </a:custGeom>
            <a:solidFill>
              <a:schemeClr val="bg1"/>
            </a:solidFill>
            <a:ln w="6350" cmpd="sng">
              <a:solidFill>
                <a:srgbClr val="000000"/>
              </a:solidFill>
              <a:round/>
              <a:headEnd/>
              <a:tailEnd/>
            </a:ln>
          </p:spPr>
          <p:txBody>
            <a:bodyPr/>
            <a:lstStyle/>
            <a:p>
              <a:endParaRPr lang="en-US"/>
            </a:p>
          </p:txBody>
        </p:sp>
        <p:sp>
          <p:nvSpPr>
            <p:cNvPr id="134" name="Freeform 150"/>
            <p:cNvSpPr>
              <a:spLocks/>
            </p:cNvSpPr>
            <p:nvPr/>
          </p:nvSpPr>
          <p:spPr bwMode="auto">
            <a:xfrm>
              <a:off x="3380" y="2384"/>
              <a:ext cx="288" cy="496"/>
            </a:xfrm>
            <a:custGeom>
              <a:avLst/>
              <a:gdLst>
                <a:gd name="T0" fmla="*/ 208 w 288"/>
                <a:gd name="T1" fmla="*/ 480 h 496"/>
                <a:gd name="T2" fmla="*/ 216 w 288"/>
                <a:gd name="T3" fmla="*/ 488 h 496"/>
                <a:gd name="T4" fmla="*/ 248 w 288"/>
                <a:gd name="T5" fmla="*/ 480 h 496"/>
                <a:gd name="T6" fmla="*/ 240 w 288"/>
                <a:gd name="T7" fmla="*/ 472 h 496"/>
                <a:gd name="T8" fmla="*/ 256 w 288"/>
                <a:gd name="T9" fmla="*/ 480 h 496"/>
                <a:gd name="T10" fmla="*/ 264 w 288"/>
                <a:gd name="T11" fmla="*/ 480 h 496"/>
                <a:gd name="T12" fmla="*/ 272 w 288"/>
                <a:gd name="T13" fmla="*/ 472 h 496"/>
                <a:gd name="T14" fmla="*/ 288 w 288"/>
                <a:gd name="T15" fmla="*/ 472 h 496"/>
                <a:gd name="T16" fmla="*/ 272 w 288"/>
                <a:gd name="T17" fmla="*/ 0 h 496"/>
                <a:gd name="T18" fmla="*/ 104 w 288"/>
                <a:gd name="T19" fmla="*/ 16 h 496"/>
                <a:gd name="T20" fmla="*/ 88 w 288"/>
                <a:gd name="T21" fmla="*/ 40 h 496"/>
                <a:gd name="T22" fmla="*/ 80 w 288"/>
                <a:gd name="T23" fmla="*/ 48 h 496"/>
                <a:gd name="T24" fmla="*/ 72 w 288"/>
                <a:gd name="T25" fmla="*/ 80 h 496"/>
                <a:gd name="T26" fmla="*/ 72 w 288"/>
                <a:gd name="T27" fmla="*/ 80 h 496"/>
                <a:gd name="T28" fmla="*/ 56 w 288"/>
                <a:gd name="T29" fmla="*/ 104 h 496"/>
                <a:gd name="T30" fmla="*/ 48 w 288"/>
                <a:gd name="T31" fmla="*/ 112 h 496"/>
                <a:gd name="T32" fmla="*/ 40 w 288"/>
                <a:gd name="T33" fmla="*/ 120 h 496"/>
                <a:gd name="T34" fmla="*/ 40 w 288"/>
                <a:gd name="T35" fmla="*/ 136 h 496"/>
                <a:gd name="T36" fmla="*/ 32 w 288"/>
                <a:gd name="T37" fmla="*/ 144 h 496"/>
                <a:gd name="T38" fmla="*/ 40 w 288"/>
                <a:gd name="T39" fmla="*/ 152 h 496"/>
                <a:gd name="T40" fmla="*/ 32 w 288"/>
                <a:gd name="T41" fmla="*/ 160 h 496"/>
                <a:gd name="T42" fmla="*/ 24 w 288"/>
                <a:gd name="T43" fmla="*/ 168 h 496"/>
                <a:gd name="T44" fmla="*/ 40 w 288"/>
                <a:gd name="T45" fmla="*/ 200 h 496"/>
                <a:gd name="T46" fmla="*/ 40 w 288"/>
                <a:gd name="T47" fmla="*/ 208 h 496"/>
                <a:gd name="T48" fmla="*/ 32 w 288"/>
                <a:gd name="T49" fmla="*/ 224 h 496"/>
                <a:gd name="T50" fmla="*/ 32 w 288"/>
                <a:gd name="T51" fmla="*/ 232 h 496"/>
                <a:gd name="T52" fmla="*/ 40 w 288"/>
                <a:gd name="T53" fmla="*/ 232 h 496"/>
                <a:gd name="T54" fmla="*/ 40 w 288"/>
                <a:gd name="T55" fmla="*/ 248 h 496"/>
                <a:gd name="T56" fmla="*/ 40 w 288"/>
                <a:gd name="T57" fmla="*/ 256 h 496"/>
                <a:gd name="T58" fmla="*/ 40 w 288"/>
                <a:gd name="T59" fmla="*/ 264 h 496"/>
                <a:gd name="T60" fmla="*/ 48 w 288"/>
                <a:gd name="T61" fmla="*/ 272 h 496"/>
                <a:gd name="T62" fmla="*/ 48 w 288"/>
                <a:gd name="T63" fmla="*/ 280 h 496"/>
                <a:gd name="T64" fmla="*/ 48 w 288"/>
                <a:gd name="T65" fmla="*/ 280 h 496"/>
                <a:gd name="T66" fmla="*/ 56 w 288"/>
                <a:gd name="T67" fmla="*/ 288 h 496"/>
                <a:gd name="T68" fmla="*/ 56 w 288"/>
                <a:gd name="T69" fmla="*/ 304 h 496"/>
                <a:gd name="T70" fmla="*/ 40 w 288"/>
                <a:gd name="T71" fmla="*/ 312 h 496"/>
                <a:gd name="T72" fmla="*/ 40 w 288"/>
                <a:gd name="T73" fmla="*/ 320 h 496"/>
                <a:gd name="T74" fmla="*/ 40 w 288"/>
                <a:gd name="T75" fmla="*/ 344 h 496"/>
                <a:gd name="T76" fmla="*/ 24 w 288"/>
                <a:gd name="T77" fmla="*/ 360 h 496"/>
                <a:gd name="T78" fmla="*/ 16 w 288"/>
                <a:gd name="T79" fmla="*/ 368 h 496"/>
                <a:gd name="T80" fmla="*/ 24 w 288"/>
                <a:gd name="T81" fmla="*/ 368 h 496"/>
                <a:gd name="T82" fmla="*/ 16 w 288"/>
                <a:gd name="T83" fmla="*/ 384 h 496"/>
                <a:gd name="T84" fmla="*/ 16 w 288"/>
                <a:gd name="T85" fmla="*/ 392 h 496"/>
                <a:gd name="T86" fmla="*/ 16 w 288"/>
                <a:gd name="T87" fmla="*/ 400 h 496"/>
                <a:gd name="T88" fmla="*/ 8 w 288"/>
                <a:gd name="T89" fmla="*/ 416 h 496"/>
                <a:gd name="T90" fmla="*/ 8 w 288"/>
                <a:gd name="T91" fmla="*/ 424 h 496"/>
                <a:gd name="T92" fmla="*/ 168 w 288"/>
                <a:gd name="T93" fmla="*/ 416 h 496"/>
                <a:gd name="T94" fmla="*/ 160 w 288"/>
                <a:gd name="T95" fmla="*/ 448 h 496"/>
                <a:gd name="T96" fmla="*/ 184 w 288"/>
                <a:gd name="T97" fmla="*/ 488 h 496"/>
                <a:gd name="T98" fmla="*/ 200 w 288"/>
                <a:gd name="T99" fmla="*/ 496 h 4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8"/>
                <a:gd name="T151" fmla="*/ 0 h 496"/>
                <a:gd name="T152" fmla="*/ 288 w 288"/>
                <a:gd name="T153" fmla="*/ 496 h 4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8" h="496">
                  <a:moveTo>
                    <a:pt x="208" y="488"/>
                  </a:moveTo>
                  <a:lnTo>
                    <a:pt x="208" y="488"/>
                  </a:lnTo>
                  <a:lnTo>
                    <a:pt x="208" y="480"/>
                  </a:lnTo>
                  <a:lnTo>
                    <a:pt x="216" y="488"/>
                  </a:lnTo>
                  <a:lnTo>
                    <a:pt x="240" y="480"/>
                  </a:lnTo>
                  <a:lnTo>
                    <a:pt x="248" y="480"/>
                  </a:lnTo>
                  <a:lnTo>
                    <a:pt x="248" y="472"/>
                  </a:lnTo>
                  <a:lnTo>
                    <a:pt x="240" y="472"/>
                  </a:lnTo>
                  <a:lnTo>
                    <a:pt x="248" y="472"/>
                  </a:lnTo>
                  <a:lnTo>
                    <a:pt x="256" y="472"/>
                  </a:lnTo>
                  <a:lnTo>
                    <a:pt x="256" y="480"/>
                  </a:lnTo>
                  <a:lnTo>
                    <a:pt x="264" y="480"/>
                  </a:lnTo>
                  <a:lnTo>
                    <a:pt x="272" y="472"/>
                  </a:lnTo>
                  <a:lnTo>
                    <a:pt x="280" y="480"/>
                  </a:lnTo>
                  <a:lnTo>
                    <a:pt x="288" y="480"/>
                  </a:lnTo>
                  <a:lnTo>
                    <a:pt x="288" y="472"/>
                  </a:lnTo>
                  <a:lnTo>
                    <a:pt x="272" y="320"/>
                  </a:lnTo>
                  <a:lnTo>
                    <a:pt x="272" y="0"/>
                  </a:lnTo>
                  <a:lnTo>
                    <a:pt x="104" y="16"/>
                  </a:lnTo>
                  <a:lnTo>
                    <a:pt x="104" y="24"/>
                  </a:lnTo>
                  <a:lnTo>
                    <a:pt x="96" y="32"/>
                  </a:lnTo>
                  <a:lnTo>
                    <a:pt x="88" y="40"/>
                  </a:lnTo>
                  <a:lnTo>
                    <a:pt x="80" y="48"/>
                  </a:lnTo>
                  <a:lnTo>
                    <a:pt x="80" y="72"/>
                  </a:lnTo>
                  <a:lnTo>
                    <a:pt x="72" y="80"/>
                  </a:lnTo>
                  <a:lnTo>
                    <a:pt x="56" y="96"/>
                  </a:lnTo>
                  <a:lnTo>
                    <a:pt x="56" y="104"/>
                  </a:lnTo>
                  <a:lnTo>
                    <a:pt x="48" y="112"/>
                  </a:lnTo>
                  <a:lnTo>
                    <a:pt x="48" y="120"/>
                  </a:lnTo>
                  <a:lnTo>
                    <a:pt x="40" y="120"/>
                  </a:lnTo>
                  <a:lnTo>
                    <a:pt x="40" y="128"/>
                  </a:lnTo>
                  <a:lnTo>
                    <a:pt x="40" y="136"/>
                  </a:lnTo>
                  <a:lnTo>
                    <a:pt x="40" y="144"/>
                  </a:lnTo>
                  <a:lnTo>
                    <a:pt x="32" y="144"/>
                  </a:lnTo>
                  <a:lnTo>
                    <a:pt x="40" y="152"/>
                  </a:lnTo>
                  <a:lnTo>
                    <a:pt x="32" y="152"/>
                  </a:lnTo>
                  <a:lnTo>
                    <a:pt x="32" y="160"/>
                  </a:lnTo>
                  <a:lnTo>
                    <a:pt x="24" y="168"/>
                  </a:lnTo>
                  <a:lnTo>
                    <a:pt x="32" y="176"/>
                  </a:lnTo>
                  <a:lnTo>
                    <a:pt x="32" y="184"/>
                  </a:lnTo>
                  <a:lnTo>
                    <a:pt x="40" y="200"/>
                  </a:lnTo>
                  <a:lnTo>
                    <a:pt x="40" y="208"/>
                  </a:lnTo>
                  <a:lnTo>
                    <a:pt x="32" y="224"/>
                  </a:lnTo>
                  <a:lnTo>
                    <a:pt x="32" y="232"/>
                  </a:lnTo>
                  <a:lnTo>
                    <a:pt x="40" y="232"/>
                  </a:lnTo>
                  <a:lnTo>
                    <a:pt x="40" y="240"/>
                  </a:lnTo>
                  <a:lnTo>
                    <a:pt x="40" y="248"/>
                  </a:lnTo>
                  <a:lnTo>
                    <a:pt x="48" y="248"/>
                  </a:lnTo>
                  <a:lnTo>
                    <a:pt x="40" y="256"/>
                  </a:lnTo>
                  <a:lnTo>
                    <a:pt x="40" y="264"/>
                  </a:lnTo>
                  <a:lnTo>
                    <a:pt x="48" y="264"/>
                  </a:lnTo>
                  <a:lnTo>
                    <a:pt x="48" y="272"/>
                  </a:lnTo>
                  <a:lnTo>
                    <a:pt x="48" y="280"/>
                  </a:lnTo>
                  <a:lnTo>
                    <a:pt x="48" y="288"/>
                  </a:lnTo>
                  <a:lnTo>
                    <a:pt x="56" y="288"/>
                  </a:lnTo>
                  <a:lnTo>
                    <a:pt x="56" y="296"/>
                  </a:lnTo>
                  <a:lnTo>
                    <a:pt x="56" y="304"/>
                  </a:lnTo>
                  <a:lnTo>
                    <a:pt x="48" y="304"/>
                  </a:lnTo>
                  <a:lnTo>
                    <a:pt x="40" y="304"/>
                  </a:lnTo>
                  <a:lnTo>
                    <a:pt x="40" y="312"/>
                  </a:lnTo>
                  <a:lnTo>
                    <a:pt x="48" y="312"/>
                  </a:lnTo>
                  <a:lnTo>
                    <a:pt x="40" y="320"/>
                  </a:lnTo>
                  <a:lnTo>
                    <a:pt x="40" y="328"/>
                  </a:lnTo>
                  <a:lnTo>
                    <a:pt x="40" y="344"/>
                  </a:lnTo>
                  <a:lnTo>
                    <a:pt x="32" y="336"/>
                  </a:lnTo>
                  <a:lnTo>
                    <a:pt x="24" y="360"/>
                  </a:lnTo>
                  <a:lnTo>
                    <a:pt x="16" y="368"/>
                  </a:lnTo>
                  <a:lnTo>
                    <a:pt x="24" y="368"/>
                  </a:lnTo>
                  <a:lnTo>
                    <a:pt x="16" y="376"/>
                  </a:lnTo>
                  <a:lnTo>
                    <a:pt x="16" y="384"/>
                  </a:lnTo>
                  <a:lnTo>
                    <a:pt x="8" y="392"/>
                  </a:lnTo>
                  <a:lnTo>
                    <a:pt x="16" y="392"/>
                  </a:lnTo>
                  <a:lnTo>
                    <a:pt x="16" y="400"/>
                  </a:lnTo>
                  <a:lnTo>
                    <a:pt x="0" y="408"/>
                  </a:lnTo>
                  <a:lnTo>
                    <a:pt x="0" y="416"/>
                  </a:lnTo>
                  <a:lnTo>
                    <a:pt x="8" y="416"/>
                  </a:lnTo>
                  <a:lnTo>
                    <a:pt x="8" y="424"/>
                  </a:lnTo>
                  <a:lnTo>
                    <a:pt x="8" y="432"/>
                  </a:lnTo>
                  <a:lnTo>
                    <a:pt x="168" y="416"/>
                  </a:lnTo>
                  <a:lnTo>
                    <a:pt x="168" y="440"/>
                  </a:lnTo>
                  <a:lnTo>
                    <a:pt x="160" y="448"/>
                  </a:lnTo>
                  <a:lnTo>
                    <a:pt x="160" y="464"/>
                  </a:lnTo>
                  <a:lnTo>
                    <a:pt x="168" y="464"/>
                  </a:lnTo>
                  <a:lnTo>
                    <a:pt x="184" y="488"/>
                  </a:lnTo>
                  <a:lnTo>
                    <a:pt x="184" y="496"/>
                  </a:lnTo>
                  <a:lnTo>
                    <a:pt x="200" y="496"/>
                  </a:lnTo>
                  <a:lnTo>
                    <a:pt x="208" y="488"/>
                  </a:lnTo>
                  <a:close/>
                </a:path>
              </a:pathLst>
            </a:custGeom>
            <a:solidFill>
              <a:schemeClr val="bg1"/>
            </a:solidFill>
            <a:ln w="6350" cmpd="sng">
              <a:solidFill>
                <a:srgbClr val="000000"/>
              </a:solidFill>
              <a:round/>
              <a:headEnd/>
              <a:tailEnd/>
            </a:ln>
          </p:spPr>
          <p:txBody>
            <a:bodyPr/>
            <a:lstStyle/>
            <a:p>
              <a:endParaRPr lang="en-US"/>
            </a:p>
          </p:txBody>
        </p:sp>
        <p:sp>
          <p:nvSpPr>
            <p:cNvPr id="135" name="Freeform 151"/>
            <p:cNvSpPr>
              <a:spLocks/>
            </p:cNvSpPr>
            <p:nvPr/>
          </p:nvSpPr>
          <p:spPr bwMode="auto">
            <a:xfrm>
              <a:off x="3652" y="2368"/>
              <a:ext cx="304" cy="504"/>
            </a:xfrm>
            <a:custGeom>
              <a:avLst/>
              <a:gdLst>
                <a:gd name="T0" fmla="*/ 40 w 304"/>
                <a:gd name="T1" fmla="*/ 496 h 504"/>
                <a:gd name="T2" fmla="*/ 40 w 304"/>
                <a:gd name="T3" fmla="*/ 496 h 504"/>
                <a:gd name="T4" fmla="*/ 48 w 304"/>
                <a:gd name="T5" fmla="*/ 488 h 504"/>
                <a:gd name="T6" fmla="*/ 48 w 304"/>
                <a:gd name="T7" fmla="*/ 488 h 504"/>
                <a:gd name="T8" fmla="*/ 40 w 304"/>
                <a:gd name="T9" fmla="*/ 480 h 504"/>
                <a:gd name="T10" fmla="*/ 40 w 304"/>
                <a:gd name="T11" fmla="*/ 480 h 504"/>
                <a:gd name="T12" fmla="*/ 48 w 304"/>
                <a:gd name="T13" fmla="*/ 448 h 504"/>
                <a:gd name="T14" fmla="*/ 48 w 304"/>
                <a:gd name="T15" fmla="*/ 448 h 504"/>
                <a:gd name="T16" fmla="*/ 56 w 304"/>
                <a:gd name="T17" fmla="*/ 448 h 504"/>
                <a:gd name="T18" fmla="*/ 56 w 304"/>
                <a:gd name="T19" fmla="*/ 448 h 504"/>
                <a:gd name="T20" fmla="*/ 56 w 304"/>
                <a:gd name="T21" fmla="*/ 480 h 504"/>
                <a:gd name="T22" fmla="*/ 56 w 304"/>
                <a:gd name="T23" fmla="*/ 480 h 504"/>
                <a:gd name="T24" fmla="*/ 72 w 304"/>
                <a:gd name="T25" fmla="*/ 496 h 504"/>
                <a:gd name="T26" fmla="*/ 72 w 304"/>
                <a:gd name="T27" fmla="*/ 496 h 504"/>
                <a:gd name="T28" fmla="*/ 56 w 304"/>
                <a:gd name="T29" fmla="*/ 504 h 504"/>
                <a:gd name="T30" fmla="*/ 56 w 304"/>
                <a:gd name="T31" fmla="*/ 504 h 504"/>
                <a:gd name="T32" fmla="*/ 64 w 304"/>
                <a:gd name="T33" fmla="*/ 504 h 504"/>
                <a:gd name="T34" fmla="*/ 80 w 304"/>
                <a:gd name="T35" fmla="*/ 496 h 504"/>
                <a:gd name="T36" fmla="*/ 88 w 304"/>
                <a:gd name="T37" fmla="*/ 496 h 504"/>
                <a:gd name="T38" fmla="*/ 88 w 304"/>
                <a:gd name="T39" fmla="*/ 496 h 504"/>
                <a:gd name="T40" fmla="*/ 88 w 304"/>
                <a:gd name="T41" fmla="*/ 488 h 504"/>
                <a:gd name="T42" fmla="*/ 88 w 304"/>
                <a:gd name="T43" fmla="*/ 488 h 504"/>
                <a:gd name="T44" fmla="*/ 96 w 304"/>
                <a:gd name="T45" fmla="*/ 480 h 504"/>
                <a:gd name="T46" fmla="*/ 96 w 304"/>
                <a:gd name="T47" fmla="*/ 480 h 504"/>
                <a:gd name="T48" fmla="*/ 104 w 304"/>
                <a:gd name="T49" fmla="*/ 472 h 504"/>
                <a:gd name="T50" fmla="*/ 96 w 304"/>
                <a:gd name="T51" fmla="*/ 464 h 504"/>
                <a:gd name="T52" fmla="*/ 96 w 304"/>
                <a:gd name="T53" fmla="*/ 464 h 504"/>
                <a:gd name="T54" fmla="*/ 104 w 304"/>
                <a:gd name="T55" fmla="*/ 464 h 504"/>
                <a:gd name="T56" fmla="*/ 104 w 304"/>
                <a:gd name="T57" fmla="*/ 448 h 504"/>
                <a:gd name="T58" fmla="*/ 88 w 304"/>
                <a:gd name="T59" fmla="*/ 440 h 504"/>
                <a:gd name="T60" fmla="*/ 80 w 304"/>
                <a:gd name="T61" fmla="*/ 440 h 504"/>
                <a:gd name="T62" fmla="*/ 80 w 304"/>
                <a:gd name="T63" fmla="*/ 440 h 504"/>
                <a:gd name="T64" fmla="*/ 80 w 304"/>
                <a:gd name="T65" fmla="*/ 424 h 504"/>
                <a:gd name="T66" fmla="*/ 80 w 304"/>
                <a:gd name="T67" fmla="*/ 424 h 504"/>
                <a:gd name="T68" fmla="*/ 304 w 304"/>
                <a:gd name="T69" fmla="*/ 400 h 504"/>
                <a:gd name="T70" fmla="*/ 304 w 304"/>
                <a:gd name="T71" fmla="*/ 400 h 504"/>
                <a:gd name="T72" fmla="*/ 288 w 304"/>
                <a:gd name="T73" fmla="*/ 368 h 504"/>
                <a:gd name="T74" fmla="*/ 288 w 304"/>
                <a:gd name="T75" fmla="*/ 368 h 504"/>
                <a:gd name="T76" fmla="*/ 288 w 304"/>
                <a:gd name="T77" fmla="*/ 360 h 504"/>
                <a:gd name="T78" fmla="*/ 288 w 304"/>
                <a:gd name="T79" fmla="*/ 344 h 504"/>
                <a:gd name="T80" fmla="*/ 280 w 304"/>
                <a:gd name="T81" fmla="*/ 336 h 504"/>
                <a:gd name="T82" fmla="*/ 280 w 304"/>
                <a:gd name="T83" fmla="*/ 312 h 504"/>
                <a:gd name="T84" fmla="*/ 280 w 304"/>
                <a:gd name="T85" fmla="*/ 304 h 504"/>
                <a:gd name="T86" fmla="*/ 280 w 304"/>
                <a:gd name="T87" fmla="*/ 280 h 504"/>
                <a:gd name="T88" fmla="*/ 296 w 304"/>
                <a:gd name="T89" fmla="*/ 272 h 504"/>
                <a:gd name="T90" fmla="*/ 288 w 304"/>
                <a:gd name="T91" fmla="*/ 264 h 504"/>
                <a:gd name="T92" fmla="*/ 288 w 304"/>
                <a:gd name="T93" fmla="*/ 248 h 504"/>
                <a:gd name="T94" fmla="*/ 280 w 304"/>
                <a:gd name="T95" fmla="*/ 240 h 504"/>
                <a:gd name="T96" fmla="*/ 280 w 304"/>
                <a:gd name="T97" fmla="*/ 240 h 504"/>
                <a:gd name="T98" fmla="*/ 264 w 304"/>
                <a:gd name="T99" fmla="*/ 208 h 504"/>
                <a:gd name="T100" fmla="*/ 208 w 304"/>
                <a:gd name="T101" fmla="*/ 0 h 504"/>
                <a:gd name="T102" fmla="*/ 208 w 304"/>
                <a:gd name="T103" fmla="*/ 0 h 504"/>
                <a:gd name="T104" fmla="*/ 0 w 304"/>
                <a:gd name="T105" fmla="*/ 16 h 504"/>
                <a:gd name="T106" fmla="*/ 0 w 304"/>
                <a:gd name="T107" fmla="*/ 16 h 504"/>
                <a:gd name="T108" fmla="*/ 0 w 304"/>
                <a:gd name="T109" fmla="*/ 336 h 504"/>
                <a:gd name="T110" fmla="*/ 0 w 304"/>
                <a:gd name="T111" fmla="*/ 336 h 504"/>
                <a:gd name="T112" fmla="*/ 16 w 304"/>
                <a:gd name="T113" fmla="*/ 488 h 504"/>
                <a:gd name="T114" fmla="*/ 16 w 304"/>
                <a:gd name="T115" fmla="*/ 488 h 504"/>
                <a:gd name="T116" fmla="*/ 32 w 304"/>
                <a:gd name="T117" fmla="*/ 488 h 504"/>
                <a:gd name="T118" fmla="*/ 32 w 304"/>
                <a:gd name="T119" fmla="*/ 488 h 504"/>
                <a:gd name="T120" fmla="*/ 40 w 304"/>
                <a:gd name="T121" fmla="*/ 496 h 5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04"/>
                <a:gd name="T185" fmla="*/ 304 w 304"/>
                <a:gd name="T186" fmla="*/ 504 h 5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04">
                  <a:moveTo>
                    <a:pt x="40" y="496"/>
                  </a:moveTo>
                  <a:lnTo>
                    <a:pt x="40" y="496"/>
                  </a:lnTo>
                  <a:lnTo>
                    <a:pt x="48" y="488"/>
                  </a:lnTo>
                  <a:lnTo>
                    <a:pt x="40" y="480"/>
                  </a:lnTo>
                  <a:lnTo>
                    <a:pt x="48" y="448"/>
                  </a:lnTo>
                  <a:lnTo>
                    <a:pt x="56" y="448"/>
                  </a:lnTo>
                  <a:lnTo>
                    <a:pt x="56" y="480"/>
                  </a:lnTo>
                  <a:lnTo>
                    <a:pt x="72" y="496"/>
                  </a:lnTo>
                  <a:lnTo>
                    <a:pt x="56" y="504"/>
                  </a:lnTo>
                  <a:lnTo>
                    <a:pt x="64" y="504"/>
                  </a:lnTo>
                  <a:lnTo>
                    <a:pt x="80" y="496"/>
                  </a:lnTo>
                  <a:lnTo>
                    <a:pt x="88" y="496"/>
                  </a:lnTo>
                  <a:lnTo>
                    <a:pt x="88" y="488"/>
                  </a:lnTo>
                  <a:lnTo>
                    <a:pt x="96" y="480"/>
                  </a:lnTo>
                  <a:lnTo>
                    <a:pt x="104" y="472"/>
                  </a:lnTo>
                  <a:lnTo>
                    <a:pt x="96" y="464"/>
                  </a:lnTo>
                  <a:lnTo>
                    <a:pt x="104" y="464"/>
                  </a:lnTo>
                  <a:lnTo>
                    <a:pt x="104" y="448"/>
                  </a:lnTo>
                  <a:lnTo>
                    <a:pt x="88" y="440"/>
                  </a:lnTo>
                  <a:lnTo>
                    <a:pt x="80" y="440"/>
                  </a:lnTo>
                  <a:lnTo>
                    <a:pt x="80" y="424"/>
                  </a:lnTo>
                  <a:lnTo>
                    <a:pt x="304" y="400"/>
                  </a:lnTo>
                  <a:lnTo>
                    <a:pt x="288" y="368"/>
                  </a:lnTo>
                  <a:lnTo>
                    <a:pt x="288" y="360"/>
                  </a:lnTo>
                  <a:lnTo>
                    <a:pt x="288" y="344"/>
                  </a:lnTo>
                  <a:lnTo>
                    <a:pt x="280" y="336"/>
                  </a:lnTo>
                  <a:lnTo>
                    <a:pt x="280" y="312"/>
                  </a:lnTo>
                  <a:lnTo>
                    <a:pt x="280" y="304"/>
                  </a:lnTo>
                  <a:lnTo>
                    <a:pt x="280" y="280"/>
                  </a:lnTo>
                  <a:lnTo>
                    <a:pt x="296" y="272"/>
                  </a:lnTo>
                  <a:lnTo>
                    <a:pt x="288" y="264"/>
                  </a:lnTo>
                  <a:lnTo>
                    <a:pt x="288" y="248"/>
                  </a:lnTo>
                  <a:lnTo>
                    <a:pt x="280" y="240"/>
                  </a:lnTo>
                  <a:lnTo>
                    <a:pt x="264" y="208"/>
                  </a:lnTo>
                  <a:lnTo>
                    <a:pt x="208" y="0"/>
                  </a:lnTo>
                  <a:lnTo>
                    <a:pt x="0" y="16"/>
                  </a:lnTo>
                  <a:lnTo>
                    <a:pt x="0" y="336"/>
                  </a:lnTo>
                  <a:lnTo>
                    <a:pt x="16" y="488"/>
                  </a:lnTo>
                  <a:lnTo>
                    <a:pt x="32" y="488"/>
                  </a:lnTo>
                  <a:lnTo>
                    <a:pt x="40" y="496"/>
                  </a:lnTo>
                  <a:close/>
                </a:path>
              </a:pathLst>
            </a:custGeom>
            <a:solidFill>
              <a:schemeClr val="bg1"/>
            </a:solidFill>
            <a:ln w="6350" cmpd="sng">
              <a:solidFill>
                <a:srgbClr val="000000"/>
              </a:solidFill>
              <a:round/>
              <a:headEnd/>
              <a:tailEnd/>
            </a:ln>
          </p:spPr>
          <p:txBody>
            <a:bodyPr/>
            <a:lstStyle/>
            <a:p>
              <a:endParaRPr lang="en-US"/>
            </a:p>
          </p:txBody>
        </p:sp>
        <p:sp>
          <p:nvSpPr>
            <p:cNvPr id="136" name="Freeform 157"/>
            <p:cNvSpPr>
              <a:spLocks/>
            </p:cNvSpPr>
            <p:nvPr/>
          </p:nvSpPr>
          <p:spPr bwMode="auto">
            <a:xfrm>
              <a:off x="4044" y="2304"/>
              <a:ext cx="408" cy="304"/>
            </a:xfrm>
            <a:custGeom>
              <a:avLst/>
              <a:gdLst>
                <a:gd name="T0" fmla="*/ 224 w 408"/>
                <a:gd name="T1" fmla="*/ 280 h 304"/>
                <a:gd name="T2" fmla="*/ 192 w 408"/>
                <a:gd name="T3" fmla="*/ 248 h 304"/>
                <a:gd name="T4" fmla="*/ 192 w 408"/>
                <a:gd name="T5" fmla="*/ 224 h 304"/>
                <a:gd name="T6" fmla="*/ 160 w 408"/>
                <a:gd name="T7" fmla="*/ 208 h 304"/>
                <a:gd name="T8" fmla="*/ 152 w 408"/>
                <a:gd name="T9" fmla="*/ 200 h 304"/>
                <a:gd name="T10" fmla="*/ 136 w 408"/>
                <a:gd name="T11" fmla="*/ 176 h 304"/>
                <a:gd name="T12" fmla="*/ 120 w 408"/>
                <a:gd name="T13" fmla="*/ 168 h 304"/>
                <a:gd name="T14" fmla="*/ 112 w 408"/>
                <a:gd name="T15" fmla="*/ 160 h 304"/>
                <a:gd name="T16" fmla="*/ 96 w 408"/>
                <a:gd name="T17" fmla="*/ 144 h 304"/>
                <a:gd name="T18" fmla="*/ 80 w 408"/>
                <a:gd name="T19" fmla="*/ 144 h 304"/>
                <a:gd name="T20" fmla="*/ 64 w 408"/>
                <a:gd name="T21" fmla="*/ 120 h 304"/>
                <a:gd name="T22" fmla="*/ 48 w 408"/>
                <a:gd name="T23" fmla="*/ 88 h 304"/>
                <a:gd name="T24" fmla="*/ 40 w 408"/>
                <a:gd name="T25" fmla="*/ 88 h 304"/>
                <a:gd name="T26" fmla="*/ 24 w 408"/>
                <a:gd name="T27" fmla="*/ 80 h 304"/>
                <a:gd name="T28" fmla="*/ 16 w 408"/>
                <a:gd name="T29" fmla="*/ 80 h 304"/>
                <a:gd name="T30" fmla="*/ 0 w 408"/>
                <a:gd name="T31" fmla="*/ 56 h 304"/>
                <a:gd name="T32" fmla="*/ 16 w 408"/>
                <a:gd name="T33" fmla="*/ 40 h 304"/>
                <a:gd name="T34" fmla="*/ 32 w 408"/>
                <a:gd name="T35" fmla="*/ 32 h 304"/>
                <a:gd name="T36" fmla="*/ 96 w 408"/>
                <a:gd name="T37" fmla="*/ 8 h 304"/>
                <a:gd name="T38" fmla="*/ 176 w 408"/>
                <a:gd name="T39" fmla="*/ 0 h 304"/>
                <a:gd name="T40" fmla="*/ 200 w 408"/>
                <a:gd name="T41" fmla="*/ 8 h 304"/>
                <a:gd name="T42" fmla="*/ 208 w 408"/>
                <a:gd name="T43" fmla="*/ 24 h 304"/>
                <a:gd name="T44" fmla="*/ 296 w 408"/>
                <a:gd name="T45" fmla="*/ 16 h 304"/>
                <a:gd name="T46" fmla="*/ 408 w 408"/>
                <a:gd name="T47" fmla="*/ 88 h 304"/>
                <a:gd name="T48" fmla="*/ 400 w 408"/>
                <a:gd name="T49" fmla="*/ 96 h 304"/>
                <a:gd name="T50" fmla="*/ 360 w 408"/>
                <a:gd name="T51" fmla="*/ 152 h 304"/>
                <a:gd name="T52" fmla="*/ 360 w 408"/>
                <a:gd name="T53" fmla="*/ 152 h 304"/>
                <a:gd name="T54" fmla="*/ 352 w 408"/>
                <a:gd name="T55" fmla="*/ 152 h 304"/>
                <a:gd name="T56" fmla="*/ 368 w 408"/>
                <a:gd name="T57" fmla="*/ 168 h 304"/>
                <a:gd name="T58" fmla="*/ 352 w 408"/>
                <a:gd name="T59" fmla="*/ 184 h 304"/>
                <a:gd name="T60" fmla="*/ 328 w 408"/>
                <a:gd name="T61" fmla="*/ 208 h 304"/>
                <a:gd name="T62" fmla="*/ 320 w 408"/>
                <a:gd name="T63" fmla="*/ 216 h 304"/>
                <a:gd name="T64" fmla="*/ 312 w 408"/>
                <a:gd name="T65" fmla="*/ 216 h 304"/>
                <a:gd name="T66" fmla="*/ 312 w 408"/>
                <a:gd name="T67" fmla="*/ 224 h 304"/>
                <a:gd name="T68" fmla="*/ 320 w 408"/>
                <a:gd name="T69" fmla="*/ 224 h 304"/>
                <a:gd name="T70" fmla="*/ 296 w 408"/>
                <a:gd name="T71" fmla="*/ 240 h 304"/>
                <a:gd name="T72" fmla="*/ 296 w 408"/>
                <a:gd name="T73" fmla="*/ 232 h 304"/>
                <a:gd name="T74" fmla="*/ 288 w 408"/>
                <a:gd name="T75" fmla="*/ 240 h 304"/>
                <a:gd name="T76" fmla="*/ 296 w 408"/>
                <a:gd name="T77" fmla="*/ 248 h 304"/>
                <a:gd name="T78" fmla="*/ 288 w 408"/>
                <a:gd name="T79" fmla="*/ 256 h 304"/>
                <a:gd name="T80" fmla="*/ 280 w 408"/>
                <a:gd name="T81" fmla="*/ 256 h 304"/>
                <a:gd name="T82" fmla="*/ 256 w 408"/>
                <a:gd name="T83" fmla="*/ 256 h 304"/>
                <a:gd name="T84" fmla="*/ 248 w 408"/>
                <a:gd name="T85" fmla="*/ 256 h 304"/>
                <a:gd name="T86" fmla="*/ 240 w 408"/>
                <a:gd name="T87" fmla="*/ 272 h 304"/>
                <a:gd name="T88" fmla="*/ 248 w 408"/>
                <a:gd name="T89" fmla="*/ 280 h 304"/>
                <a:gd name="T90" fmla="*/ 240 w 408"/>
                <a:gd name="T91" fmla="*/ 304 h 304"/>
                <a:gd name="T92" fmla="*/ 224 w 408"/>
                <a:gd name="T93" fmla="*/ 304 h 3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8"/>
                <a:gd name="T142" fmla="*/ 0 h 304"/>
                <a:gd name="T143" fmla="*/ 408 w 408"/>
                <a:gd name="T144" fmla="*/ 304 h 3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8" h="304">
                  <a:moveTo>
                    <a:pt x="224" y="296"/>
                  </a:moveTo>
                  <a:lnTo>
                    <a:pt x="224" y="280"/>
                  </a:lnTo>
                  <a:lnTo>
                    <a:pt x="200" y="256"/>
                  </a:lnTo>
                  <a:lnTo>
                    <a:pt x="192" y="248"/>
                  </a:lnTo>
                  <a:lnTo>
                    <a:pt x="192" y="224"/>
                  </a:lnTo>
                  <a:lnTo>
                    <a:pt x="168" y="216"/>
                  </a:lnTo>
                  <a:lnTo>
                    <a:pt x="160" y="208"/>
                  </a:lnTo>
                  <a:lnTo>
                    <a:pt x="152" y="200"/>
                  </a:lnTo>
                  <a:lnTo>
                    <a:pt x="136" y="192"/>
                  </a:lnTo>
                  <a:lnTo>
                    <a:pt x="136" y="176"/>
                  </a:lnTo>
                  <a:lnTo>
                    <a:pt x="128" y="168"/>
                  </a:lnTo>
                  <a:lnTo>
                    <a:pt x="120" y="168"/>
                  </a:lnTo>
                  <a:lnTo>
                    <a:pt x="112" y="160"/>
                  </a:lnTo>
                  <a:lnTo>
                    <a:pt x="104" y="144"/>
                  </a:lnTo>
                  <a:lnTo>
                    <a:pt x="96" y="144"/>
                  </a:lnTo>
                  <a:lnTo>
                    <a:pt x="80" y="144"/>
                  </a:lnTo>
                  <a:lnTo>
                    <a:pt x="72" y="128"/>
                  </a:lnTo>
                  <a:lnTo>
                    <a:pt x="64" y="120"/>
                  </a:lnTo>
                  <a:lnTo>
                    <a:pt x="56" y="96"/>
                  </a:lnTo>
                  <a:lnTo>
                    <a:pt x="48" y="88"/>
                  </a:lnTo>
                  <a:lnTo>
                    <a:pt x="40" y="88"/>
                  </a:lnTo>
                  <a:lnTo>
                    <a:pt x="32" y="88"/>
                  </a:lnTo>
                  <a:lnTo>
                    <a:pt x="24" y="80"/>
                  </a:lnTo>
                  <a:lnTo>
                    <a:pt x="16" y="80"/>
                  </a:lnTo>
                  <a:lnTo>
                    <a:pt x="0" y="80"/>
                  </a:lnTo>
                  <a:lnTo>
                    <a:pt x="0" y="56"/>
                  </a:lnTo>
                  <a:lnTo>
                    <a:pt x="16" y="40"/>
                  </a:lnTo>
                  <a:lnTo>
                    <a:pt x="24" y="40"/>
                  </a:lnTo>
                  <a:lnTo>
                    <a:pt x="32" y="32"/>
                  </a:lnTo>
                  <a:lnTo>
                    <a:pt x="72" y="8"/>
                  </a:lnTo>
                  <a:lnTo>
                    <a:pt x="96" y="8"/>
                  </a:lnTo>
                  <a:lnTo>
                    <a:pt x="176" y="0"/>
                  </a:lnTo>
                  <a:lnTo>
                    <a:pt x="192" y="0"/>
                  </a:lnTo>
                  <a:lnTo>
                    <a:pt x="200" y="8"/>
                  </a:lnTo>
                  <a:lnTo>
                    <a:pt x="208" y="16"/>
                  </a:lnTo>
                  <a:lnTo>
                    <a:pt x="208" y="24"/>
                  </a:lnTo>
                  <a:lnTo>
                    <a:pt x="296" y="16"/>
                  </a:lnTo>
                  <a:lnTo>
                    <a:pt x="408" y="88"/>
                  </a:lnTo>
                  <a:lnTo>
                    <a:pt x="400" y="96"/>
                  </a:lnTo>
                  <a:lnTo>
                    <a:pt x="368" y="120"/>
                  </a:lnTo>
                  <a:lnTo>
                    <a:pt x="360" y="152"/>
                  </a:lnTo>
                  <a:lnTo>
                    <a:pt x="352" y="152"/>
                  </a:lnTo>
                  <a:lnTo>
                    <a:pt x="352" y="160"/>
                  </a:lnTo>
                  <a:lnTo>
                    <a:pt x="368" y="168"/>
                  </a:lnTo>
                  <a:lnTo>
                    <a:pt x="368" y="176"/>
                  </a:lnTo>
                  <a:lnTo>
                    <a:pt x="352" y="184"/>
                  </a:lnTo>
                  <a:lnTo>
                    <a:pt x="336" y="184"/>
                  </a:lnTo>
                  <a:lnTo>
                    <a:pt x="328" y="208"/>
                  </a:lnTo>
                  <a:lnTo>
                    <a:pt x="320" y="216"/>
                  </a:lnTo>
                  <a:lnTo>
                    <a:pt x="312" y="216"/>
                  </a:lnTo>
                  <a:lnTo>
                    <a:pt x="312" y="224"/>
                  </a:lnTo>
                  <a:lnTo>
                    <a:pt x="320" y="224"/>
                  </a:lnTo>
                  <a:lnTo>
                    <a:pt x="296" y="240"/>
                  </a:lnTo>
                  <a:lnTo>
                    <a:pt x="296" y="232"/>
                  </a:lnTo>
                  <a:lnTo>
                    <a:pt x="288" y="240"/>
                  </a:lnTo>
                  <a:lnTo>
                    <a:pt x="296" y="248"/>
                  </a:lnTo>
                  <a:lnTo>
                    <a:pt x="288" y="256"/>
                  </a:lnTo>
                  <a:lnTo>
                    <a:pt x="280" y="256"/>
                  </a:lnTo>
                  <a:lnTo>
                    <a:pt x="264" y="256"/>
                  </a:lnTo>
                  <a:lnTo>
                    <a:pt x="256" y="256"/>
                  </a:lnTo>
                  <a:lnTo>
                    <a:pt x="248" y="256"/>
                  </a:lnTo>
                  <a:lnTo>
                    <a:pt x="240" y="272"/>
                  </a:lnTo>
                  <a:lnTo>
                    <a:pt x="248" y="280"/>
                  </a:lnTo>
                  <a:lnTo>
                    <a:pt x="240" y="304"/>
                  </a:lnTo>
                  <a:lnTo>
                    <a:pt x="232" y="304"/>
                  </a:lnTo>
                  <a:lnTo>
                    <a:pt x="224" y="304"/>
                  </a:lnTo>
                  <a:lnTo>
                    <a:pt x="224" y="296"/>
                  </a:lnTo>
                  <a:close/>
                </a:path>
              </a:pathLst>
            </a:custGeom>
            <a:solidFill>
              <a:srgbClr val="00B050"/>
            </a:solidFill>
            <a:ln w="6350" cmpd="sng">
              <a:solidFill>
                <a:srgbClr val="000000"/>
              </a:solidFill>
              <a:round/>
              <a:headEnd/>
              <a:tailEnd/>
            </a:ln>
          </p:spPr>
          <p:txBody>
            <a:bodyPr/>
            <a:lstStyle/>
            <a:p>
              <a:endParaRPr lang="en-US"/>
            </a:p>
          </p:txBody>
        </p:sp>
        <p:sp>
          <p:nvSpPr>
            <p:cNvPr id="137" name="Freeform 158"/>
            <p:cNvSpPr>
              <a:spLocks/>
            </p:cNvSpPr>
            <p:nvPr/>
          </p:nvSpPr>
          <p:spPr bwMode="auto">
            <a:xfrm>
              <a:off x="3964" y="2088"/>
              <a:ext cx="680" cy="304"/>
            </a:xfrm>
            <a:custGeom>
              <a:avLst/>
              <a:gdLst>
                <a:gd name="T0" fmla="*/ 528 w 680"/>
                <a:gd name="T1" fmla="*/ 296 h 304"/>
                <a:gd name="T2" fmla="*/ 536 w 680"/>
                <a:gd name="T3" fmla="*/ 272 h 304"/>
                <a:gd name="T4" fmla="*/ 536 w 680"/>
                <a:gd name="T5" fmla="*/ 264 h 304"/>
                <a:gd name="T6" fmla="*/ 568 w 680"/>
                <a:gd name="T7" fmla="*/ 216 h 304"/>
                <a:gd name="T8" fmla="*/ 576 w 680"/>
                <a:gd name="T9" fmla="*/ 216 h 304"/>
                <a:gd name="T10" fmla="*/ 616 w 680"/>
                <a:gd name="T11" fmla="*/ 192 h 304"/>
                <a:gd name="T12" fmla="*/ 624 w 680"/>
                <a:gd name="T13" fmla="*/ 184 h 304"/>
                <a:gd name="T14" fmla="*/ 632 w 680"/>
                <a:gd name="T15" fmla="*/ 184 h 304"/>
                <a:gd name="T16" fmla="*/ 648 w 680"/>
                <a:gd name="T17" fmla="*/ 152 h 304"/>
                <a:gd name="T18" fmla="*/ 640 w 680"/>
                <a:gd name="T19" fmla="*/ 160 h 304"/>
                <a:gd name="T20" fmla="*/ 632 w 680"/>
                <a:gd name="T21" fmla="*/ 152 h 304"/>
                <a:gd name="T22" fmla="*/ 608 w 680"/>
                <a:gd name="T23" fmla="*/ 176 h 304"/>
                <a:gd name="T24" fmla="*/ 592 w 680"/>
                <a:gd name="T25" fmla="*/ 160 h 304"/>
                <a:gd name="T26" fmla="*/ 616 w 680"/>
                <a:gd name="T27" fmla="*/ 168 h 304"/>
                <a:gd name="T28" fmla="*/ 616 w 680"/>
                <a:gd name="T29" fmla="*/ 144 h 304"/>
                <a:gd name="T30" fmla="*/ 624 w 680"/>
                <a:gd name="T31" fmla="*/ 144 h 304"/>
                <a:gd name="T32" fmla="*/ 584 w 680"/>
                <a:gd name="T33" fmla="*/ 120 h 304"/>
                <a:gd name="T34" fmla="*/ 608 w 680"/>
                <a:gd name="T35" fmla="*/ 120 h 304"/>
                <a:gd name="T36" fmla="*/ 616 w 680"/>
                <a:gd name="T37" fmla="*/ 112 h 304"/>
                <a:gd name="T38" fmla="*/ 624 w 680"/>
                <a:gd name="T39" fmla="*/ 120 h 304"/>
                <a:gd name="T40" fmla="*/ 632 w 680"/>
                <a:gd name="T41" fmla="*/ 112 h 304"/>
                <a:gd name="T42" fmla="*/ 672 w 680"/>
                <a:gd name="T43" fmla="*/ 88 h 304"/>
                <a:gd name="T44" fmla="*/ 680 w 680"/>
                <a:gd name="T45" fmla="*/ 80 h 304"/>
                <a:gd name="T46" fmla="*/ 672 w 680"/>
                <a:gd name="T47" fmla="*/ 56 h 304"/>
                <a:gd name="T48" fmla="*/ 656 w 680"/>
                <a:gd name="T49" fmla="*/ 72 h 304"/>
                <a:gd name="T50" fmla="*/ 656 w 680"/>
                <a:gd name="T51" fmla="*/ 72 h 304"/>
                <a:gd name="T52" fmla="*/ 632 w 680"/>
                <a:gd name="T53" fmla="*/ 56 h 304"/>
                <a:gd name="T54" fmla="*/ 600 w 680"/>
                <a:gd name="T55" fmla="*/ 72 h 304"/>
                <a:gd name="T56" fmla="*/ 584 w 680"/>
                <a:gd name="T57" fmla="*/ 72 h 304"/>
                <a:gd name="T58" fmla="*/ 592 w 680"/>
                <a:gd name="T59" fmla="*/ 48 h 304"/>
                <a:gd name="T60" fmla="*/ 600 w 680"/>
                <a:gd name="T61" fmla="*/ 56 h 304"/>
                <a:gd name="T62" fmla="*/ 624 w 680"/>
                <a:gd name="T63" fmla="*/ 48 h 304"/>
                <a:gd name="T64" fmla="*/ 608 w 680"/>
                <a:gd name="T65" fmla="*/ 40 h 304"/>
                <a:gd name="T66" fmla="*/ 632 w 680"/>
                <a:gd name="T67" fmla="*/ 48 h 304"/>
                <a:gd name="T68" fmla="*/ 640 w 680"/>
                <a:gd name="T69" fmla="*/ 32 h 304"/>
                <a:gd name="T70" fmla="*/ 640 w 680"/>
                <a:gd name="T71" fmla="*/ 32 h 304"/>
                <a:gd name="T72" fmla="*/ 656 w 680"/>
                <a:gd name="T73" fmla="*/ 32 h 304"/>
                <a:gd name="T74" fmla="*/ 656 w 680"/>
                <a:gd name="T75" fmla="*/ 32 h 304"/>
                <a:gd name="T76" fmla="*/ 640 w 680"/>
                <a:gd name="T77" fmla="*/ 8 h 304"/>
                <a:gd name="T78" fmla="*/ 520 w 680"/>
                <a:gd name="T79" fmla="*/ 24 h 304"/>
                <a:gd name="T80" fmla="*/ 184 w 680"/>
                <a:gd name="T81" fmla="*/ 72 h 304"/>
                <a:gd name="T82" fmla="*/ 184 w 680"/>
                <a:gd name="T83" fmla="*/ 104 h 304"/>
                <a:gd name="T84" fmla="*/ 168 w 680"/>
                <a:gd name="T85" fmla="*/ 128 h 304"/>
                <a:gd name="T86" fmla="*/ 128 w 680"/>
                <a:gd name="T87" fmla="*/ 152 h 304"/>
                <a:gd name="T88" fmla="*/ 96 w 680"/>
                <a:gd name="T89" fmla="*/ 168 h 304"/>
                <a:gd name="T90" fmla="*/ 64 w 680"/>
                <a:gd name="T91" fmla="*/ 192 h 304"/>
                <a:gd name="T92" fmla="*/ 24 w 680"/>
                <a:gd name="T93" fmla="*/ 216 h 304"/>
                <a:gd name="T94" fmla="*/ 0 w 680"/>
                <a:gd name="T95" fmla="*/ 272 h 304"/>
                <a:gd name="T96" fmla="*/ 112 w 680"/>
                <a:gd name="T97" fmla="*/ 248 h 304"/>
                <a:gd name="T98" fmla="*/ 256 w 680"/>
                <a:gd name="T99" fmla="*/ 216 h 304"/>
                <a:gd name="T100" fmla="*/ 288 w 680"/>
                <a:gd name="T101" fmla="*/ 240 h 304"/>
                <a:gd name="T102" fmla="*/ 488 w 680"/>
                <a:gd name="T103" fmla="*/ 304 h 3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0"/>
                <a:gd name="T157" fmla="*/ 0 h 304"/>
                <a:gd name="T158" fmla="*/ 680 w 680"/>
                <a:gd name="T159" fmla="*/ 304 h 3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0" h="304">
                  <a:moveTo>
                    <a:pt x="496" y="296"/>
                  </a:moveTo>
                  <a:lnTo>
                    <a:pt x="512" y="288"/>
                  </a:lnTo>
                  <a:lnTo>
                    <a:pt x="528" y="288"/>
                  </a:lnTo>
                  <a:lnTo>
                    <a:pt x="528" y="296"/>
                  </a:lnTo>
                  <a:lnTo>
                    <a:pt x="528" y="272"/>
                  </a:lnTo>
                  <a:lnTo>
                    <a:pt x="536" y="272"/>
                  </a:lnTo>
                  <a:lnTo>
                    <a:pt x="536" y="288"/>
                  </a:lnTo>
                  <a:lnTo>
                    <a:pt x="536" y="264"/>
                  </a:lnTo>
                  <a:lnTo>
                    <a:pt x="560" y="232"/>
                  </a:lnTo>
                  <a:lnTo>
                    <a:pt x="568" y="224"/>
                  </a:lnTo>
                  <a:lnTo>
                    <a:pt x="568" y="216"/>
                  </a:lnTo>
                  <a:lnTo>
                    <a:pt x="576" y="216"/>
                  </a:lnTo>
                  <a:lnTo>
                    <a:pt x="584" y="208"/>
                  </a:lnTo>
                  <a:lnTo>
                    <a:pt x="600" y="192"/>
                  </a:lnTo>
                  <a:lnTo>
                    <a:pt x="616" y="192"/>
                  </a:lnTo>
                  <a:lnTo>
                    <a:pt x="616" y="184"/>
                  </a:lnTo>
                  <a:lnTo>
                    <a:pt x="624" y="184"/>
                  </a:lnTo>
                  <a:lnTo>
                    <a:pt x="632" y="184"/>
                  </a:lnTo>
                  <a:lnTo>
                    <a:pt x="648" y="168"/>
                  </a:lnTo>
                  <a:lnTo>
                    <a:pt x="648" y="160"/>
                  </a:lnTo>
                  <a:lnTo>
                    <a:pt x="648" y="152"/>
                  </a:lnTo>
                  <a:lnTo>
                    <a:pt x="640" y="160"/>
                  </a:lnTo>
                  <a:lnTo>
                    <a:pt x="640" y="152"/>
                  </a:lnTo>
                  <a:lnTo>
                    <a:pt x="632" y="152"/>
                  </a:lnTo>
                  <a:lnTo>
                    <a:pt x="632" y="160"/>
                  </a:lnTo>
                  <a:lnTo>
                    <a:pt x="624" y="160"/>
                  </a:lnTo>
                  <a:lnTo>
                    <a:pt x="608" y="176"/>
                  </a:lnTo>
                  <a:lnTo>
                    <a:pt x="600" y="168"/>
                  </a:lnTo>
                  <a:lnTo>
                    <a:pt x="592" y="160"/>
                  </a:lnTo>
                  <a:lnTo>
                    <a:pt x="600" y="160"/>
                  </a:lnTo>
                  <a:lnTo>
                    <a:pt x="600" y="168"/>
                  </a:lnTo>
                  <a:lnTo>
                    <a:pt x="616" y="168"/>
                  </a:lnTo>
                  <a:lnTo>
                    <a:pt x="624" y="152"/>
                  </a:lnTo>
                  <a:lnTo>
                    <a:pt x="616" y="144"/>
                  </a:lnTo>
                  <a:lnTo>
                    <a:pt x="624" y="144"/>
                  </a:lnTo>
                  <a:lnTo>
                    <a:pt x="624" y="136"/>
                  </a:lnTo>
                  <a:lnTo>
                    <a:pt x="624" y="128"/>
                  </a:lnTo>
                  <a:lnTo>
                    <a:pt x="584" y="120"/>
                  </a:lnTo>
                  <a:lnTo>
                    <a:pt x="592" y="120"/>
                  </a:lnTo>
                  <a:lnTo>
                    <a:pt x="600" y="120"/>
                  </a:lnTo>
                  <a:lnTo>
                    <a:pt x="608" y="120"/>
                  </a:lnTo>
                  <a:lnTo>
                    <a:pt x="608" y="112"/>
                  </a:lnTo>
                  <a:lnTo>
                    <a:pt x="616" y="112"/>
                  </a:lnTo>
                  <a:lnTo>
                    <a:pt x="624" y="120"/>
                  </a:lnTo>
                  <a:lnTo>
                    <a:pt x="624" y="112"/>
                  </a:lnTo>
                  <a:lnTo>
                    <a:pt x="632" y="112"/>
                  </a:lnTo>
                  <a:lnTo>
                    <a:pt x="640" y="120"/>
                  </a:lnTo>
                  <a:lnTo>
                    <a:pt x="656" y="120"/>
                  </a:lnTo>
                  <a:lnTo>
                    <a:pt x="664" y="104"/>
                  </a:lnTo>
                  <a:lnTo>
                    <a:pt x="672" y="88"/>
                  </a:lnTo>
                  <a:lnTo>
                    <a:pt x="680" y="80"/>
                  </a:lnTo>
                  <a:lnTo>
                    <a:pt x="680" y="72"/>
                  </a:lnTo>
                  <a:lnTo>
                    <a:pt x="672" y="56"/>
                  </a:lnTo>
                  <a:lnTo>
                    <a:pt x="664" y="56"/>
                  </a:lnTo>
                  <a:lnTo>
                    <a:pt x="656" y="64"/>
                  </a:lnTo>
                  <a:lnTo>
                    <a:pt x="656" y="72"/>
                  </a:lnTo>
                  <a:lnTo>
                    <a:pt x="656" y="80"/>
                  </a:lnTo>
                  <a:lnTo>
                    <a:pt x="656" y="88"/>
                  </a:lnTo>
                  <a:lnTo>
                    <a:pt x="656" y="72"/>
                  </a:lnTo>
                  <a:lnTo>
                    <a:pt x="648" y="64"/>
                  </a:lnTo>
                  <a:lnTo>
                    <a:pt x="648" y="56"/>
                  </a:lnTo>
                  <a:lnTo>
                    <a:pt x="640" y="56"/>
                  </a:lnTo>
                  <a:lnTo>
                    <a:pt x="632" y="56"/>
                  </a:lnTo>
                  <a:lnTo>
                    <a:pt x="632" y="64"/>
                  </a:lnTo>
                  <a:lnTo>
                    <a:pt x="616" y="64"/>
                  </a:lnTo>
                  <a:lnTo>
                    <a:pt x="600" y="72"/>
                  </a:lnTo>
                  <a:lnTo>
                    <a:pt x="592" y="80"/>
                  </a:lnTo>
                  <a:lnTo>
                    <a:pt x="584" y="80"/>
                  </a:lnTo>
                  <a:lnTo>
                    <a:pt x="584" y="72"/>
                  </a:lnTo>
                  <a:lnTo>
                    <a:pt x="592" y="72"/>
                  </a:lnTo>
                  <a:lnTo>
                    <a:pt x="592" y="64"/>
                  </a:lnTo>
                  <a:lnTo>
                    <a:pt x="592" y="48"/>
                  </a:lnTo>
                  <a:lnTo>
                    <a:pt x="600" y="56"/>
                  </a:lnTo>
                  <a:lnTo>
                    <a:pt x="608" y="64"/>
                  </a:lnTo>
                  <a:lnTo>
                    <a:pt x="616" y="56"/>
                  </a:lnTo>
                  <a:lnTo>
                    <a:pt x="624" y="48"/>
                  </a:lnTo>
                  <a:lnTo>
                    <a:pt x="616" y="48"/>
                  </a:lnTo>
                  <a:lnTo>
                    <a:pt x="608" y="40"/>
                  </a:lnTo>
                  <a:lnTo>
                    <a:pt x="616" y="40"/>
                  </a:lnTo>
                  <a:lnTo>
                    <a:pt x="624" y="40"/>
                  </a:lnTo>
                  <a:lnTo>
                    <a:pt x="632" y="48"/>
                  </a:lnTo>
                  <a:lnTo>
                    <a:pt x="640" y="40"/>
                  </a:lnTo>
                  <a:lnTo>
                    <a:pt x="640" y="32"/>
                  </a:lnTo>
                  <a:lnTo>
                    <a:pt x="632" y="32"/>
                  </a:lnTo>
                  <a:lnTo>
                    <a:pt x="632" y="24"/>
                  </a:lnTo>
                  <a:lnTo>
                    <a:pt x="640" y="32"/>
                  </a:lnTo>
                  <a:lnTo>
                    <a:pt x="648" y="32"/>
                  </a:lnTo>
                  <a:lnTo>
                    <a:pt x="656" y="32"/>
                  </a:lnTo>
                  <a:lnTo>
                    <a:pt x="664" y="40"/>
                  </a:lnTo>
                  <a:lnTo>
                    <a:pt x="656" y="32"/>
                  </a:lnTo>
                  <a:lnTo>
                    <a:pt x="656" y="24"/>
                  </a:lnTo>
                  <a:lnTo>
                    <a:pt x="648" y="8"/>
                  </a:lnTo>
                  <a:lnTo>
                    <a:pt x="640" y="8"/>
                  </a:lnTo>
                  <a:lnTo>
                    <a:pt x="632" y="0"/>
                  </a:lnTo>
                  <a:lnTo>
                    <a:pt x="520" y="24"/>
                  </a:lnTo>
                  <a:lnTo>
                    <a:pt x="320" y="64"/>
                  </a:lnTo>
                  <a:lnTo>
                    <a:pt x="192" y="72"/>
                  </a:lnTo>
                  <a:lnTo>
                    <a:pt x="184" y="72"/>
                  </a:lnTo>
                  <a:lnTo>
                    <a:pt x="184" y="80"/>
                  </a:lnTo>
                  <a:lnTo>
                    <a:pt x="184" y="88"/>
                  </a:lnTo>
                  <a:lnTo>
                    <a:pt x="192" y="96"/>
                  </a:lnTo>
                  <a:lnTo>
                    <a:pt x="184" y="104"/>
                  </a:lnTo>
                  <a:lnTo>
                    <a:pt x="176" y="104"/>
                  </a:lnTo>
                  <a:lnTo>
                    <a:pt x="168" y="120"/>
                  </a:lnTo>
                  <a:lnTo>
                    <a:pt x="168" y="128"/>
                  </a:lnTo>
                  <a:lnTo>
                    <a:pt x="160" y="128"/>
                  </a:lnTo>
                  <a:lnTo>
                    <a:pt x="152" y="128"/>
                  </a:lnTo>
                  <a:lnTo>
                    <a:pt x="128" y="152"/>
                  </a:lnTo>
                  <a:lnTo>
                    <a:pt x="120" y="144"/>
                  </a:lnTo>
                  <a:lnTo>
                    <a:pt x="112" y="144"/>
                  </a:lnTo>
                  <a:lnTo>
                    <a:pt x="96" y="168"/>
                  </a:lnTo>
                  <a:lnTo>
                    <a:pt x="96" y="176"/>
                  </a:lnTo>
                  <a:lnTo>
                    <a:pt x="80" y="176"/>
                  </a:lnTo>
                  <a:lnTo>
                    <a:pt x="64" y="192"/>
                  </a:lnTo>
                  <a:lnTo>
                    <a:pt x="56" y="200"/>
                  </a:lnTo>
                  <a:lnTo>
                    <a:pt x="32" y="200"/>
                  </a:lnTo>
                  <a:lnTo>
                    <a:pt x="24" y="216"/>
                  </a:lnTo>
                  <a:lnTo>
                    <a:pt x="16" y="240"/>
                  </a:lnTo>
                  <a:lnTo>
                    <a:pt x="0" y="240"/>
                  </a:lnTo>
                  <a:lnTo>
                    <a:pt x="0" y="272"/>
                  </a:lnTo>
                  <a:lnTo>
                    <a:pt x="96" y="256"/>
                  </a:lnTo>
                  <a:lnTo>
                    <a:pt x="104" y="256"/>
                  </a:lnTo>
                  <a:lnTo>
                    <a:pt x="112" y="248"/>
                  </a:lnTo>
                  <a:lnTo>
                    <a:pt x="152" y="224"/>
                  </a:lnTo>
                  <a:lnTo>
                    <a:pt x="176" y="224"/>
                  </a:lnTo>
                  <a:lnTo>
                    <a:pt x="256" y="216"/>
                  </a:lnTo>
                  <a:lnTo>
                    <a:pt x="272" y="216"/>
                  </a:lnTo>
                  <a:lnTo>
                    <a:pt x="280" y="224"/>
                  </a:lnTo>
                  <a:lnTo>
                    <a:pt x="288" y="232"/>
                  </a:lnTo>
                  <a:lnTo>
                    <a:pt x="288" y="240"/>
                  </a:lnTo>
                  <a:lnTo>
                    <a:pt x="376" y="232"/>
                  </a:lnTo>
                  <a:lnTo>
                    <a:pt x="488" y="304"/>
                  </a:lnTo>
                  <a:lnTo>
                    <a:pt x="496" y="296"/>
                  </a:lnTo>
                  <a:close/>
                </a:path>
              </a:pathLst>
            </a:custGeom>
            <a:solidFill>
              <a:srgbClr val="00B050"/>
            </a:solidFill>
            <a:ln w="6350" cmpd="sng">
              <a:solidFill>
                <a:srgbClr val="000000"/>
              </a:solidFill>
              <a:round/>
              <a:headEnd/>
              <a:tailEnd/>
            </a:ln>
          </p:spPr>
          <p:txBody>
            <a:bodyPr/>
            <a:lstStyle/>
            <a:p>
              <a:endParaRPr lang="en-US"/>
            </a:p>
          </p:txBody>
        </p:sp>
        <p:sp>
          <p:nvSpPr>
            <p:cNvPr id="138" name="Freeform 159"/>
            <p:cNvSpPr>
              <a:spLocks/>
            </p:cNvSpPr>
            <p:nvPr/>
          </p:nvSpPr>
          <p:spPr bwMode="auto">
            <a:xfrm>
              <a:off x="3980" y="1832"/>
              <a:ext cx="632" cy="360"/>
            </a:xfrm>
            <a:custGeom>
              <a:avLst/>
              <a:gdLst>
                <a:gd name="T0" fmla="*/ 624 w 632"/>
                <a:gd name="T1" fmla="*/ 240 h 360"/>
                <a:gd name="T2" fmla="*/ 632 w 632"/>
                <a:gd name="T3" fmla="*/ 248 h 360"/>
                <a:gd name="T4" fmla="*/ 608 w 632"/>
                <a:gd name="T5" fmla="*/ 216 h 360"/>
                <a:gd name="T6" fmla="*/ 600 w 632"/>
                <a:gd name="T7" fmla="*/ 216 h 360"/>
                <a:gd name="T8" fmla="*/ 592 w 632"/>
                <a:gd name="T9" fmla="*/ 224 h 360"/>
                <a:gd name="T10" fmla="*/ 576 w 632"/>
                <a:gd name="T11" fmla="*/ 224 h 360"/>
                <a:gd name="T12" fmla="*/ 568 w 632"/>
                <a:gd name="T13" fmla="*/ 216 h 360"/>
                <a:gd name="T14" fmla="*/ 536 w 632"/>
                <a:gd name="T15" fmla="*/ 200 h 360"/>
                <a:gd name="T16" fmla="*/ 560 w 632"/>
                <a:gd name="T17" fmla="*/ 200 h 360"/>
                <a:gd name="T18" fmla="*/ 592 w 632"/>
                <a:gd name="T19" fmla="*/ 208 h 360"/>
                <a:gd name="T20" fmla="*/ 560 w 632"/>
                <a:gd name="T21" fmla="*/ 192 h 360"/>
                <a:gd name="T22" fmla="*/ 560 w 632"/>
                <a:gd name="T23" fmla="*/ 184 h 360"/>
                <a:gd name="T24" fmla="*/ 576 w 632"/>
                <a:gd name="T25" fmla="*/ 184 h 360"/>
                <a:gd name="T26" fmla="*/ 568 w 632"/>
                <a:gd name="T27" fmla="*/ 176 h 360"/>
                <a:gd name="T28" fmla="*/ 584 w 632"/>
                <a:gd name="T29" fmla="*/ 168 h 360"/>
                <a:gd name="T30" fmla="*/ 560 w 632"/>
                <a:gd name="T31" fmla="*/ 152 h 360"/>
                <a:gd name="T32" fmla="*/ 520 w 632"/>
                <a:gd name="T33" fmla="*/ 120 h 360"/>
                <a:gd name="T34" fmla="*/ 560 w 632"/>
                <a:gd name="T35" fmla="*/ 152 h 360"/>
                <a:gd name="T36" fmla="*/ 576 w 632"/>
                <a:gd name="T37" fmla="*/ 136 h 360"/>
                <a:gd name="T38" fmla="*/ 568 w 632"/>
                <a:gd name="T39" fmla="*/ 120 h 360"/>
                <a:gd name="T40" fmla="*/ 520 w 632"/>
                <a:gd name="T41" fmla="*/ 104 h 360"/>
                <a:gd name="T42" fmla="*/ 488 w 632"/>
                <a:gd name="T43" fmla="*/ 96 h 360"/>
                <a:gd name="T44" fmla="*/ 488 w 632"/>
                <a:gd name="T45" fmla="*/ 64 h 360"/>
                <a:gd name="T46" fmla="*/ 456 w 632"/>
                <a:gd name="T47" fmla="*/ 24 h 360"/>
                <a:gd name="T48" fmla="*/ 440 w 632"/>
                <a:gd name="T49" fmla="*/ 0 h 360"/>
                <a:gd name="T50" fmla="*/ 432 w 632"/>
                <a:gd name="T51" fmla="*/ 16 h 360"/>
                <a:gd name="T52" fmla="*/ 392 w 632"/>
                <a:gd name="T53" fmla="*/ 8 h 360"/>
                <a:gd name="T54" fmla="*/ 384 w 632"/>
                <a:gd name="T55" fmla="*/ 24 h 360"/>
                <a:gd name="T56" fmla="*/ 368 w 632"/>
                <a:gd name="T57" fmla="*/ 56 h 360"/>
                <a:gd name="T58" fmla="*/ 352 w 632"/>
                <a:gd name="T59" fmla="*/ 72 h 360"/>
                <a:gd name="T60" fmla="*/ 336 w 632"/>
                <a:gd name="T61" fmla="*/ 96 h 360"/>
                <a:gd name="T62" fmla="*/ 304 w 632"/>
                <a:gd name="T63" fmla="*/ 104 h 360"/>
                <a:gd name="T64" fmla="*/ 296 w 632"/>
                <a:gd name="T65" fmla="*/ 128 h 360"/>
                <a:gd name="T66" fmla="*/ 288 w 632"/>
                <a:gd name="T67" fmla="*/ 144 h 360"/>
                <a:gd name="T68" fmla="*/ 280 w 632"/>
                <a:gd name="T69" fmla="*/ 176 h 360"/>
                <a:gd name="T70" fmla="*/ 272 w 632"/>
                <a:gd name="T71" fmla="*/ 208 h 360"/>
                <a:gd name="T72" fmla="*/ 272 w 632"/>
                <a:gd name="T73" fmla="*/ 224 h 360"/>
                <a:gd name="T74" fmla="*/ 256 w 632"/>
                <a:gd name="T75" fmla="*/ 232 h 360"/>
                <a:gd name="T76" fmla="*/ 232 w 632"/>
                <a:gd name="T77" fmla="*/ 240 h 360"/>
                <a:gd name="T78" fmla="*/ 224 w 632"/>
                <a:gd name="T79" fmla="*/ 248 h 360"/>
                <a:gd name="T80" fmla="*/ 192 w 632"/>
                <a:gd name="T81" fmla="*/ 256 h 360"/>
                <a:gd name="T82" fmla="*/ 176 w 632"/>
                <a:gd name="T83" fmla="*/ 272 h 360"/>
                <a:gd name="T84" fmla="*/ 144 w 632"/>
                <a:gd name="T85" fmla="*/ 264 h 360"/>
                <a:gd name="T86" fmla="*/ 120 w 632"/>
                <a:gd name="T87" fmla="*/ 264 h 360"/>
                <a:gd name="T88" fmla="*/ 88 w 632"/>
                <a:gd name="T89" fmla="*/ 288 h 360"/>
                <a:gd name="T90" fmla="*/ 56 w 632"/>
                <a:gd name="T91" fmla="*/ 320 h 360"/>
                <a:gd name="T92" fmla="*/ 0 w 632"/>
                <a:gd name="T93" fmla="*/ 360 h 360"/>
                <a:gd name="T94" fmla="*/ 160 w 632"/>
                <a:gd name="T95" fmla="*/ 328 h 360"/>
                <a:gd name="T96" fmla="*/ 616 w 632"/>
                <a:gd name="T97" fmla="*/ 256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2"/>
                <a:gd name="T148" fmla="*/ 0 h 360"/>
                <a:gd name="T149" fmla="*/ 632 w 63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2" h="360">
                  <a:moveTo>
                    <a:pt x="624" y="256"/>
                  </a:moveTo>
                  <a:lnTo>
                    <a:pt x="624" y="256"/>
                  </a:lnTo>
                  <a:lnTo>
                    <a:pt x="624" y="240"/>
                  </a:lnTo>
                  <a:lnTo>
                    <a:pt x="632" y="256"/>
                  </a:lnTo>
                  <a:lnTo>
                    <a:pt x="632" y="248"/>
                  </a:lnTo>
                  <a:lnTo>
                    <a:pt x="616" y="216"/>
                  </a:lnTo>
                  <a:lnTo>
                    <a:pt x="608" y="216"/>
                  </a:lnTo>
                  <a:lnTo>
                    <a:pt x="600" y="216"/>
                  </a:lnTo>
                  <a:lnTo>
                    <a:pt x="592" y="216"/>
                  </a:lnTo>
                  <a:lnTo>
                    <a:pt x="592" y="224"/>
                  </a:lnTo>
                  <a:lnTo>
                    <a:pt x="584" y="224"/>
                  </a:lnTo>
                  <a:lnTo>
                    <a:pt x="576" y="224"/>
                  </a:lnTo>
                  <a:lnTo>
                    <a:pt x="576" y="216"/>
                  </a:lnTo>
                  <a:lnTo>
                    <a:pt x="568" y="216"/>
                  </a:lnTo>
                  <a:lnTo>
                    <a:pt x="560" y="208"/>
                  </a:lnTo>
                  <a:lnTo>
                    <a:pt x="544" y="200"/>
                  </a:lnTo>
                  <a:lnTo>
                    <a:pt x="536" y="200"/>
                  </a:lnTo>
                  <a:lnTo>
                    <a:pt x="520" y="200"/>
                  </a:lnTo>
                  <a:lnTo>
                    <a:pt x="528" y="192"/>
                  </a:lnTo>
                  <a:lnTo>
                    <a:pt x="560" y="200"/>
                  </a:lnTo>
                  <a:lnTo>
                    <a:pt x="584" y="216"/>
                  </a:lnTo>
                  <a:lnTo>
                    <a:pt x="592" y="208"/>
                  </a:lnTo>
                  <a:lnTo>
                    <a:pt x="576" y="192"/>
                  </a:lnTo>
                  <a:lnTo>
                    <a:pt x="560" y="192"/>
                  </a:lnTo>
                  <a:lnTo>
                    <a:pt x="544" y="176"/>
                  </a:lnTo>
                  <a:lnTo>
                    <a:pt x="560" y="184"/>
                  </a:lnTo>
                  <a:lnTo>
                    <a:pt x="568" y="192"/>
                  </a:lnTo>
                  <a:lnTo>
                    <a:pt x="576" y="184"/>
                  </a:lnTo>
                  <a:lnTo>
                    <a:pt x="568" y="184"/>
                  </a:lnTo>
                  <a:lnTo>
                    <a:pt x="568" y="176"/>
                  </a:lnTo>
                  <a:lnTo>
                    <a:pt x="584" y="176"/>
                  </a:lnTo>
                  <a:lnTo>
                    <a:pt x="584" y="168"/>
                  </a:lnTo>
                  <a:lnTo>
                    <a:pt x="576" y="160"/>
                  </a:lnTo>
                  <a:lnTo>
                    <a:pt x="576" y="152"/>
                  </a:lnTo>
                  <a:lnTo>
                    <a:pt x="560" y="152"/>
                  </a:lnTo>
                  <a:lnTo>
                    <a:pt x="536" y="136"/>
                  </a:lnTo>
                  <a:lnTo>
                    <a:pt x="520" y="120"/>
                  </a:lnTo>
                  <a:lnTo>
                    <a:pt x="544" y="136"/>
                  </a:lnTo>
                  <a:lnTo>
                    <a:pt x="560" y="152"/>
                  </a:lnTo>
                  <a:lnTo>
                    <a:pt x="568" y="152"/>
                  </a:lnTo>
                  <a:lnTo>
                    <a:pt x="576" y="136"/>
                  </a:lnTo>
                  <a:lnTo>
                    <a:pt x="576" y="128"/>
                  </a:lnTo>
                  <a:lnTo>
                    <a:pt x="576" y="120"/>
                  </a:lnTo>
                  <a:lnTo>
                    <a:pt x="568" y="120"/>
                  </a:lnTo>
                  <a:lnTo>
                    <a:pt x="552" y="112"/>
                  </a:lnTo>
                  <a:lnTo>
                    <a:pt x="536" y="104"/>
                  </a:lnTo>
                  <a:lnTo>
                    <a:pt x="520" y="104"/>
                  </a:lnTo>
                  <a:lnTo>
                    <a:pt x="504" y="96"/>
                  </a:lnTo>
                  <a:lnTo>
                    <a:pt x="504" y="88"/>
                  </a:lnTo>
                  <a:lnTo>
                    <a:pt x="488" y="96"/>
                  </a:lnTo>
                  <a:lnTo>
                    <a:pt x="480" y="96"/>
                  </a:lnTo>
                  <a:lnTo>
                    <a:pt x="480" y="80"/>
                  </a:lnTo>
                  <a:lnTo>
                    <a:pt x="480" y="72"/>
                  </a:lnTo>
                  <a:lnTo>
                    <a:pt x="488" y="64"/>
                  </a:lnTo>
                  <a:lnTo>
                    <a:pt x="496" y="56"/>
                  </a:lnTo>
                  <a:lnTo>
                    <a:pt x="496" y="40"/>
                  </a:lnTo>
                  <a:lnTo>
                    <a:pt x="480" y="24"/>
                  </a:lnTo>
                  <a:lnTo>
                    <a:pt x="456" y="24"/>
                  </a:lnTo>
                  <a:lnTo>
                    <a:pt x="456" y="16"/>
                  </a:lnTo>
                  <a:lnTo>
                    <a:pt x="456" y="8"/>
                  </a:lnTo>
                  <a:lnTo>
                    <a:pt x="456" y="0"/>
                  </a:lnTo>
                  <a:lnTo>
                    <a:pt x="440" y="0"/>
                  </a:lnTo>
                  <a:lnTo>
                    <a:pt x="432" y="8"/>
                  </a:lnTo>
                  <a:lnTo>
                    <a:pt x="432" y="16"/>
                  </a:lnTo>
                  <a:lnTo>
                    <a:pt x="424" y="16"/>
                  </a:lnTo>
                  <a:lnTo>
                    <a:pt x="400" y="8"/>
                  </a:lnTo>
                  <a:lnTo>
                    <a:pt x="392" y="8"/>
                  </a:lnTo>
                  <a:lnTo>
                    <a:pt x="384" y="0"/>
                  </a:lnTo>
                  <a:lnTo>
                    <a:pt x="384" y="24"/>
                  </a:lnTo>
                  <a:lnTo>
                    <a:pt x="376" y="32"/>
                  </a:lnTo>
                  <a:lnTo>
                    <a:pt x="376" y="40"/>
                  </a:lnTo>
                  <a:lnTo>
                    <a:pt x="368" y="56"/>
                  </a:lnTo>
                  <a:lnTo>
                    <a:pt x="360" y="56"/>
                  </a:lnTo>
                  <a:lnTo>
                    <a:pt x="360" y="64"/>
                  </a:lnTo>
                  <a:lnTo>
                    <a:pt x="360" y="72"/>
                  </a:lnTo>
                  <a:lnTo>
                    <a:pt x="352" y="72"/>
                  </a:lnTo>
                  <a:lnTo>
                    <a:pt x="344" y="72"/>
                  </a:lnTo>
                  <a:lnTo>
                    <a:pt x="336" y="72"/>
                  </a:lnTo>
                  <a:lnTo>
                    <a:pt x="336" y="88"/>
                  </a:lnTo>
                  <a:lnTo>
                    <a:pt x="336" y="96"/>
                  </a:lnTo>
                  <a:lnTo>
                    <a:pt x="336" y="104"/>
                  </a:lnTo>
                  <a:lnTo>
                    <a:pt x="336" y="112"/>
                  </a:lnTo>
                  <a:lnTo>
                    <a:pt x="320" y="112"/>
                  </a:lnTo>
                  <a:lnTo>
                    <a:pt x="304" y="104"/>
                  </a:lnTo>
                  <a:lnTo>
                    <a:pt x="296" y="104"/>
                  </a:lnTo>
                  <a:lnTo>
                    <a:pt x="296" y="112"/>
                  </a:lnTo>
                  <a:lnTo>
                    <a:pt x="296" y="120"/>
                  </a:lnTo>
                  <a:lnTo>
                    <a:pt x="296" y="128"/>
                  </a:lnTo>
                  <a:lnTo>
                    <a:pt x="296" y="136"/>
                  </a:lnTo>
                  <a:lnTo>
                    <a:pt x="288" y="144"/>
                  </a:lnTo>
                  <a:lnTo>
                    <a:pt x="288" y="152"/>
                  </a:lnTo>
                  <a:lnTo>
                    <a:pt x="288" y="168"/>
                  </a:lnTo>
                  <a:lnTo>
                    <a:pt x="280" y="176"/>
                  </a:lnTo>
                  <a:lnTo>
                    <a:pt x="272" y="192"/>
                  </a:lnTo>
                  <a:lnTo>
                    <a:pt x="272" y="200"/>
                  </a:lnTo>
                  <a:lnTo>
                    <a:pt x="272" y="208"/>
                  </a:lnTo>
                  <a:lnTo>
                    <a:pt x="264" y="216"/>
                  </a:lnTo>
                  <a:lnTo>
                    <a:pt x="272" y="224"/>
                  </a:lnTo>
                  <a:lnTo>
                    <a:pt x="256" y="232"/>
                  </a:lnTo>
                  <a:lnTo>
                    <a:pt x="240" y="232"/>
                  </a:lnTo>
                  <a:lnTo>
                    <a:pt x="240" y="240"/>
                  </a:lnTo>
                  <a:lnTo>
                    <a:pt x="232" y="240"/>
                  </a:lnTo>
                  <a:lnTo>
                    <a:pt x="224" y="240"/>
                  </a:lnTo>
                  <a:lnTo>
                    <a:pt x="224" y="248"/>
                  </a:lnTo>
                  <a:lnTo>
                    <a:pt x="216" y="256"/>
                  </a:lnTo>
                  <a:lnTo>
                    <a:pt x="208" y="256"/>
                  </a:lnTo>
                  <a:lnTo>
                    <a:pt x="200" y="256"/>
                  </a:lnTo>
                  <a:lnTo>
                    <a:pt x="192" y="256"/>
                  </a:lnTo>
                  <a:lnTo>
                    <a:pt x="184" y="256"/>
                  </a:lnTo>
                  <a:lnTo>
                    <a:pt x="176" y="272"/>
                  </a:lnTo>
                  <a:lnTo>
                    <a:pt x="168" y="272"/>
                  </a:lnTo>
                  <a:lnTo>
                    <a:pt x="160" y="264"/>
                  </a:lnTo>
                  <a:lnTo>
                    <a:pt x="144" y="264"/>
                  </a:lnTo>
                  <a:lnTo>
                    <a:pt x="136" y="248"/>
                  </a:lnTo>
                  <a:lnTo>
                    <a:pt x="136" y="240"/>
                  </a:lnTo>
                  <a:lnTo>
                    <a:pt x="120" y="264"/>
                  </a:lnTo>
                  <a:lnTo>
                    <a:pt x="120" y="256"/>
                  </a:lnTo>
                  <a:lnTo>
                    <a:pt x="120" y="264"/>
                  </a:lnTo>
                  <a:lnTo>
                    <a:pt x="112" y="272"/>
                  </a:lnTo>
                  <a:lnTo>
                    <a:pt x="88" y="288"/>
                  </a:lnTo>
                  <a:lnTo>
                    <a:pt x="88" y="296"/>
                  </a:lnTo>
                  <a:lnTo>
                    <a:pt x="80" y="304"/>
                  </a:lnTo>
                  <a:lnTo>
                    <a:pt x="72" y="320"/>
                  </a:lnTo>
                  <a:lnTo>
                    <a:pt x="56" y="320"/>
                  </a:lnTo>
                  <a:lnTo>
                    <a:pt x="56" y="328"/>
                  </a:lnTo>
                  <a:lnTo>
                    <a:pt x="40" y="344"/>
                  </a:lnTo>
                  <a:lnTo>
                    <a:pt x="16" y="352"/>
                  </a:lnTo>
                  <a:lnTo>
                    <a:pt x="0" y="360"/>
                  </a:lnTo>
                  <a:lnTo>
                    <a:pt x="152" y="336"/>
                  </a:lnTo>
                  <a:lnTo>
                    <a:pt x="160" y="328"/>
                  </a:lnTo>
                  <a:lnTo>
                    <a:pt x="168" y="328"/>
                  </a:lnTo>
                  <a:lnTo>
                    <a:pt x="240" y="328"/>
                  </a:lnTo>
                  <a:lnTo>
                    <a:pt x="448" y="296"/>
                  </a:lnTo>
                  <a:lnTo>
                    <a:pt x="616" y="256"/>
                  </a:lnTo>
                  <a:lnTo>
                    <a:pt x="624" y="256"/>
                  </a:lnTo>
                  <a:close/>
                </a:path>
              </a:pathLst>
            </a:custGeom>
            <a:solidFill>
              <a:srgbClr val="00B050"/>
            </a:solidFill>
            <a:ln w="6350" cmpd="sng">
              <a:solidFill>
                <a:srgbClr val="000000"/>
              </a:solidFill>
              <a:round/>
              <a:headEnd/>
              <a:tailEnd/>
            </a:ln>
          </p:spPr>
          <p:txBody>
            <a:bodyPr/>
            <a:lstStyle/>
            <a:p>
              <a:endParaRPr lang="en-US"/>
            </a:p>
          </p:txBody>
        </p:sp>
        <p:sp>
          <p:nvSpPr>
            <p:cNvPr id="139" name="Freeform 160"/>
            <p:cNvSpPr>
              <a:spLocks/>
            </p:cNvSpPr>
            <p:nvPr/>
          </p:nvSpPr>
          <p:spPr bwMode="auto">
            <a:xfrm>
              <a:off x="4276" y="1760"/>
              <a:ext cx="360" cy="184"/>
            </a:xfrm>
            <a:custGeom>
              <a:avLst/>
              <a:gdLst>
                <a:gd name="T0" fmla="*/ 200 w 360"/>
                <a:gd name="T1" fmla="*/ 120 h 184"/>
                <a:gd name="T2" fmla="*/ 200 w 360"/>
                <a:gd name="T3" fmla="*/ 160 h 184"/>
                <a:gd name="T4" fmla="*/ 208 w 360"/>
                <a:gd name="T5" fmla="*/ 152 h 184"/>
                <a:gd name="T6" fmla="*/ 224 w 360"/>
                <a:gd name="T7" fmla="*/ 160 h 184"/>
                <a:gd name="T8" fmla="*/ 232 w 360"/>
                <a:gd name="T9" fmla="*/ 168 h 184"/>
                <a:gd name="T10" fmla="*/ 264 w 360"/>
                <a:gd name="T11" fmla="*/ 176 h 184"/>
                <a:gd name="T12" fmla="*/ 272 w 360"/>
                <a:gd name="T13" fmla="*/ 176 h 184"/>
                <a:gd name="T14" fmla="*/ 248 w 360"/>
                <a:gd name="T15" fmla="*/ 160 h 184"/>
                <a:gd name="T16" fmla="*/ 232 w 360"/>
                <a:gd name="T17" fmla="*/ 136 h 184"/>
                <a:gd name="T18" fmla="*/ 256 w 360"/>
                <a:gd name="T19" fmla="*/ 152 h 184"/>
                <a:gd name="T20" fmla="*/ 240 w 360"/>
                <a:gd name="T21" fmla="*/ 120 h 184"/>
                <a:gd name="T22" fmla="*/ 232 w 360"/>
                <a:gd name="T23" fmla="*/ 64 h 184"/>
                <a:gd name="T24" fmla="*/ 240 w 360"/>
                <a:gd name="T25" fmla="*/ 64 h 184"/>
                <a:gd name="T26" fmla="*/ 240 w 360"/>
                <a:gd name="T27" fmla="*/ 48 h 184"/>
                <a:gd name="T28" fmla="*/ 248 w 360"/>
                <a:gd name="T29" fmla="*/ 48 h 184"/>
                <a:gd name="T30" fmla="*/ 256 w 360"/>
                <a:gd name="T31" fmla="*/ 40 h 184"/>
                <a:gd name="T32" fmla="*/ 264 w 360"/>
                <a:gd name="T33" fmla="*/ 24 h 184"/>
                <a:gd name="T34" fmla="*/ 264 w 360"/>
                <a:gd name="T35" fmla="*/ 32 h 184"/>
                <a:gd name="T36" fmla="*/ 272 w 360"/>
                <a:gd name="T37" fmla="*/ 32 h 184"/>
                <a:gd name="T38" fmla="*/ 256 w 360"/>
                <a:gd name="T39" fmla="*/ 48 h 184"/>
                <a:gd name="T40" fmla="*/ 256 w 360"/>
                <a:gd name="T41" fmla="*/ 80 h 184"/>
                <a:gd name="T42" fmla="*/ 272 w 360"/>
                <a:gd name="T43" fmla="*/ 72 h 184"/>
                <a:gd name="T44" fmla="*/ 264 w 360"/>
                <a:gd name="T45" fmla="*/ 96 h 184"/>
                <a:gd name="T46" fmla="*/ 272 w 360"/>
                <a:gd name="T47" fmla="*/ 120 h 184"/>
                <a:gd name="T48" fmla="*/ 264 w 360"/>
                <a:gd name="T49" fmla="*/ 128 h 184"/>
                <a:gd name="T50" fmla="*/ 272 w 360"/>
                <a:gd name="T51" fmla="*/ 128 h 184"/>
                <a:gd name="T52" fmla="*/ 272 w 360"/>
                <a:gd name="T53" fmla="*/ 152 h 184"/>
                <a:gd name="T54" fmla="*/ 280 w 360"/>
                <a:gd name="T55" fmla="*/ 152 h 184"/>
                <a:gd name="T56" fmla="*/ 288 w 360"/>
                <a:gd name="T57" fmla="*/ 152 h 184"/>
                <a:gd name="T58" fmla="*/ 288 w 360"/>
                <a:gd name="T59" fmla="*/ 144 h 184"/>
                <a:gd name="T60" fmla="*/ 296 w 360"/>
                <a:gd name="T61" fmla="*/ 152 h 184"/>
                <a:gd name="T62" fmla="*/ 296 w 360"/>
                <a:gd name="T63" fmla="*/ 160 h 184"/>
                <a:gd name="T64" fmla="*/ 304 w 360"/>
                <a:gd name="T65" fmla="*/ 160 h 184"/>
                <a:gd name="T66" fmla="*/ 304 w 360"/>
                <a:gd name="T67" fmla="*/ 176 h 184"/>
                <a:gd name="T68" fmla="*/ 320 w 360"/>
                <a:gd name="T69" fmla="*/ 184 h 184"/>
                <a:gd name="T70" fmla="*/ 344 w 360"/>
                <a:gd name="T71" fmla="*/ 168 h 184"/>
                <a:gd name="T72" fmla="*/ 344 w 360"/>
                <a:gd name="T73" fmla="*/ 144 h 184"/>
                <a:gd name="T74" fmla="*/ 360 w 360"/>
                <a:gd name="T75" fmla="*/ 120 h 184"/>
                <a:gd name="T76" fmla="*/ 352 w 360"/>
                <a:gd name="T77" fmla="*/ 176 h 184"/>
                <a:gd name="T78" fmla="*/ 360 w 360"/>
                <a:gd name="T79" fmla="*/ 168 h 184"/>
                <a:gd name="T80" fmla="*/ 312 w 360"/>
                <a:gd name="T81" fmla="*/ 128 h 184"/>
                <a:gd name="T82" fmla="*/ 0 w 360"/>
                <a:gd name="T83" fmla="*/ 56 h 184"/>
                <a:gd name="T84" fmla="*/ 32 w 360"/>
                <a:gd name="T85" fmla="*/ 80 h 184"/>
                <a:gd name="T86" fmla="*/ 48 w 360"/>
                <a:gd name="T87" fmla="*/ 72 h 184"/>
                <a:gd name="T88" fmla="*/ 72 w 360"/>
                <a:gd name="T89" fmla="*/ 64 h 184"/>
                <a:gd name="T90" fmla="*/ 104 w 360"/>
                <a:gd name="T91" fmla="*/ 48 h 184"/>
                <a:gd name="T92" fmla="*/ 128 w 360"/>
                <a:gd name="T93" fmla="*/ 48 h 184"/>
                <a:gd name="T94" fmla="*/ 144 w 360"/>
                <a:gd name="T95" fmla="*/ 64 h 184"/>
                <a:gd name="T96" fmla="*/ 160 w 360"/>
                <a:gd name="T97" fmla="*/ 72 h 184"/>
                <a:gd name="T98" fmla="*/ 160 w 360"/>
                <a:gd name="T99" fmla="*/ 96 h 184"/>
                <a:gd name="T100" fmla="*/ 192 w 360"/>
                <a:gd name="T101" fmla="*/ 104 h 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0"/>
                <a:gd name="T154" fmla="*/ 0 h 184"/>
                <a:gd name="T155" fmla="*/ 360 w 360"/>
                <a:gd name="T156" fmla="*/ 184 h 1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0" h="184">
                  <a:moveTo>
                    <a:pt x="208" y="104"/>
                  </a:moveTo>
                  <a:lnTo>
                    <a:pt x="208" y="104"/>
                  </a:lnTo>
                  <a:lnTo>
                    <a:pt x="200" y="120"/>
                  </a:lnTo>
                  <a:lnTo>
                    <a:pt x="192" y="152"/>
                  </a:lnTo>
                  <a:lnTo>
                    <a:pt x="192" y="160"/>
                  </a:lnTo>
                  <a:lnTo>
                    <a:pt x="200" y="160"/>
                  </a:lnTo>
                  <a:lnTo>
                    <a:pt x="200" y="152"/>
                  </a:lnTo>
                  <a:lnTo>
                    <a:pt x="208" y="152"/>
                  </a:lnTo>
                  <a:lnTo>
                    <a:pt x="208" y="160"/>
                  </a:lnTo>
                  <a:lnTo>
                    <a:pt x="224" y="168"/>
                  </a:lnTo>
                  <a:lnTo>
                    <a:pt x="224" y="160"/>
                  </a:lnTo>
                  <a:lnTo>
                    <a:pt x="232" y="168"/>
                  </a:lnTo>
                  <a:lnTo>
                    <a:pt x="240" y="168"/>
                  </a:lnTo>
                  <a:lnTo>
                    <a:pt x="248" y="168"/>
                  </a:lnTo>
                  <a:lnTo>
                    <a:pt x="264" y="176"/>
                  </a:lnTo>
                  <a:lnTo>
                    <a:pt x="264" y="184"/>
                  </a:lnTo>
                  <a:lnTo>
                    <a:pt x="272" y="176"/>
                  </a:lnTo>
                  <a:lnTo>
                    <a:pt x="264" y="168"/>
                  </a:lnTo>
                  <a:lnTo>
                    <a:pt x="264" y="160"/>
                  </a:lnTo>
                  <a:lnTo>
                    <a:pt x="248" y="160"/>
                  </a:lnTo>
                  <a:lnTo>
                    <a:pt x="240" y="152"/>
                  </a:lnTo>
                  <a:lnTo>
                    <a:pt x="232" y="144"/>
                  </a:lnTo>
                  <a:lnTo>
                    <a:pt x="232" y="136"/>
                  </a:lnTo>
                  <a:lnTo>
                    <a:pt x="240" y="144"/>
                  </a:lnTo>
                  <a:lnTo>
                    <a:pt x="248" y="152"/>
                  </a:lnTo>
                  <a:lnTo>
                    <a:pt x="256" y="152"/>
                  </a:lnTo>
                  <a:lnTo>
                    <a:pt x="256" y="144"/>
                  </a:lnTo>
                  <a:lnTo>
                    <a:pt x="248" y="136"/>
                  </a:lnTo>
                  <a:lnTo>
                    <a:pt x="240" y="120"/>
                  </a:lnTo>
                  <a:lnTo>
                    <a:pt x="240" y="104"/>
                  </a:lnTo>
                  <a:lnTo>
                    <a:pt x="240" y="96"/>
                  </a:lnTo>
                  <a:lnTo>
                    <a:pt x="240" y="80"/>
                  </a:lnTo>
                  <a:lnTo>
                    <a:pt x="232" y="64"/>
                  </a:lnTo>
                  <a:lnTo>
                    <a:pt x="224" y="64"/>
                  </a:lnTo>
                  <a:lnTo>
                    <a:pt x="240" y="64"/>
                  </a:lnTo>
                  <a:lnTo>
                    <a:pt x="240" y="56"/>
                  </a:lnTo>
                  <a:lnTo>
                    <a:pt x="240" y="48"/>
                  </a:lnTo>
                  <a:lnTo>
                    <a:pt x="248" y="48"/>
                  </a:lnTo>
                  <a:lnTo>
                    <a:pt x="248" y="56"/>
                  </a:lnTo>
                  <a:lnTo>
                    <a:pt x="248" y="48"/>
                  </a:lnTo>
                  <a:lnTo>
                    <a:pt x="256" y="40"/>
                  </a:lnTo>
                  <a:lnTo>
                    <a:pt x="256" y="24"/>
                  </a:lnTo>
                  <a:lnTo>
                    <a:pt x="264" y="24"/>
                  </a:lnTo>
                  <a:lnTo>
                    <a:pt x="264" y="32"/>
                  </a:lnTo>
                  <a:lnTo>
                    <a:pt x="272" y="32"/>
                  </a:lnTo>
                  <a:lnTo>
                    <a:pt x="264" y="40"/>
                  </a:lnTo>
                  <a:lnTo>
                    <a:pt x="256" y="48"/>
                  </a:lnTo>
                  <a:lnTo>
                    <a:pt x="256" y="56"/>
                  </a:lnTo>
                  <a:lnTo>
                    <a:pt x="256" y="72"/>
                  </a:lnTo>
                  <a:lnTo>
                    <a:pt x="256" y="80"/>
                  </a:lnTo>
                  <a:lnTo>
                    <a:pt x="264" y="64"/>
                  </a:lnTo>
                  <a:lnTo>
                    <a:pt x="272" y="72"/>
                  </a:lnTo>
                  <a:lnTo>
                    <a:pt x="264" y="72"/>
                  </a:lnTo>
                  <a:lnTo>
                    <a:pt x="264" y="80"/>
                  </a:lnTo>
                  <a:lnTo>
                    <a:pt x="264" y="96"/>
                  </a:lnTo>
                  <a:lnTo>
                    <a:pt x="256" y="104"/>
                  </a:lnTo>
                  <a:lnTo>
                    <a:pt x="272" y="120"/>
                  </a:lnTo>
                  <a:lnTo>
                    <a:pt x="264" y="120"/>
                  </a:lnTo>
                  <a:lnTo>
                    <a:pt x="264" y="128"/>
                  </a:lnTo>
                  <a:lnTo>
                    <a:pt x="272" y="128"/>
                  </a:lnTo>
                  <a:lnTo>
                    <a:pt x="264" y="136"/>
                  </a:lnTo>
                  <a:lnTo>
                    <a:pt x="272" y="152"/>
                  </a:lnTo>
                  <a:lnTo>
                    <a:pt x="272" y="144"/>
                  </a:lnTo>
                  <a:lnTo>
                    <a:pt x="280" y="152"/>
                  </a:lnTo>
                  <a:lnTo>
                    <a:pt x="288" y="152"/>
                  </a:lnTo>
                  <a:lnTo>
                    <a:pt x="288" y="144"/>
                  </a:lnTo>
                  <a:lnTo>
                    <a:pt x="288" y="152"/>
                  </a:lnTo>
                  <a:lnTo>
                    <a:pt x="296" y="152"/>
                  </a:lnTo>
                  <a:lnTo>
                    <a:pt x="304" y="152"/>
                  </a:lnTo>
                  <a:lnTo>
                    <a:pt x="296" y="160"/>
                  </a:lnTo>
                  <a:lnTo>
                    <a:pt x="296" y="168"/>
                  </a:lnTo>
                  <a:lnTo>
                    <a:pt x="304" y="168"/>
                  </a:lnTo>
                  <a:lnTo>
                    <a:pt x="304" y="160"/>
                  </a:lnTo>
                  <a:lnTo>
                    <a:pt x="304" y="168"/>
                  </a:lnTo>
                  <a:lnTo>
                    <a:pt x="304" y="176"/>
                  </a:lnTo>
                  <a:lnTo>
                    <a:pt x="304" y="184"/>
                  </a:lnTo>
                  <a:lnTo>
                    <a:pt x="312" y="184"/>
                  </a:lnTo>
                  <a:lnTo>
                    <a:pt x="320" y="184"/>
                  </a:lnTo>
                  <a:lnTo>
                    <a:pt x="320" y="176"/>
                  </a:lnTo>
                  <a:lnTo>
                    <a:pt x="336" y="168"/>
                  </a:lnTo>
                  <a:lnTo>
                    <a:pt x="344" y="168"/>
                  </a:lnTo>
                  <a:lnTo>
                    <a:pt x="344" y="144"/>
                  </a:lnTo>
                  <a:lnTo>
                    <a:pt x="352" y="144"/>
                  </a:lnTo>
                  <a:lnTo>
                    <a:pt x="352" y="120"/>
                  </a:lnTo>
                  <a:lnTo>
                    <a:pt x="360" y="120"/>
                  </a:lnTo>
                  <a:lnTo>
                    <a:pt x="352" y="152"/>
                  </a:lnTo>
                  <a:lnTo>
                    <a:pt x="352" y="168"/>
                  </a:lnTo>
                  <a:lnTo>
                    <a:pt x="352" y="176"/>
                  </a:lnTo>
                  <a:lnTo>
                    <a:pt x="352" y="184"/>
                  </a:lnTo>
                  <a:lnTo>
                    <a:pt x="352" y="176"/>
                  </a:lnTo>
                  <a:lnTo>
                    <a:pt x="360" y="168"/>
                  </a:lnTo>
                  <a:lnTo>
                    <a:pt x="360" y="128"/>
                  </a:lnTo>
                  <a:lnTo>
                    <a:pt x="360" y="120"/>
                  </a:lnTo>
                  <a:lnTo>
                    <a:pt x="312" y="128"/>
                  </a:lnTo>
                  <a:lnTo>
                    <a:pt x="280" y="0"/>
                  </a:lnTo>
                  <a:lnTo>
                    <a:pt x="0" y="56"/>
                  </a:lnTo>
                  <a:lnTo>
                    <a:pt x="8" y="104"/>
                  </a:lnTo>
                  <a:lnTo>
                    <a:pt x="32" y="80"/>
                  </a:lnTo>
                  <a:lnTo>
                    <a:pt x="40" y="80"/>
                  </a:lnTo>
                  <a:lnTo>
                    <a:pt x="48" y="72"/>
                  </a:lnTo>
                  <a:lnTo>
                    <a:pt x="56" y="64"/>
                  </a:lnTo>
                  <a:lnTo>
                    <a:pt x="72" y="64"/>
                  </a:lnTo>
                  <a:lnTo>
                    <a:pt x="80" y="64"/>
                  </a:lnTo>
                  <a:lnTo>
                    <a:pt x="88" y="48"/>
                  </a:lnTo>
                  <a:lnTo>
                    <a:pt x="104" y="48"/>
                  </a:lnTo>
                  <a:lnTo>
                    <a:pt x="112" y="48"/>
                  </a:lnTo>
                  <a:lnTo>
                    <a:pt x="120" y="48"/>
                  </a:lnTo>
                  <a:lnTo>
                    <a:pt x="128" y="48"/>
                  </a:lnTo>
                  <a:lnTo>
                    <a:pt x="128" y="56"/>
                  </a:lnTo>
                  <a:lnTo>
                    <a:pt x="144" y="64"/>
                  </a:lnTo>
                  <a:lnTo>
                    <a:pt x="144" y="80"/>
                  </a:lnTo>
                  <a:lnTo>
                    <a:pt x="136" y="80"/>
                  </a:lnTo>
                  <a:lnTo>
                    <a:pt x="144" y="72"/>
                  </a:lnTo>
                  <a:lnTo>
                    <a:pt x="160" y="72"/>
                  </a:lnTo>
                  <a:lnTo>
                    <a:pt x="160" y="80"/>
                  </a:lnTo>
                  <a:lnTo>
                    <a:pt x="160" y="88"/>
                  </a:lnTo>
                  <a:lnTo>
                    <a:pt x="160" y="96"/>
                  </a:lnTo>
                  <a:lnTo>
                    <a:pt x="184" y="96"/>
                  </a:lnTo>
                  <a:lnTo>
                    <a:pt x="192" y="104"/>
                  </a:lnTo>
                  <a:lnTo>
                    <a:pt x="200" y="96"/>
                  </a:lnTo>
                  <a:lnTo>
                    <a:pt x="208" y="104"/>
                  </a:lnTo>
                  <a:close/>
                </a:path>
              </a:pathLst>
            </a:custGeom>
            <a:solidFill>
              <a:srgbClr val="FF0000"/>
            </a:solidFill>
            <a:ln w="6350" cmpd="sng">
              <a:solidFill>
                <a:srgbClr val="000000"/>
              </a:solidFill>
              <a:round/>
              <a:headEnd/>
              <a:tailEnd/>
            </a:ln>
          </p:spPr>
          <p:txBody>
            <a:bodyPr/>
            <a:lstStyle/>
            <a:p>
              <a:endParaRPr lang="en-US"/>
            </a:p>
          </p:txBody>
        </p:sp>
        <p:sp>
          <p:nvSpPr>
            <p:cNvPr id="140" name="Freeform 161"/>
            <p:cNvSpPr>
              <a:spLocks/>
            </p:cNvSpPr>
            <p:nvPr/>
          </p:nvSpPr>
          <p:spPr bwMode="auto">
            <a:xfrm>
              <a:off x="3860" y="2344"/>
              <a:ext cx="416" cy="448"/>
            </a:xfrm>
            <a:custGeom>
              <a:avLst/>
              <a:gdLst>
                <a:gd name="T0" fmla="*/ 392 w 416"/>
                <a:gd name="T1" fmla="*/ 392 h 448"/>
                <a:gd name="T2" fmla="*/ 400 w 416"/>
                <a:gd name="T3" fmla="*/ 392 h 448"/>
                <a:gd name="T4" fmla="*/ 400 w 416"/>
                <a:gd name="T5" fmla="*/ 384 h 448"/>
                <a:gd name="T6" fmla="*/ 392 w 416"/>
                <a:gd name="T7" fmla="*/ 384 h 448"/>
                <a:gd name="T8" fmla="*/ 392 w 416"/>
                <a:gd name="T9" fmla="*/ 376 h 448"/>
                <a:gd name="T10" fmla="*/ 400 w 416"/>
                <a:gd name="T11" fmla="*/ 376 h 448"/>
                <a:gd name="T12" fmla="*/ 392 w 416"/>
                <a:gd name="T13" fmla="*/ 376 h 448"/>
                <a:gd name="T14" fmla="*/ 392 w 416"/>
                <a:gd name="T15" fmla="*/ 368 h 448"/>
                <a:gd name="T16" fmla="*/ 384 w 416"/>
                <a:gd name="T17" fmla="*/ 360 h 448"/>
                <a:gd name="T18" fmla="*/ 392 w 416"/>
                <a:gd name="T19" fmla="*/ 360 h 448"/>
                <a:gd name="T20" fmla="*/ 392 w 416"/>
                <a:gd name="T21" fmla="*/ 368 h 448"/>
                <a:gd name="T22" fmla="*/ 392 w 416"/>
                <a:gd name="T23" fmla="*/ 344 h 448"/>
                <a:gd name="T24" fmla="*/ 400 w 416"/>
                <a:gd name="T25" fmla="*/ 344 h 448"/>
                <a:gd name="T26" fmla="*/ 400 w 416"/>
                <a:gd name="T27" fmla="*/ 344 h 448"/>
                <a:gd name="T28" fmla="*/ 400 w 416"/>
                <a:gd name="T29" fmla="*/ 320 h 448"/>
                <a:gd name="T30" fmla="*/ 408 w 416"/>
                <a:gd name="T31" fmla="*/ 320 h 448"/>
                <a:gd name="T32" fmla="*/ 408 w 416"/>
                <a:gd name="T33" fmla="*/ 312 h 448"/>
                <a:gd name="T34" fmla="*/ 400 w 416"/>
                <a:gd name="T35" fmla="*/ 312 h 448"/>
                <a:gd name="T36" fmla="*/ 408 w 416"/>
                <a:gd name="T37" fmla="*/ 304 h 448"/>
                <a:gd name="T38" fmla="*/ 408 w 416"/>
                <a:gd name="T39" fmla="*/ 296 h 448"/>
                <a:gd name="T40" fmla="*/ 408 w 416"/>
                <a:gd name="T41" fmla="*/ 288 h 448"/>
                <a:gd name="T42" fmla="*/ 408 w 416"/>
                <a:gd name="T43" fmla="*/ 280 h 448"/>
                <a:gd name="T44" fmla="*/ 416 w 416"/>
                <a:gd name="T45" fmla="*/ 272 h 448"/>
                <a:gd name="T46" fmla="*/ 416 w 416"/>
                <a:gd name="T47" fmla="*/ 264 h 448"/>
                <a:gd name="T48" fmla="*/ 408 w 416"/>
                <a:gd name="T49" fmla="*/ 264 h 448"/>
                <a:gd name="T50" fmla="*/ 408 w 416"/>
                <a:gd name="T51" fmla="*/ 256 h 448"/>
                <a:gd name="T52" fmla="*/ 384 w 416"/>
                <a:gd name="T53" fmla="*/ 216 h 448"/>
                <a:gd name="T54" fmla="*/ 376 w 416"/>
                <a:gd name="T55" fmla="*/ 208 h 448"/>
                <a:gd name="T56" fmla="*/ 352 w 416"/>
                <a:gd name="T57" fmla="*/ 176 h 448"/>
                <a:gd name="T58" fmla="*/ 344 w 416"/>
                <a:gd name="T59" fmla="*/ 168 h 448"/>
                <a:gd name="T60" fmla="*/ 320 w 416"/>
                <a:gd name="T61" fmla="*/ 152 h 448"/>
                <a:gd name="T62" fmla="*/ 312 w 416"/>
                <a:gd name="T63" fmla="*/ 128 h 448"/>
                <a:gd name="T64" fmla="*/ 304 w 416"/>
                <a:gd name="T65" fmla="*/ 128 h 448"/>
                <a:gd name="T66" fmla="*/ 288 w 416"/>
                <a:gd name="T67" fmla="*/ 104 h 448"/>
                <a:gd name="T68" fmla="*/ 280 w 416"/>
                <a:gd name="T69" fmla="*/ 104 h 448"/>
                <a:gd name="T70" fmla="*/ 256 w 416"/>
                <a:gd name="T71" fmla="*/ 88 h 448"/>
                <a:gd name="T72" fmla="*/ 240 w 416"/>
                <a:gd name="T73" fmla="*/ 56 h 448"/>
                <a:gd name="T74" fmla="*/ 232 w 416"/>
                <a:gd name="T75" fmla="*/ 48 h 448"/>
                <a:gd name="T76" fmla="*/ 216 w 416"/>
                <a:gd name="T77" fmla="*/ 48 h 448"/>
                <a:gd name="T78" fmla="*/ 200 w 416"/>
                <a:gd name="T79" fmla="*/ 40 h 448"/>
                <a:gd name="T80" fmla="*/ 184 w 416"/>
                <a:gd name="T81" fmla="*/ 40 h 448"/>
                <a:gd name="T82" fmla="*/ 200 w 416"/>
                <a:gd name="T83" fmla="*/ 0 h 448"/>
                <a:gd name="T84" fmla="*/ 200 w 416"/>
                <a:gd name="T85" fmla="*/ 0 h 448"/>
                <a:gd name="T86" fmla="*/ 0 w 416"/>
                <a:gd name="T87" fmla="*/ 24 h 448"/>
                <a:gd name="T88" fmla="*/ 56 w 416"/>
                <a:gd name="T89" fmla="*/ 232 h 448"/>
                <a:gd name="T90" fmla="*/ 72 w 416"/>
                <a:gd name="T91" fmla="*/ 264 h 448"/>
                <a:gd name="T92" fmla="*/ 80 w 416"/>
                <a:gd name="T93" fmla="*/ 288 h 448"/>
                <a:gd name="T94" fmla="*/ 88 w 416"/>
                <a:gd name="T95" fmla="*/ 288 h 448"/>
                <a:gd name="T96" fmla="*/ 72 w 416"/>
                <a:gd name="T97" fmla="*/ 304 h 448"/>
                <a:gd name="T98" fmla="*/ 72 w 416"/>
                <a:gd name="T99" fmla="*/ 336 h 448"/>
                <a:gd name="T100" fmla="*/ 80 w 416"/>
                <a:gd name="T101" fmla="*/ 368 h 448"/>
                <a:gd name="T102" fmla="*/ 80 w 416"/>
                <a:gd name="T103" fmla="*/ 392 h 448"/>
                <a:gd name="T104" fmla="*/ 96 w 416"/>
                <a:gd name="T105" fmla="*/ 424 h 448"/>
                <a:gd name="T106" fmla="*/ 112 w 416"/>
                <a:gd name="T107" fmla="*/ 448 h 448"/>
                <a:gd name="T108" fmla="*/ 336 w 416"/>
                <a:gd name="T109" fmla="*/ 432 h 448"/>
                <a:gd name="T110" fmla="*/ 344 w 416"/>
                <a:gd name="T111" fmla="*/ 448 h 448"/>
                <a:gd name="T112" fmla="*/ 360 w 416"/>
                <a:gd name="T113" fmla="*/ 448 h 448"/>
                <a:gd name="T114" fmla="*/ 352 w 416"/>
                <a:gd name="T115" fmla="*/ 432 h 448"/>
                <a:gd name="T116" fmla="*/ 352 w 416"/>
                <a:gd name="T117" fmla="*/ 408 h 448"/>
                <a:gd name="T118" fmla="*/ 360 w 416"/>
                <a:gd name="T119" fmla="*/ 400 h 448"/>
                <a:gd name="T120" fmla="*/ 384 w 416"/>
                <a:gd name="T121" fmla="*/ 408 h 448"/>
                <a:gd name="T122" fmla="*/ 400 w 416"/>
                <a:gd name="T123" fmla="*/ 408 h 448"/>
                <a:gd name="T124" fmla="*/ 400 w 416"/>
                <a:gd name="T125" fmla="*/ 400 h 4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6"/>
                <a:gd name="T190" fmla="*/ 0 h 448"/>
                <a:gd name="T191" fmla="*/ 416 w 416"/>
                <a:gd name="T192" fmla="*/ 448 h 4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6" h="448">
                  <a:moveTo>
                    <a:pt x="392" y="400"/>
                  </a:moveTo>
                  <a:lnTo>
                    <a:pt x="392" y="392"/>
                  </a:lnTo>
                  <a:lnTo>
                    <a:pt x="400" y="392"/>
                  </a:lnTo>
                  <a:lnTo>
                    <a:pt x="400" y="384"/>
                  </a:lnTo>
                  <a:lnTo>
                    <a:pt x="392" y="384"/>
                  </a:lnTo>
                  <a:lnTo>
                    <a:pt x="392" y="376"/>
                  </a:lnTo>
                  <a:lnTo>
                    <a:pt x="400" y="376"/>
                  </a:lnTo>
                  <a:lnTo>
                    <a:pt x="392" y="376"/>
                  </a:lnTo>
                  <a:lnTo>
                    <a:pt x="392" y="368"/>
                  </a:lnTo>
                  <a:lnTo>
                    <a:pt x="384" y="360"/>
                  </a:lnTo>
                  <a:lnTo>
                    <a:pt x="392" y="360"/>
                  </a:lnTo>
                  <a:lnTo>
                    <a:pt x="392" y="368"/>
                  </a:lnTo>
                  <a:lnTo>
                    <a:pt x="392" y="352"/>
                  </a:lnTo>
                  <a:lnTo>
                    <a:pt x="392" y="344"/>
                  </a:lnTo>
                  <a:lnTo>
                    <a:pt x="400" y="344"/>
                  </a:lnTo>
                  <a:lnTo>
                    <a:pt x="400" y="328"/>
                  </a:lnTo>
                  <a:lnTo>
                    <a:pt x="400" y="320"/>
                  </a:lnTo>
                  <a:lnTo>
                    <a:pt x="408" y="320"/>
                  </a:lnTo>
                  <a:lnTo>
                    <a:pt x="408" y="312"/>
                  </a:lnTo>
                  <a:lnTo>
                    <a:pt x="400" y="312"/>
                  </a:lnTo>
                  <a:lnTo>
                    <a:pt x="400" y="304"/>
                  </a:lnTo>
                  <a:lnTo>
                    <a:pt x="408" y="304"/>
                  </a:lnTo>
                  <a:lnTo>
                    <a:pt x="408" y="296"/>
                  </a:lnTo>
                  <a:lnTo>
                    <a:pt x="408" y="288"/>
                  </a:lnTo>
                  <a:lnTo>
                    <a:pt x="408" y="280"/>
                  </a:lnTo>
                  <a:lnTo>
                    <a:pt x="416" y="272"/>
                  </a:lnTo>
                  <a:lnTo>
                    <a:pt x="416" y="264"/>
                  </a:lnTo>
                  <a:lnTo>
                    <a:pt x="408" y="264"/>
                  </a:lnTo>
                  <a:lnTo>
                    <a:pt x="408" y="256"/>
                  </a:lnTo>
                  <a:lnTo>
                    <a:pt x="408" y="240"/>
                  </a:lnTo>
                  <a:lnTo>
                    <a:pt x="384" y="216"/>
                  </a:lnTo>
                  <a:lnTo>
                    <a:pt x="376" y="208"/>
                  </a:lnTo>
                  <a:lnTo>
                    <a:pt x="376" y="184"/>
                  </a:lnTo>
                  <a:lnTo>
                    <a:pt x="352" y="176"/>
                  </a:lnTo>
                  <a:lnTo>
                    <a:pt x="344" y="168"/>
                  </a:lnTo>
                  <a:lnTo>
                    <a:pt x="336" y="160"/>
                  </a:lnTo>
                  <a:lnTo>
                    <a:pt x="320" y="152"/>
                  </a:lnTo>
                  <a:lnTo>
                    <a:pt x="320" y="136"/>
                  </a:lnTo>
                  <a:lnTo>
                    <a:pt x="312" y="128"/>
                  </a:lnTo>
                  <a:lnTo>
                    <a:pt x="304" y="128"/>
                  </a:lnTo>
                  <a:lnTo>
                    <a:pt x="296" y="120"/>
                  </a:lnTo>
                  <a:lnTo>
                    <a:pt x="288" y="104"/>
                  </a:lnTo>
                  <a:lnTo>
                    <a:pt x="280" y="104"/>
                  </a:lnTo>
                  <a:lnTo>
                    <a:pt x="264" y="104"/>
                  </a:lnTo>
                  <a:lnTo>
                    <a:pt x="256" y="88"/>
                  </a:lnTo>
                  <a:lnTo>
                    <a:pt x="248" y="80"/>
                  </a:lnTo>
                  <a:lnTo>
                    <a:pt x="240" y="56"/>
                  </a:lnTo>
                  <a:lnTo>
                    <a:pt x="232" y="48"/>
                  </a:lnTo>
                  <a:lnTo>
                    <a:pt x="224" y="48"/>
                  </a:lnTo>
                  <a:lnTo>
                    <a:pt x="216" y="48"/>
                  </a:lnTo>
                  <a:lnTo>
                    <a:pt x="208" y="40"/>
                  </a:lnTo>
                  <a:lnTo>
                    <a:pt x="200" y="40"/>
                  </a:lnTo>
                  <a:lnTo>
                    <a:pt x="184" y="40"/>
                  </a:lnTo>
                  <a:lnTo>
                    <a:pt x="184" y="16"/>
                  </a:lnTo>
                  <a:lnTo>
                    <a:pt x="200" y="0"/>
                  </a:lnTo>
                  <a:lnTo>
                    <a:pt x="104" y="16"/>
                  </a:lnTo>
                  <a:lnTo>
                    <a:pt x="0" y="24"/>
                  </a:lnTo>
                  <a:lnTo>
                    <a:pt x="56" y="232"/>
                  </a:lnTo>
                  <a:lnTo>
                    <a:pt x="72" y="264"/>
                  </a:lnTo>
                  <a:lnTo>
                    <a:pt x="80" y="272"/>
                  </a:lnTo>
                  <a:lnTo>
                    <a:pt x="80" y="288"/>
                  </a:lnTo>
                  <a:lnTo>
                    <a:pt x="88" y="288"/>
                  </a:lnTo>
                  <a:lnTo>
                    <a:pt x="88" y="296"/>
                  </a:lnTo>
                  <a:lnTo>
                    <a:pt x="72" y="304"/>
                  </a:lnTo>
                  <a:lnTo>
                    <a:pt x="72" y="312"/>
                  </a:lnTo>
                  <a:lnTo>
                    <a:pt x="72" y="336"/>
                  </a:lnTo>
                  <a:lnTo>
                    <a:pt x="72" y="360"/>
                  </a:lnTo>
                  <a:lnTo>
                    <a:pt x="80" y="368"/>
                  </a:lnTo>
                  <a:lnTo>
                    <a:pt x="80" y="384"/>
                  </a:lnTo>
                  <a:lnTo>
                    <a:pt x="80" y="392"/>
                  </a:lnTo>
                  <a:lnTo>
                    <a:pt x="96" y="424"/>
                  </a:lnTo>
                  <a:lnTo>
                    <a:pt x="112" y="448"/>
                  </a:lnTo>
                  <a:lnTo>
                    <a:pt x="336" y="432"/>
                  </a:lnTo>
                  <a:lnTo>
                    <a:pt x="344" y="448"/>
                  </a:lnTo>
                  <a:lnTo>
                    <a:pt x="360" y="448"/>
                  </a:lnTo>
                  <a:lnTo>
                    <a:pt x="360" y="440"/>
                  </a:lnTo>
                  <a:lnTo>
                    <a:pt x="352" y="432"/>
                  </a:lnTo>
                  <a:lnTo>
                    <a:pt x="352" y="424"/>
                  </a:lnTo>
                  <a:lnTo>
                    <a:pt x="352" y="408"/>
                  </a:lnTo>
                  <a:lnTo>
                    <a:pt x="360" y="400"/>
                  </a:lnTo>
                  <a:lnTo>
                    <a:pt x="368" y="408"/>
                  </a:lnTo>
                  <a:lnTo>
                    <a:pt x="384" y="408"/>
                  </a:lnTo>
                  <a:lnTo>
                    <a:pt x="392" y="408"/>
                  </a:lnTo>
                  <a:lnTo>
                    <a:pt x="400" y="408"/>
                  </a:lnTo>
                  <a:lnTo>
                    <a:pt x="400" y="400"/>
                  </a:lnTo>
                  <a:lnTo>
                    <a:pt x="392" y="400"/>
                  </a:lnTo>
                  <a:close/>
                </a:path>
              </a:pathLst>
            </a:custGeom>
            <a:solidFill>
              <a:schemeClr val="bg1"/>
            </a:solidFill>
            <a:ln w="6350" cmpd="sng">
              <a:solidFill>
                <a:srgbClr val="000000"/>
              </a:solidFill>
              <a:round/>
              <a:headEnd/>
              <a:tailEnd/>
            </a:ln>
          </p:spPr>
          <p:txBody>
            <a:bodyPr/>
            <a:lstStyle/>
            <a:p>
              <a:endParaRPr lang="en-US"/>
            </a:p>
          </p:txBody>
        </p:sp>
        <p:sp>
          <p:nvSpPr>
            <p:cNvPr id="141" name="Freeform 176"/>
            <p:cNvSpPr>
              <a:spLocks/>
            </p:cNvSpPr>
            <p:nvPr/>
          </p:nvSpPr>
          <p:spPr bwMode="auto">
            <a:xfrm>
              <a:off x="4798" y="1458"/>
              <a:ext cx="56" cy="80"/>
            </a:xfrm>
            <a:custGeom>
              <a:avLst/>
              <a:gdLst>
                <a:gd name="T0" fmla="*/ 8 w 56"/>
                <a:gd name="T1" fmla="*/ 72 h 80"/>
                <a:gd name="T2" fmla="*/ 8 w 56"/>
                <a:gd name="T3" fmla="*/ 72 h 80"/>
                <a:gd name="T4" fmla="*/ 8 w 56"/>
                <a:gd name="T5" fmla="*/ 80 h 80"/>
                <a:gd name="T6" fmla="*/ 8 w 56"/>
                <a:gd name="T7" fmla="*/ 80 h 80"/>
                <a:gd name="T8" fmla="*/ 16 w 56"/>
                <a:gd name="T9" fmla="*/ 80 h 80"/>
                <a:gd name="T10" fmla="*/ 16 w 56"/>
                <a:gd name="T11" fmla="*/ 80 h 80"/>
                <a:gd name="T12" fmla="*/ 24 w 56"/>
                <a:gd name="T13" fmla="*/ 72 h 80"/>
                <a:gd name="T14" fmla="*/ 32 w 56"/>
                <a:gd name="T15" fmla="*/ 64 h 80"/>
                <a:gd name="T16" fmla="*/ 32 w 56"/>
                <a:gd name="T17" fmla="*/ 64 h 80"/>
                <a:gd name="T18" fmla="*/ 40 w 56"/>
                <a:gd name="T19" fmla="*/ 64 h 80"/>
                <a:gd name="T20" fmla="*/ 40 w 56"/>
                <a:gd name="T21" fmla="*/ 64 h 80"/>
                <a:gd name="T22" fmla="*/ 40 w 56"/>
                <a:gd name="T23" fmla="*/ 56 h 80"/>
                <a:gd name="T24" fmla="*/ 32 w 56"/>
                <a:gd name="T25" fmla="*/ 24 h 80"/>
                <a:gd name="T26" fmla="*/ 32 w 56"/>
                <a:gd name="T27" fmla="*/ 24 h 80"/>
                <a:gd name="T28" fmla="*/ 32 w 56"/>
                <a:gd name="T29" fmla="*/ 24 h 80"/>
                <a:gd name="T30" fmla="*/ 32 w 56"/>
                <a:gd name="T31" fmla="*/ 24 h 80"/>
                <a:gd name="T32" fmla="*/ 40 w 56"/>
                <a:gd name="T33" fmla="*/ 32 h 80"/>
                <a:gd name="T34" fmla="*/ 40 w 56"/>
                <a:gd name="T35" fmla="*/ 32 h 80"/>
                <a:gd name="T36" fmla="*/ 48 w 56"/>
                <a:gd name="T37" fmla="*/ 32 h 80"/>
                <a:gd name="T38" fmla="*/ 56 w 56"/>
                <a:gd name="T39" fmla="*/ 48 h 80"/>
                <a:gd name="T40" fmla="*/ 56 w 56"/>
                <a:gd name="T41" fmla="*/ 48 h 80"/>
                <a:gd name="T42" fmla="*/ 56 w 56"/>
                <a:gd name="T43" fmla="*/ 48 h 80"/>
                <a:gd name="T44" fmla="*/ 56 w 56"/>
                <a:gd name="T45" fmla="*/ 48 h 80"/>
                <a:gd name="T46" fmla="*/ 56 w 56"/>
                <a:gd name="T47" fmla="*/ 32 h 80"/>
                <a:gd name="T48" fmla="*/ 48 w 56"/>
                <a:gd name="T49" fmla="*/ 32 h 80"/>
                <a:gd name="T50" fmla="*/ 40 w 56"/>
                <a:gd name="T51" fmla="*/ 24 h 80"/>
                <a:gd name="T52" fmla="*/ 40 w 56"/>
                <a:gd name="T53" fmla="*/ 24 h 80"/>
                <a:gd name="T54" fmla="*/ 40 w 56"/>
                <a:gd name="T55" fmla="*/ 24 h 80"/>
                <a:gd name="T56" fmla="*/ 32 w 56"/>
                <a:gd name="T57" fmla="*/ 16 h 80"/>
                <a:gd name="T58" fmla="*/ 32 w 56"/>
                <a:gd name="T59" fmla="*/ 16 h 80"/>
                <a:gd name="T60" fmla="*/ 32 w 56"/>
                <a:gd name="T61" fmla="*/ 16 h 80"/>
                <a:gd name="T62" fmla="*/ 32 w 56"/>
                <a:gd name="T63" fmla="*/ 16 h 80"/>
                <a:gd name="T64" fmla="*/ 24 w 56"/>
                <a:gd name="T65" fmla="*/ 0 h 80"/>
                <a:gd name="T66" fmla="*/ 24 w 56"/>
                <a:gd name="T67" fmla="*/ 0 h 80"/>
                <a:gd name="T68" fmla="*/ 0 w 56"/>
                <a:gd name="T69" fmla="*/ 8 h 80"/>
                <a:gd name="T70" fmla="*/ 0 w 56"/>
                <a:gd name="T71" fmla="*/ 8 h 80"/>
                <a:gd name="T72" fmla="*/ 16 w 56"/>
                <a:gd name="T73" fmla="*/ 64 h 80"/>
                <a:gd name="T74" fmla="*/ 16 w 56"/>
                <a:gd name="T75" fmla="*/ 64 h 80"/>
                <a:gd name="T76" fmla="*/ 8 w 56"/>
                <a:gd name="T77" fmla="*/ 72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80"/>
                <a:gd name="T119" fmla="*/ 56 w 56"/>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80">
                  <a:moveTo>
                    <a:pt x="8" y="72"/>
                  </a:moveTo>
                  <a:lnTo>
                    <a:pt x="8" y="72"/>
                  </a:lnTo>
                  <a:lnTo>
                    <a:pt x="8" y="80"/>
                  </a:lnTo>
                  <a:lnTo>
                    <a:pt x="16" y="80"/>
                  </a:lnTo>
                  <a:lnTo>
                    <a:pt x="24" y="72"/>
                  </a:lnTo>
                  <a:lnTo>
                    <a:pt x="32" y="64"/>
                  </a:lnTo>
                  <a:lnTo>
                    <a:pt x="40" y="64"/>
                  </a:lnTo>
                  <a:lnTo>
                    <a:pt x="40" y="56"/>
                  </a:lnTo>
                  <a:lnTo>
                    <a:pt x="32" y="24"/>
                  </a:lnTo>
                  <a:lnTo>
                    <a:pt x="40" y="32"/>
                  </a:lnTo>
                  <a:lnTo>
                    <a:pt x="48" y="32"/>
                  </a:lnTo>
                  <a:lnTo>
                    <a:pt x="56" y="48"/>
                  </a:lnTo>
                  <a:lnTo>
                    <a:pt x="56" y="32"/>
                  </a:lnTo>
                  <a:lnTo>
                    <a:pt x="48" y="32"/>
                  </a:lnTo>
                  <a:lnTo>
                    <a:pt x="40" y="24"/>
                  </a:lnTo>
                  <a:lnTo>
                    <a:pt x="32" y="16"/>
                  </a:lnTo>
                  <a:lnTo>
                    <a:pt x="24" y="0"/>
                  </a:lnTo>
                  <a:lnTo>
                    <a:pt x="0" y="8"/>
                  </a:lnTo>
                  <a:lnTo>
                    <a:pt x="16" y="64"/>
                  </a:lnTo>
                  <a:lnTo>
                    <a:pt x="8" y="72"/>
                  </a:lnTo>
                  <a:close/>
                </a:path>
              </a:pathLst>
            </a:custGeom>
            <a:solidFill>
              <a:schemeClr val="accent6"/>
            </a:solidFill>
            <a:ln w="6350" cmpd="sng">
              <a:solidFill>
                <a:srgbClr val="000000"/>
              </a:solidFill>
              <a:round/>
              <a:headEnd/>
              <a:tailEnd/>
            </a:ln>
          </p:spPr>
          <p:txBody>
            <a:bodyPr/>
            <a:lstStyle/>
            <a:p>
              <a:endParaRPr lang="en-US"/>
            </a:p>
          </p:txBody>
        </p:sp>
        <p:sp>
          <p:nvSpPr>
            <p:cNvPr id="142" name="Freeform 177"/>
            <p:cNvSpPr>
              <a:spLocks/>
            </p:cNvSpPr>
            <p:nvPr/>
          </p:nvSpPr>
          <p:spPr bwMode="auto">
            <a:xfrm>
              <a:off x="4661" y="1560"/>
              <a:ext cx="144" cy="88"/>
            </a:xfrm>
            <a:custGeom>
              <a:avLst/>
              <a:gdLst>
                <a:gd name="T0" fmla="*/ 0 w 144"/>
                <a:gd name="T1" fmla="*/ 88 h 88"/>
                <a:gd name="T2" fmla="*/ 0 w 144"/>
                <a:gd name="T3" fmla="*/ 80 h 88"/>
                <a:gd name="T4" fmla="*/ 8 w 144"/>
                <a:gd name="T5" fmla="*/ 64 h 88"/>
                <a:gd name="T6" fmla="*/ 16 w 144"/>
                <a:gd name="T7" fmla="*/ 56 h 88"/>
                <a:gd name="T8" fmla="*/ 24 w 144"/>
                <a:gd name="T9" fmla="*/ 48 h 88"/>
                <a:gd name="T10" fmla="*/ 32 w 144"/>
                <a:gd name="T11" fmla="*/ 40 h 88"/>
                <a:gd name="T12" fmla="*/ 48 w 144"/>
                <a:gd name="T13" fmla="*/ 40 h 88"/>
                <a:gd name="T14" fmla="*/ 48 w 144"/>
                <a:gd name="T15" fmla="*/ 40 h 88"/>
                <a:gd name="T16" fmla="*/ 64 w 144"/>
                <a:gd name="T17" fmla="*/ 32 h 88"/>
                <a:gd name="T18" fmla="*/ 88 w 144"/>
                <a:gd name="T19" fmla="*/ 24 h 88"/>
                <a:gd name="T20" fmla="*/ 112 w 144"/>
                <a:gd name="T21" fmla="*/ 0 h 88"/>
                <a:gd name="T22" fmla="*/ 112 w 144"/>
                <a:gd name="T23" fmla="*/ 8 h 88"/>
                <a:gd name="T24" fmla="*/ 104 w 144"/>
                <a:gd name="T25" fmla="*/ 16 h 88"/>
                <a:gd name="T26" fmla="*/ 96 w 144"/>
                <a:gd name="T27" fmla="*/ 24 h 88"/>
                <a:gd name="T28" fmla="*/ 96 w 144"/>
                <a:gd name="T29" fmla="*/ 32 h 88"/>
                <a:gd name="T30" fmla="*/ 96 w 144"/>
                <a:gd name="T31" fmla="*/ 32 h 88"/>
                <a:gd name="T32" fmla="*/ 96 w 144"/>
                <a:gd name="T33" fmla="*/ 32 h 88"/>
                <a:gd name="T34" fmla="*/ 96 w 144"/>
                <a:gd name="T35" fmla="*/ 40 h 88"/>
                <a:gd name="T36" fmla="*/ 96 w 144"/>
                <a:gd name="T37" fmla="*/ 40 h 88"/>
                <a:gd name="T38" fmla="*/ 104 w 144"/>
                <a:gd name="T39" fmla="*/ 32 h 88"/>
                <a:gd name="T40" fmla="*/ 104 w 144"/>
                <a:gd name="T41" fmla="*/ 32 h 88"/>
                <a:gd name="T42" fmla="*/ 112 w 144"/>
                <a:gd name="T43" fmla="*/ 16 h 88"/>
                <a:gd name="T44" fmla="*/ 128 w 144"/>
                <a:gd name="T45" fmla="*/ 8 h 88"/>
                <a:gd name="T46" fmla="*/ 128 w 144"/>
                <a:gd name="T47" fmla="*/ 8 h 88"/>
                <a:gd name="T48" fmla="*/ 136 w 144"/>
                <a:gd name="T49" fmla="*/ 0 h 88"/>
                <a:gd name="T50" fmla="*/ 144 w 144"/>
                <a:gd name="T51" fmla="*/ 0 h 88"/>
                <a:gd name="T52" fmla="*/ 144 w 144"/>
                <a:gd name="T53" fmla="*/ 8 h 88"/>
                <a:gd name="T54" fmla="*/ 96 w 144"/>
                <a:gd name="T55" fmla="*/ 48 h 88"/>
                <a:gd name="T56" fmla="*/ 72 w 144"/>
                <a:gd name="T57" fmla="*/ 64 h 88"/>
                <a:gd name="T58" fmla="*/ 72 w 144"/>
                <a:gd name="T59" fmla="*/ 64 h 88"/>
                <a:gd name="T60" fmla="*/ 80 w 144"/>
                <a:gd name="T61" fmla="*/ 48 h 88"/>
                <a:gd name="T62" fmla="*/ 80 w 144"/>
                <a:gd name="T63" fmla="*/ 48 h 88"/>
                <a:gd name="T64" fmla="*/ 56 w 144"/>
                <a:gd name="T65" fmla="*/ 56 h 88"/>
                <a:gd name="T66" fmla="*/ 32 w 144"/>
                <a:gd name="T67" fmla="*/ 72 h 88"/>
                <a:gd name="T68" fmla="*/ 8 w 144"/>
                <a:gd name="T69" fmla="*/ 88 h 88"/>
                <a:gd name="T70" fmla="*/ 16 w 144"/>
                <a:gd name="T71" fmla="*/ 88 h 88"/>
                <a:gd name="T72" fmla="*/ 16 w 144"/>
                <a:gd name="T73" fmla="*/ 80 h 88"/>
                <a:gd name="T74" fmla="*/ 0 w 144"/>
                <a:gd name="T75" fmla="*/ 88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88"/>
                <a:gd name="T116" fmla="*/ 144 w 14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88">
                  <a:moveTo>
                    <a:pt x="0" y="88"/>
                  </a:moveTo>
                  <a:lnTo>
                    <a:pt x="0" y="88"/>
                  </a:lnTo>
                  <a:lnTo>
                    <a:pt x="0" y="80"/>
                  </a:lnTo>
                  <a:lnTo>
                    <a:pt x="0" y="72"/>
                  </a:lnTo>
                  <a:lnTo>
                    <a:pt x="8" y="64"/>
                  </a:lnTo>
                  <a:lnTo>
                    <a:pt x="16" y="64"/>
                  </a:lnTo>
                  <a:lnTo>
                    <a:pt x="16" y="56"/>
                  </a:lnTo>
                  <a:lnTo>
                    <a:pt x="16" y="48"/>
                  </a:lnTo>
                  <a:lnTo>
                    <a:pt x="24" y="48"/>
                  </a:lnTo>
                  <a:lnTo>
                    <a:pt x="32" y="40"/>
                  </a:lnTo>
                  <a:lnTo>
                    <a:pt x="48" y="40"/>
                  </a:lnTo>
                  <a:lnTo>
                    <a:pt x="48" y="32"/>
                  </a:lnTo>
                  <a:lnTo>
                    <a:pt x="64" y="32"/>
                  </a:lnTo>
                  <a:lnTo>
                    <a:pt x="88" y="24"/>
                  </a:lnTo>
                  <a:lnTo>
                    <a:pt x="104" y="0"/>
                  </a:lnTo>
                  <a:lnTo>
                    <a:pt x="112" y="0"/>
                  </a:lnTo>
                  <a:lnTo>
                    <a:pt x="112" y="8"/>
                  </a:lnTo>
                  <a:lnTo>
                    <a:pt x="104" y="8"/>
                  </a:lnTo>
                  <a:lnTo>
                    <a:pt x="104" y="16"/>
                  </a:lnTo>
                  <a:lnTo>
                    <a:pt x="96" y="24"/>
                  </a:lnTo>
                  <a:lnTo>
                    <a:pt x="96" y="32"/>
                  </a:lnTo>
                  <a:lnTo>
                    <a:pt x="96" y="40"/>
                  </a:lnTo>
                  <a:lnTo>
                    <a:pt x="104" y="32"/>
                  </a:lnTo>
                  <a:lnTo>
                    <a:pt x="104" y="24"/>
                  </a:lnTo>
                  <a:lnTo>
                    <a:pt x="112" y="16"/>
                  </a:lnTo>
                  <a:lnTo>
                    <a:pt x="120" y="8"/>
                  </a:lnTo>
                  <a:lnTo>
                    <a:pt x="128" y="8"/>
                  </a:lnTo>
                  <a:lnTo>
                    <a:pt x="136" y="8"/>
                  </a:lnTo>
                  <a:lnTo>
                    <a:pt x="136" y="0"/>
                  </a:lnTo>
                  <a:lnTo>
                    <a:pt x="144" y="0"/>
                  </a:lnTo>
                  <a:lnTo>
                    <a:pt x="144" y="8"/>
                  </a:lnTo>
                  <a:lnTo>
                    <a:pt x="128" y="16"/>
                  </a:lnTo>
                  <a:lnTo>
                    <a:pt x="96" y="48"/>
                  </a:lnTo>
                  <a:lnTo>
                    <a:pt x="80" y="56"/>
                  </a:lnTo>
                  <a:lnTo>
                    <a:pt x="72" y="64"/>
                  </a:lnTo>
                  <a:lnTo>
                    <a:pt x="80" y="56"/>
                  </a:lnTo>
                  <a:lnTo>
                    <a:pt x="80" y="48"/>
                  </a:lnTo>
                  <a:lnTo>
                    <a:pt x="64" y="56"/>
                  </a:lnTo>
                  <a:lnTo>
                    <a:pt x="56" y="56"/>
                  </a:lnTo>
                  <a:lnTo>
                    <a:pt x="48" y="64"/>
                  </a:lnTo>
                  <a:lnTo>
                    <a:pt x="32" y="72"/>
                  </a:lnTo>
                  <a:lnTo>
                    <a:pt x="16" y="88"/>
                  </a:lnTo>
                  <a:lnTo>
                    <a:pt x="8" y="88"/>
                  </a:lnTo>
                  <a:lnTo>
                    <a:pt x="16" y="88"/>
                  </a:lnTo>
                  <a:lnTo>
                    <a:pt x="16" y="80"/>
                  </a:lnTo>
                  <a:lnTo>
                    <a:pt x="8" y="80"/>
                  </a:lnTo>
                  <a:lnTo>
                    <a:pt x="0" y="88"/>
                  </a:lnTo>
                  <a:close/>
                </a:path>
              </a:pathLst>
            </a:custGeom>
            <a:solidFill>
              <a:schemeClr val="bg1"/>
            </a:solidFill>
            <a:ln w="6350" cmpd="sng">
              <a:solidFill>
                <a:srgbClr val="000000"/>
              </a:solidFill>
              <a:round/>
              <a:headEnd/>
              <a:tailEnd/>
            </a:ln>
          </p:spPr>
          <p:txBody>
            <a:bodyPr/>
            <a:lstStyle/>
            <a:p>
              <a:endParaRPr lang="en-US"/>
            </a:p>
          </p:txBody>
        </p:sp>
      </p:grpSp>
      <p:grpSp>
        <p:nvGrpSpPr>
          <p:cNvPr id="143" name="Group 180"/>
          <p:cNvGrpSpPr>
            <a:grpSpLocks/>
          </p:cNvGrpSpPr>
          <p:nvPr/>
        </p:nvGrpSpPr>
        <p:grpSpPr bwMode="auto">
          <a:xfrm>
            <a:off x="228600" y="5439716"/>
            <a:ext cx="1663700" cy="1227864"/>
            <a:chOff x="647" y="2861"/>
            <a:chExt cx="1048" cy="712"/>
          </a:xfrm>
        </p:grpSpPr>
        <p:sp>
          <p:nvSpPr>
            <p:cNvPr id="144" name="Freeform 74"/>
            <p:cNvSpPr>
              <a:spLocks/>
            </p:cNvSpPr>
            <p:nvPr/>
          </p:nvSpPr>
          <p:spPr bwMode="auto">
            <a:xfrm>
              <a:off x="943" y="2861"/>
              <a:ext cx="752" cy="624"/>
            </a:xfrm>
            <a:custGeom>
              <a:avLst/>
              <a:gdLst>
                <a:gd name="T0" fmla="*/ 736 w 752"/>
                <a:gd name="T1" fmla="*/ 432 h 624"/>
                <a:gd name="T2" fmla="*/ 600 w 752"/>
                <a:gd name="T3" fmla="*/ 360 h 624"/>
                <a:gd name="T4" fmla="*/ 576 w 752"/>
                <a:gd name="T5" fmla="*/ 368 h 624"/>
                <a:gd name="T6" fmla="*/ 496 w 752"/>
                <a:gd name="T7" fmla="*/ 352 h 624"/>
                <a:gd name="T8" fmla="*/ 352 w 752"/>
                <a:gd name="T9" fmla="*/ 16 h 624"/>
                <a:gd name="T10" fmla="*/ 264 w 752"/>
                <a:gd name="T11" fmla="*/ 24 h 624"/>
                <a:gd name="T12" fmla="*/ 216 w 752"/>
                <a:gd name="T13" fmla="*/ 8 h 624"/>
                <a:gd name="T14" fmla="*/ 184 w 752"/>
                <a:gd name="T15" fmla="*/ 8 h 624"/>
                <a:gd name="T16" fmla="*/ 160 w 752"/>
                <a:gd name="T17" fmla="*/ 8 h 624"/>
                <a:gd name="T18" fmla="*/ 112 w 752"/>
                <a:gd name="T19" fmla="*/ 32 h 624"/>
                <a:gd name="T20" fmla="*/ 48 w 752"/>
                <a:gd name="T21" fmla="*/ 88 h 624"/>
                <a:gd name="T22" fmla="*/ 72 w 752"/>
                <a:gd name="T23" fmla="*/ 152 h 624"/>
                <a:gd name="T24" fmla="*/ 112 w 752"/>
                <a:gd name="T25" fmla="*/ 176 h 624"/>
                <a:gd name="T26" fmla="*/ 88 w 752"/>
                <a:gd name="T27" fmla="*/ 168 h 624"/>
                <a:gd name="T28" fmla="*/ 112 w 752"/>
                <a:gd name="T29" fmla="*/ 192 h 624"/>
                <a:gd name="T30" fmla="*/ 72 w 752"/>
                <a:gd name="T31" fmla="*/ 176 h 624"/>
                <a:gd name="T32" fmla="*/ 32 w 752"/>
                <a:gd name="T33" fmla="*/ 192 h 624"/>
                <a:gd name="T34" fmla="*/ 16 w 752"/>
                <a:gd name="T35" fmla="*/ 224 h 624"/>
                <a:gd name="T36" fmla="*/ 56 w 752"/>
                <a:gd name="T37" fmla="*/ 248 h 624"/>
                <a:gd name="T38" fmla="*/ 112 w 752"/>
                <a:gd name="T39" fmla="*/ 240 h 624"/>
                <a:gd name="T40" fmla="*/ 104 w 752"/>
                <a:gd name="T41" fmla="*/ 256 h 624"/>
                <a:gd name="T42" fmla="*/ 72 w 752"/>
                <a:gd name="T43" fmla="*/ 312 h 624"/>
                <a:gd name="T44" fmla="*/ 48 w 752"/>
                <a:gd name="T45" fmla="*/ 336 h 624"/>
                <a:gd name="T46" fmla="*/ 16 w 752"/>
                <a:gd name="T47" fmla="*/ 368 h 624"/>
                <a:gd name="T48" fmla="*/ 32 w 752"/>
                <a:gd name="T49" fmla="*/ 384 h 624"/>
                <a:gd name="T50" fmla="*/ 40 w 752"/>
                <a:gd name="T51" fmla="*/ 424 h 624"/>
                <a:gd name="T52" fmla="*/ 80 w 752"/>
                <a:gd name="T53" fmla="*/ 416 h 624"/>
                <a:gd name="T54" fmla="*/ 96 w 752"/>
                <a:gd name="T55" fmla="*/ 456 h 624"/>
                <a:gd name="T56" fmla="*/ 112 w 752"/>
                <a:gd name="T57" fmla="*/ 464 h 624"/>
                <a:gd name="T58" fmla="*/ 144 w 752"/>
                <a:gd name="T59" fmla="*/ 472 h 624"/>
                <a:gd name="T60" fmla="*/ 176 w 752"/>
                <a:gd name="T61" fmla="*/ 472 h 624"/>
                <a:gd name="T62" fmla="*/ 176 w 752"/>
                <a:gd name="T63" fmla="*/ 504 h 624"/>
                <a:gd name="T64" fmla="*/ 136 w 752"/>
                <a:gd name="T65" fmla="*/ 560 h 624"/>
                <a:gd name="T66" fmla="*/ 112 w 752"/>
                <a:gd name="T67" fmla="*/ 592 h 624"/>
                <a:gd name="T68" fmla="*/ 64 w 752"/>
                <a:gd name="T69" fmla="*/ 608 h 624"/>
                <a:gd name="T70" fmla="*/ 80 w 752"/>
                <a:gd name="T71" fmla="*/ 608 h 624"/>
                <a:gd name="T72" fmla="*/ 104 w 752"/>
                <a:gd name="T73" fmla="*/ 608 h 624"/>
                <a:gd name="T74" fmla="*/ 136 w 752"/>
                <a:gd name="T75" fmla="*/ 584 h 624"/>
                <a:gd name="T76" fmla="*/ 184 w 752"/>
                <a:gd name="T77" fmla="*/ 544 h 624"/>
                <a:gd name="T78" fmla="*/ 248 w 752"/>
                <a:gd name="T79" fmla="*/ 480 h 624"/>
                <a:gd name="T80" fmla="*/ 248 w 752"/>
                <a:gd name="T81" fmla="*/ 432 h 624"/>
                <a:gd name="T82" fmla="*/ 320 w 752"/>
                <a:gd name="T83" fmla="*/ 368 h 624"/>
                <a:gd name="T84" fmla="*/ 296 w 752"/>
                <a:gd name="T85" fmla="*/ 408 h 624"/>
                <a:gd name="T86" fmla="*/ 296 w 752"/>
                <a:gd name="T87" fmla="*/ 424 h 624"/>
                <a:gd name="T88" fmla="*/ 320 w 752"/>
                <a:gd name="T89" fmla="*/ 416 h 624"/>
                <a:gd name="T90" fmla="*/ 336 w 752"/>
                <a:gd name="T91" fmla="*/ 376 h 624"/>
                <a:gd name="T92" fmla="*/ 352 w 752"/>
                <a:gd name="T93" fmla="*/ 368 h 624"/>
                <a:gd name="T94" fmla="*/ 400 w 752"/>
                <a:gd name="T95" fmla="*/ 384 h 624"/>
                <a:gd name="T96" fmla="*/ 448 w 752"/>
                <a:gd name="T97" fmla="*/ 376 h 624"/>
                <a:gd name="T98" fmla="*/ 512 w 752"/>
                <a:gd name="T99" fmla="*/ 376 h 624"/>
                <a:gd name="T100" fmla="*/ 592 w 752"/>
                <a:gd name="T101" fmla="*/ 408 h 624"/>
                <a:gd name="T102" fmla="*/ 592 w 752"/>
                <a:gd name="T103" fmla="*/ 384 h 624"/>
                <a:gd name="T104" fmla="*/ 592 w 752"/>
                <a:gd name="T105" fmla="*/ 368 h 624"/>
                <a:gd name="T106" fmla="*/ 632 w 752"/>
                <a:gd name="T107" fmla="*/ 384 h 624"/>
                <a:gd name="T108" fmla="*/ 672 w 752"/>
                <a:gd name="T109" fmla="*/ 424 h 624"/>
                <a:gd name="T110" fmla="*/ 704 w 752"/>
                <a:gd name="T111" fmla="*/ 456 h 624"/>
                <a:gd name="T112" fmla="*/ 744 w 752"/>
                <a:gd name="T113" fmla="*/ 472 h 6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2"/>
                <a:gd name="T172" fmla="*/ 0 h 624"/>
                <a:gd name="T173" fmla="*/ 752 w 752"/>
                <a:gd name="T174" fmla="*/ 624 h 6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2" h="624">
                  <a:moveTo>
                    <a:pt x="744" y="480"/>
                  </a:moveTo>
                  <a:lnTo>
                    <a:pt x="752" y="472"/>
                  </a:lnTo>
                  <a:lnTo>
                    <a:pt x="752" y="464"/>
                  </a:lnTo>
                  <a:lnTo>
                    <a:pt x="752" y="456"/>
                  </a:lnTo>
                  <a:lnTo>
                    <a:pt x="752" y="440"/>
                  </a:lnTo>
                  <a:lnTo>
                    <a:pt x="736" y="432"/>
                  </a:lnTo>
                  <a:lnTo>
                    <a:pt x="720" y="432"/>
                  </a:lnTo>
                  <a:lnTo>
                    <a:pt x="712" y="424"/>
                  </a:lnTo>
                  <a:lnTo>
                    <a:pt x="696" y="424"/>
                  </a:lnTo>
                  <a:lnTo>
                    <a:pt x="624" y="368"/>
                  </a:lnTo>
                  <a:lnTo>
                    <a:pt x="600" y="360"/>
                  </a:lnTo>
                  <a:lnTo>
                    <a:pt x="584" y="344"/>
                  </a:lnTo>
                  <a:lnTo>
                    <a:pt x="568" y="360"/>
                  </a:lnTo>
                  <a:lnTo>
                    <a:pt x="576" y="368"/>
                  </a:lnTo>
                  <a:lnTo>
                    <a:pt x="560" y="384"/>
                  </a:lnTo>
                  <a:lnTo>
                    <a:pt x="528" y="368"/>
                  </a:lnTo>
                  <a:lnTo>
                    <a:pt x="528" y="360"/>
                  </a:lnTo>
                  <a:lnTo>
                    <a:pt x="512" y="352"/>
                  </a:lnTo>
                  <a:lnTo>
                    <a:pt x="496" y="352"/>
                  </a:lnTo>
                  <a:lnTo>
                    <a:pt x="488" y="360"/>
                  </a:lnTo>
                  <a:lnTo>
                    <a:pt x="480" y="360"/>
                  </a:lnTo>
                  <a:lnTo>
                    <a:pt x="480" y="368"/>
                  </a:lnTo>
                  <a:lnTo>
                    <a:pt x="376" y="24"/>
                  </a:lnTo>
                  <a:lnTo>
                    <a:pt x="368" y="24"/>
                  </a:lnTo>
                  <a:lnTo>
                    <a:pt x="352" y="16"/>
                  </a:lnTo>
                  <a:lnTo>
                    <a:pt x="328" y="16"/>
                  </a:lnTo>
                  <a:lnTo>
                    <a:pt x="320" y="24"/>
                  </a:lnTo>
                  <a:lnTo>
                    <a:pt x="312" y="24"/>
                  </a:lnTo>
                  <a:lnTo>
                    <a:pt x="280" y="24"/>
                  </a:lnTo>
                  <a:lnTo>
                    <a:pt x="264" y="24"/>
                  </a:lnTo>
                  <a:lnTo>
                    <a:pt x="256" y="24"/>
                  </a:lnTo>
                  <a:lnTo>
                    <a:pt x="248" y="24"/>
                  </a:lnTo>
                  <a:lnTo>
                    <a:pt x="232" y="24"/>
                  </a:lnTo>
                  <a:lnTo>
                    <a:pt x="224" y="8"/>
                  </a:lnTo>
                  <a:lnTo>
                    <a:pt x="216" y="8"/>
                  </a:lnTo>
                  <a:lnTo>
                    <a:pt x="208" y="8"/>
                  </a:lnTo>
                  <a:lnTo>
                    <a:pt x="208" y="16"/>
                  </a:lnTo>
                  <a:lnTo>
                    <a:pt x="192" y="0"/>
                  </a:lnTo>
                  <a:lnTo>
                    <a:pt x="184" y="8"/>
                  </a:lnTo>
                  <a:lnTo>
                    <a:pt x="184" y="0"/>
                  </a:lnTo>
                  <a:lnTo>
                    <a:pt x="168" y="0"/>
                  </a:lnTo>
                  <a:lnTo>
                    <a:pt x="160" y="8"/>
                  </a:lnTo>
                  <a:lnTo>
                    <a:pt x="152" y="16"/>
                  </a:lnTo>
                  <a:lnTo>
                    <a:pt x="144" y="16"/>
                  </a:lnTo>
                  <a:lnTo>
                    <a:pt x="136" y="16"/>
                  </a:lnTo>
                  <a:lnTo>
                    <a:pt x="120" y="32"/>
                  </a:lnTo>
                  <a:lnTo>
                    <a:pt x="112" y="32"/>
                  </a:lnTo>
                  <a:lnTo>
                    <a:pt x="96" y="48"/>
                  </a:lnTo>
                  <a:lnTo>
                    <a:pt x="72" y="80"/>
                  </a:lnTo>
                  <a:lnTo>
                    <a:pt x="72" y="88"/>
                  </a:lnTo>
                  <a:lnTo>
                    <a:pt x="48" y="88"/>
                  </a:lnTo>
                  <a:lnTo>
                    <a:pt x="32" y="104"/>
                  </a:lnTo>
                  <a:lnTo>
                    <a:pt x="48" y="112"/>
                  </a:lnTo>
                  <a:lnTo>
                    <a:pt x="72" y="136"/>
                  </a:lnTo>
                  <a:lnTo>
                    <a:pt x="72" y="152"/>
                  </a:lnTo>
                  <a:lnTo>
                    <a:pt x="96" y="160"/>
                  </a:lnTo>
                  <a:lnTo>
                    <a:pt x="104" y="176"/>
                  </a:lnTo>
                  <a:lnTo>
                    <a:pt x="112" y="176"/>
                  </a:lnTo>
                  <a:lnTo>
                    <a:pt x="112" y="184"/>
                  </a:lnTo>
                  <a:lnTo>
                    <a:pt x="96" y="184"/>
                  </a:lnTo>
                  <a:lnTo>
                    <a:pt x="88" y="168"/>
                  </a:lnTo>
                  <a:lnTo>
                    <a:pt x="88" y="176"/>
                  </a:lnTo>
                  <a:lnTo>
                    <a:pt x="96" y="184"/>
                  </a:lnTo>
                  <a:lnTo>
                    <a:pt x="112" y="192"/>
                  </a:lnTo>
                  <a:lnTo>
                    <a:pt x="96" y="200"/>
                  </a:lnTo>
                  <a:lnTo>
                    <a:pt x="64" y="192"/>
                  </a:lnTo>
                  <a:lnTo>
                    <a:pt x="72" y="176"/>
                  </a:lnTo>
                  <a:lnTo>
                    <a:pt x="40" y="184"/>
                  </a:lnTo>
                  <a:lnTo>
                    <a:pt x="40" y="192"/>
                  </a:lnTo>
                  <a:lnTo>
                    <a:pt x="32" y="192"/>
                  </a:lnTo>
                  <a:lnTo>
                    <a:pt x="32" y="184"/>
                  </a:lnTo>
                  <a:lnTo>
                    <a:pt x="24" y="184"/>
                  </a:lnTo>
                  <a:lnTo>
                    <a:pt x="0" y="200"/>
                  </a:lnTo>
                  <a:lnTo>
                    <a:pt x="0" y="208"/>
                  </a:lnTo>
                  <a:lnTo>
                    <a:pt x="8" y="224"/>
                  </a:lnTo>
                  <a:lnTo>
                    <a:pt x="16" y="224"/>
                  </a:lnTo>
                  <a:lnTo>
                    <a:pt x="24" y="232"/>
                  </a:lnTo>
                  <a:lnTo>
                    <a:pt x="24" y="240"/>
                  </a:lnTo>
                  <a:lnTo>
                    <a:pt x="32" y="248"/>
                  </a:lnTo>
                  <a:lnTo>
                    <a:pt x="56" y="248"/>
                  </a:lnTo>
                  <a:lnTo>
                    <a:pt x="72" y="256"/>
                  </a:lnTo>
                  <a:lnTo>
                    <a:pt x="88" y="256"/>
                  </a:lnTo>
                  <a:lnTo>
                    <a:pt x="104" y="240"/>
                  </a:lnTo>
                  <a:lnTo>
                    <a:pt x="112" y="240"/>
                  </a:lnTo>
                  <a:lnTo>
                    <a:pt x="120" y="240"/>
                  </a:lnTo>
                  <a:lnTo>
                    <a:pt x="120" y="248"/>
                  </a:lnTo>
                  <a:lnTo>
                    <a:pt x="104" y="256"/>
                  </a:lnTo>
                  <a:lnTo>
                    <a:pt x="112" y="272"/>
                  </a:lnTo>
                  <a:lnTo>
                    <a:pt x="112" y="288"/>
                  </a:lnTo>
                  <a:lnTo>
                    <a:pt x="88" y="288"/>
                  </a:lnTo>
                  <a:lnTo>
                    <a:pt x="72" y="312"/>
                  </a:lnTo>
                  <a:lnTo>
                    <a:pt x="72" y="304"/>
                  </a:lnTo>
                  <a:lnTo>
                    <a:pt x="64" y="304"/>
                  </a:lnTo>
                  <a:lnTo>
                    <a:pt x="48" y="304"/>
                  </a:lnTo>
                  <a:lnTo>
                    <a:pt x="48" y="312"/>
                  </a:lnTo>
                  <a:lnTo>
                    <a:pt x="48" y="320"/>
                  </a:lnTo>
                  <a:lnTo>
                    <a:pt x="48" y="336"/>
                  </a:lnTo>
                  <a:lnTo>
                    <a:pt x="32" y="336"/>
                  </a:lnTo>
                  <a:lnTo>
                    <a:pt x="32" y="344"/>
                  </a:lnTo>
                  <a:lnTo>
                    <a:pt x="24" y="352"/>
                  </a:lnTo>
                  <a:lnTo>
                    <a:pt x="16" y="360"/>
                  </a:lnTo>
                  <a:lnTo>
                    <a:pt x="16" y="368"/>
                  </a:lnTo>
                  <a:lnTo>
                    <a:pt x="24" y="368"/>
                  </a:lnTo>
                  <a:lnTo>
                    <a:pt x="32" y="360"/>
                  </a:lnTo>
                  <a:lnTo>
                    <a:pt x="24" y="376"/>
                  </a:lnTo>
                  <a:lnTo>
                    <a:pt x="32" y="384"/>
                  </a:lnTo>
                  <a:lnTo>
                    <a:pt x="48" y="400"/>
                  </a:lnTo>
                  <a:lnTo>
                    <a:pt x="56" y="400"/>
                  </a:lnTo>
                  <a:lnTo>
                    <a:pt x="40" y="416"/>
                  </a:lnTo>
                  <a:lnTo>
                    <a:pt x="40" y="424"/>
                  </a:lnTo>
                  <a:lnTo>
                    <a:pt x="48" y="424"/>
                  </a:lnTo>
                  <a:lnTo>
                    <a:pt x="56" y="432"/>
                  </a:lnTo>
                  <a:lnTo>
                    <a:pt x="56" y="440"/>
                  </a:lnTo>
                  <a:lnTo>
                    <a:pt x="72" y="440"/>
                  </a:lnTo>
                  <a:lnTo>
                    <a:pt x="80" y="416"/>
                  </a:lnTo>
                  <a:lnTo>
                    <a:pt x="88" y="408"/>
                  </a:lnTo>
                  <a:lnTo>
                    <a:pt x="88" y="416"/>
                  </a:lnTo>
                  <a:lnTo>
                    <a:pt x="88" y="432"/>
                  </a:lnTo>
                  <a:lnTo>
                    <a:pt x="96" y="440"/>
                  </a:lnTo>
                  <a:lnTo>
                    <a:pt x="96" y="448"/>
                  </a:lnTo>
                  <a:lnTo>
                    <a:pt x="96" y="456"/>
                  </a:lnTo>
                  <a:lnTo>
                    <a:pt x="96" y="464"/>
                  </a:lnTo>
                  <a:lnTo>
                    <a:pt x="96" y="472"/>
                  </a:lnTo>
                  <a:lnTo>
                    <a:pt x="96" y="480"/>
                  </a:lnTo>
                  <a:lnTo>
                    <a:pt x="96" y="488"/>
                  </a:lnTo>
                  <a:lnTo>
                    <a:pt x="104" y="488"/>
                  </a:lnTo>
                  <a:lnTo>
                    <a:pt x="112" y="464"/>
                  </a:lnTo>
                  <a:lnTo>
                    <a:pt x="120" y="456"/>
                  </a:lnTo>
                  <a:lnTo>
                    <a:pt x="128" y="472"/>
                  </a:lnTo>
                  <a:lnTo>
                    <a:pt x="128" y="456"/>
                  </a:lnTo>
                  <a:lnTo>
                    <a:pt x="136" y="456"/>
                  </a:lnTo>
                  <a:lnTo>
                    <a:pt x="144" y="472"/>
                  </a:lnTo>
                  <a:lnTo>
                    <a:pt x="144" y="488"/>
                  </a:lnTo>
                  <a:lnTo>
                    <a:pt x="152" y="488"/>
                  </a:lnTo>
                  <a:lnTo>
                    <a:pt x="152" y="472"/>
                  </a:lnTo>
                  <a:lnTo>
                    <a:pt x="160" y="472"/>
                  </a:lnTo>
                  <a:lnTo>
                    <a:pt x="176" y="472"/>
                  </a:lnTo>
                  <a:lnTo>
                    <a:pt x="184" y="464"/>
                  </a:lnTo>
                  <a:lnTo>
                    <a:pt x="192" y="448"/>
                  </a:lnTo>
                  <a:lnTo>
                    <a:pt x="184" y="480"/>
                  </a:lnTo>
                  <a:lnTo>
                    <a:pt x="176" y="504"/>
                  </a:lnTo>
                  <a:lnTo>
                    <a:pt x="168" y="536"/>
                  </a:lnTo>
                  <a:lnTo>
                    <a:pt x="160" y="536"/>
                  </a:lnTo>
                  <a:lnTo>
                    <a:pt x="160" y="544"/>
                  </a:lnTo>
                  <a:lnTo>
                    <a:pt x="136" y="560"/>
                  </a:lnTo>
                  <a:lnTo>
                    <a:pt x="120" y="568"/>
                  </a:lnTo>
                  <a:lnTo>
                    <a:pt x="120" y="584"/>
                  </a:lnTo>
                  <a:lnTo>
                    <a:pt x="120" y="592"/>
                  </a:lnTo>
                  <a:lnTo>
                    <a:pt x="112" y="592"/>
                  </a:lnTo>
                  <a:lnTo>
                    <a:pt x="112" y="584"/>
                  </a:lnTo>
                  <a:lnTo>
                    <a:pt x="104" y="584"/>
                  </a:lnTo>
                  <a:lnTo>
                    <a:pt x="96" y="584"/>
                  </a:lnTo>
                  <a:lnTo>
                    <a:pt x="88" y="584"/>
                  </a:lnTo>
                  <a:lnTo>
                    <a:pt x="64" y="608"/>
                  </a:lnTo>
                  <a:lnTo>
                    <a:pt x="56" y="616"/>
                  </a:lnTo>
                  <a:lnTo>
                    <a:pt x="64" y="624"/>
                  </a:lnTo>
                  <a:lnTo>
                    <a:pt x="80" y="608"/>
                  </a:lnTo>
                  <a:lnTo>
                    <a:pt x="96" y="592"/>
                  </a:lnTo>
                  <a:lnTo>
                    <a:pt x="96" y="600"/>
                  </a:lnTo>
                  <a:lnTo>
                    <a:pt x="96" y="608"/>
                  </a:lnTo>
                  <a:lnTo>
                    <a:pt x="104" y="608"/>
                  </a:lnTo>
                  <a:lnTo>
                    <a:pt x="128" y="592"/>
                  </a:lnTo>
                  <a:lnTo>
                    <a:pt x="128" y="584"/>
                  </a:lnTo>
                  <a:lnTo>
                    <a:pt x="136" y="592"/>
                  </a:lnTo>
                  <a:lnTo>
                    <a:pt x="136" y="584"/>
                  </a:lnTo>
                  <a:lnTo>
                    <a:pt x="152" y="576"/>
                  </a:lnTo>
                  <a:lnTo>
                    <a:pt x="168" y="576"/>
                  </a:lnTo>
                  <a:lnTo>
                    <a:pt x="160" y="568"/>
                  </a:lnTo>
                  <a:lnTo>
                    <a:pt x="160" y="560"/>
                  </a:lnTo>
                  <a:lnTo>
                    <a:pt x="184" y="544"/>
                  </a:lnTo>
                  <a:lnTo>
                    <a:pt x="200" y="536"/>
                  </a:lnTo>
                  <a:lnTo>
                    <a:pt x="200" y="528"/>
                  </a:lnTo>
                  <a:lnTo>
                    <a:pt x="216" y="504"/>
                  </a:lnTo>
                  <a:lnTo>
                    <a:pt x="248" y="480"/>
                  </a:lnTo>
                  <a:lnTo>
                    <a:pt x="256" y="472"/>
                  </a:lnTo>
                  <a:lnTo>
                    <a:pt x="256" y="464"/>
                  </a:lnTo>
                  <a:lnTo>
                    <a:pt x="256" y="456"/>
                  </a:lnTo>
                  <a:lnTo>
                    <a:pt x="240" y="456"/>
                  </a:lnTo>
                  <a:lnTo>
                    <a:pt x="240" y="448"/>
                  </a:lnTo>
                  <a:lnTo>
                    <a:pt x="248" y="432"/>
                  </a:lnTo>
                  <a:lnTo>
                    <a:pt x="272" y="416"/>
                  </a:lnTo>
                  <a:lnTo>
                    <a:pt x="272" y="400"/>
                  </a:lnTo>
                  <a:lnTo>
                    <a:pt x="288" y="360"/>
                  </a:lnTo>
                  <a:lnTo>
                    <a:pt x="312" y="360"/>
                  </a:lnTo>
                  <a:lnTo>
                    <a:pt x="320" y="368"/>
                  </a:lnTo>
                  <a:lnTo>
                    <a:pt x="312" y="376"/>
                  </a:lnTo>
                  <a:lnTo>
                    <a:pt x="288" y="376"/>
                  </a:lnTo>
                  <a:lnTo>
                    <a:pt x="288" y="400"/>
                  </a:lnTo>
                  <a:lnTo>
                    <a:pt x="296" y="408"/>
                  </a:lnTo>
                  <a:lnTo>
                    <a:pt x="288" y="424"/>
                  </a:lnTo>
                  <a:lnTo>
                    <a:pt x="296" y="424"/>
                  </a:lnTo>
                  <a:lnTo>
                    <a:pt x="288" y="440"/>
                  </a:lnTo>
                  <a:lnTo>
                    <a:pt x="288" y="448"/>
                  </a:lnTo>
                  <a:lnTo>
                    <a:pt x="296" y="440"/>
                  </a:lnTo>
                  <a:lnTo>
                    <a:pt x="304" y="432"/>
                  </a:lnTo>
                  <a:lnTo>
                    <a:pt x="320" y="416"/>
                  </a:lnTo>
                  <a:lnTo>
                    <a:pt x="328" y="416"/>
                  </a:lnTo>
                  <a:lnTo>
                    <a:pt x="336" y="408"/>
                  </a:lnTo>
                  <a:lnTo>
                    <a:pt x="344" y="400"/>
                  </a:lnTo>
                  <a:lnTo>
                    <a:pt x="344" y="392"/>
                  </a:lnTo>
                  <a:lnTo>
                    <a:pt x="336" y="384"/>
                  </a:lnTo>
                  <a:lnTo>
                    <a:pt x="336" y="376"/>
                  </a:lnTo>
                  <a:lnTo>
                    <a:pt x="336" y="368"/>
                  </a:lnTo>
                  <a:lnTo>
                    <a:pt x="352" y="360"/>
                  </a:lnTo>
                  <a:lnTo>
                    <a:pt x="352" y="368"/>
                  </a:lnTo>
                  <a:lnTo>
                    <a:pt x="368" y="360"/>
                  </a:lnTo>
                  <a:lnTo>
                    <a:pt x="392" y="368"/>
                  </a:lnTo>
                  <a:lnTo>
                    <a:pt x="400" y="384"/>
                  </a:lnTo>
                  <a:lnTo>
                    <a:pt x="408" y="368"/>
                  </a:lnTo>
                  <a:lnTo>
                    <a:pt x="424" y="392"/>
                  </a:lnTo>
                  <a:lnTo>
                    <a:pt x="424" y="384"/>
                  </a:lnTo>
                  <a:lnTo>
                    <a:pt x="448" y="376"/>
                  </a:lnTo>
                  <a:lnTo>
                    <a:pt x="480" y="376"/>
                  </a:lnTo>
                  <a:lnTo>
                    <a:pt x="496" y="376"/>
                  </a:lnTo>
                  <a:lnTo>
                    <a:pt x="504" y="368"/>
                  </a:lnTo>
                  <a:lnTo>
                    <a:pt x="512" y="376"/>
                  </a:lnTo>
                  <a:lnTo>
                    <a:pt x="512" y="384"/>
                  </a:lnTo>
                  <a:lnTo>
                    <a:pt x="536" y="384"/>
                  </a:lnTo>
                  <a:lnTo>
                    <a:pt x="544" y="384"/>
                  </a:lnTo>
                  <a:lnTo>
                    <a:pt x="568" y="400"/>
                  </a:lnTo>
                  <a:lnTo>
                    <a:pt x="576" y="408"/>
                  </a:lnTo>
                  <a:lnTo>
                    <a:pt x="592" y="408"/>
                  </a:lnTo>
                  <a:lnTo>
                    <a:pt x="592" y="400"/>
                  </a:lnTo>
                  <a:lnTo>
                    <a:pt x="576" y="384"/>
                  </a:lnTo>
                  <a:lnTo>
                    <a:pt x="584" y="376"/>
                  </a:lnTo>
                  <a:lnTo>
                    <a:pt x="592" y="384"/>
                  </a:lnTo>
                  <a:lnTo>
                    <a:pt x="600" y="392"/>
                  </a:lnTo>
                  <a:lnTo>
                    <a:pt x="608" y="392"/>
                  </a:lnTo>
                  <a:lnTo>
                    <a:pt x="592" y="368"/>
                  </a:lnTo>
                  <a:lnTo>
                    <a:pt x="600" y="360"/>
                  </a:lnTo>
                  <a:lnTo>
                    <a:pt x="616" y="392"/>
                  </a:lnTo>
                  <a:lnTo>
                    <a:pt x="632" y="384"/>
                  </a:lnTo>
                  <a:lnTo>
                    <a:pt x="640" y="392"/>
                  </a:lnTo>
                  <a:lnTo>
                    <a:pt x="648" y="400"/>
                  </a:lnTo>
                  <a:lnTo>
                    <a:pt x="664" y="432"/>
                  </a:lnTo>
                  <a:lnTo>
                    <a:pt x="672" y="432"/>
                  </a:lnTo>
                  <a:lnTo>
                    <a:pt x="672" y="424"/>
                  </a:lnTo>
                  <a:lnTo>
                    <a:pt x="704" y="440"/>
                  </a:lnTo>
                  <a:lnTo>
                    <a:pt x="704" y="448"/>
                  </a:lnTo>
                  <a:lnTo>
                    <a:pt x="704" y="456"/>
                  </a:lnTo>
                  <a:lnTo>
                    <a:pt x="720" y="440"/>
                  </a:lnTo>
                  <a:lnTo>
                    <a:pt x="728" y="440"/>
                  </a:lnTo>
                  <a:lnTo>
                    <a:pt x="728" y="448"/>
                  </a:lnTo>
                  <a:lnTo>
                    <a:pt x="744" y="464"/>
                  </a:lnTo>
                  <a:lnTo>
                    <a:pt x="744" y="472"/>
                  </a:lnTo>
                  <a:lnTo>
                    <a:pt x="744" y="480"/>
                  </a:lnTo>
                  <a:close/>
                </a:path>
              </a:pathLst>
            </a:custGeom>
            <a:solidFill>
              <a:schemeClr val="bg1"/>
            </a:solidFill>
            <a:ln w="6350" cmpd="sng">
              <a:solidFill>
                <a:srgbClr val="000000"/>
              </a:solidFill>
              <a:round/>
              <a:headEnd/>
              <a:tailEnd/>
            </a:ln>
          </p:spPr>
          <p:txBody>
            <a:bodyPr/>
            <a:lstStyle/>
            <a:p>
              <a:endParaRPr lang="en-US"/>
            </a:p>
          </p:txBody>
        </p:sp>
        <p:sp>
          <p:nvSpPr>
            <p:cNvPr id="145" name="Freeform 75"/>
            <p:cNvSpPr>
              <a:spLocks/>
            </p:cNvSpPr>
            <p:nvPr/>
          </p:nvSpPr>
          <p:spPr bwMode="auto">
            <a:xfrm>
              <a:off x="1535" y="3261"/>
              <a:ext cx="32" cy="32"/>
            </a:xfrm>
            <a:custGeom>
              <a:avLst/>
              <a:gdLst>
                <a:gd name="T0" fmla="*/ 0 w 32"/>
                <a:gd name="T1" fmla="*/ 8 h 32"/>
                <a:gd name="T2" fmla="*/ 0 w 32"/>
                <a:gd name="T3" fmla="*/ 8 h 32"/>
                <a:gd name="T4" fmla="*/ 16 w 32"/>
                <a:gd name="T5" fmla="*/ 0 h 32"/>
                <a:gd name="T6" fmla="*/ 16 w 32"/>
                <a:gd name="T7" fmla="*/ 0 h 32"/>
                <a:gd name="T8" fmla="*/ 32 w 32"/>
                <a:gd name="T9" fmla="*/ 24 h 32"/>
                <a:gd name="T10" fmla="*/ 32 w 32"/>
                <a:gd name="T11" fmla="*/ 24 h 32"/>
                <a:gd name="T12" fmla="*/ 32 w 32"/>
                <a:gd name="T13" fmla="*/ 24 h 32"/>
                <a:gd name="T14" fmla="*/ 32 w 32"/>
                <a:gd name="T15" fmla="*/ 24 h 32"/>
                <a:gd name="T16" fmla="*/ 24 w 32"/>
                <a:gd name="T17" fmla="*/ 16 h 32"/>
                <a:gd name="T18" fmla="*/ 24 w 32"/>
                <a:gd name="T19" fmla="*/ 16 h 32"/>
                <a:gd name="T20" fmla="*/ 16 w 32"/>
                <a:gd name="T21" fmla="*/ 24 h 32"/>
                <a:gd name="T22" fmla="*/ 16 w 32"/>
                <a:gd name="T23" fmla="*/ 24 h 32"/>
                <a:gd name="T24" fmla="*/ 24 w 32"/>
                <a:gd name="T25" fmla="*/ 24 h 32"/>
                <a:gd name="T26" fmla="*/ 24 w 32"/>
                <a:gd name="T27" fmla="*/ 24 h 32"/>
                <a:gd name="T28" fmla="*/ 16 w 32"/>
                <a:gd name="T29" fmla="*/ 32 h 32"/>
                <a:gd name="T30" fmla="*/ 16 w 32"/>
                <a:gd name="T31" fmla="*/ 32 h 32"/>
                <a:gd name="T32" fmla="*/ 0 w 32"/>
                <a:gd name="T33" fmla="*/ 16 h 32"/>
                <a:gd name="T34" fmla="*/ 0 w 32"/>
                <a:gd name="T35" fmla="*/ 16 h 32"/>
                <a:gd name="T36" fmla="*/ 0 w 32"/>
                <a:gd name="T37" fmla="*/ 8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2"/>
                <a:gd name="T59" fmla="*/ 32 w 3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2">
                  <a:moveTo>
                    <a:pt x="0" y="8"/>
                  </a:moveTo>
                  <a:lnTo>
                    <a:pt x="0" y="8"/>
                  </a:lnTo>
                  <a:lnTo>
                    <a:pt x="16" y="0"/>
                  </a:lnTo>
                  <a:lnTo>
                    <a:pt x="32" y="24"/>
                  </a:lnTo>
                  <a:lnTo>
                    <a:pt x="24" y="16"/>
                  </a:lnTo>
                  <a:lnTo>
                    <a:pt x="16" y="24"/>
                  </a:lnTo>
                  <a:lnTo>
                    <a:pt x="24" y="24"/>
                  </a:lnTo>
                  <a:lnTo>
                    <a:pt x="16" y="32"/>
                  </a:lnTo>
                  <a:lnTo>
                    <a:pt x="0" y="16"/>
                  </a:lnTo>
                  <a:lnTo>
                    <a:pt x="0" y="8"/>
                  </a:lnTo>
                  <a:close/>
                </a:path>
              </a:pathLst>
            </a:custGeom>
            <a:solidFill>
              <a:schemeClr val="bg1"/>
            </a:solidFill>
            <a:ln w="6350" cmpd="sng">
              <a:solidFill>
                <a:srgbClr val="000000"/>
              </a:solidFill>
              <a:round/>
              <a:headEnd/>
              <a:tailEnd/>
            </a:ln>
          </p:spPr>
          <p:txBody>
            <a:bodyPr/>
            <a:lstStyle/>
            <a:p>
              <a:endParaRPr lang="en-US"/>
            </a:p>
          </p:txBody>
        </p:sp>
        <p:sp>
          <p:nvSpPr>
            <p:cNvPr id="146" name="Freeform 78"/>
            <p:cNvSpPr>
              <a:spLocks/>
            </p:cNvSpPr>
            <p:nvPr/>
          </p:nvSpPr>
          <p:spPr bwMode="auto">
            <a:xfrm>
              <a:off x="1567" y="3293"/>
              <a:ext cx="24" cy="32"/>
            </a:xfrm>
            <a:custGeom>
              <a:avLst/>
              <a:gdLst>
                <a:gd name="T0" fmla="*/ 0 w 24"/>
                <a:gd name="T1" fmla="*/ 0 h 32"/>
                <a:gd name="T2" fmla="*/ 0 w 24"/>
                <a:gd name="T3" fmla="*/ 0 h 32"/>
                <a:gd name="T4" fmla="*/ 8 w 24"/>
                <a:gd name="T5" fmla="*/ 24 h 32"/>
                <a:gd name="T6" fmla="*/ 8 w 24"/>
                <a:gd name="T7" fmla="*/ 24 h 32"/>
                <a:gd name="T8" fmla="*/ 24 w 24"/>
                <a:gd name="T9" fmla="*/ 32 h 32"/>
                <a:gd name="T10" fmla="*/ 24 w 24"/>
                <a:gd name="T11" fmla="*/ 32 h 32"/>
                <a:gd name="T12" fmla="*/ 16 w 24"/>
                <a:gd name="T13" fmla="*/ 8 h 32"/>
                <a:gd name="T14" fmla="*/ 16 w 24"/>
                <a:gd name="T15" fmla="*/ 8 h 32"/>
                <a:gd name="T16" fmla="*/ 8 w 24"/>
                <a:gd name="T17" fmla="*/ 0 h 32"/>
                <a:gd name="T18" fmla="*/ 8 w 24"/>
                <a:gd name="T19" fmla="*/ 0 h 32"/>
                <a:gd name="T20" fmla="*/ 0 w 24"/>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32"/>
                <a:gd name="T35" fmla="*/ 24 w 24"/>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32">
                  <a:moveTo>
                    <a:pt x="0" y="0"/>
                  </a:moveTo>
                  <a:lnTo>
                    <a:pt x="0" y="0"/>
                  </a:lnTo>
                  <a:lnTo>
                    <a:pt x="8" y="24"/>
                  </a:lnTo>
                  <a:lnTo>
                    <a:pt x="24" y="32"/>
                  </a:lnTo>
                  <a:lnTo>
                    <a:pt x="16" y="8"/>
                  </a:lnTo>
                  <a:lnTo>
                    <a:pt x="8" y="0"/>
                  </a:lnTo>
                  <a:lnTo>
                    <a:pt x="0" y="0"/>
                  </a:lnTo>
                  <a:close/>
                </a:path>
              </a:pathLst>
            </a:custGeom>
            <a:solidFill>
              <a:schemeClr val="bg1"/>
            </a:solidFill>
            <a:ln w="6350" cmpd="sng">
              <a:solidFill>
                <a:srgbClr val="000000"/>
              </a:solidFill>
              <a:round/>
              <a:headEnd/>
              <a:tailEnd/>
            </a:ln>
          </p:spPr>
          <p:txBody>
            <a:bodyPr/>
            <a:lstStyle/>
            <a:p>
              <a:endParaRPr lang="en-US"/>
            </a:p>
          </p:txBody>
        </p:sp>
        <p:sp>
          <p:nvSpPr>
            <p:cNvPr id="147" name="Freeform 79"/>
            <p:cNvSpPr>
              <a:spLocks/>
            </p:cNvSpPr>
            <p:nvPr/>
          </p:nvSpPr>
          <p:spPr bwMode="auto">
            <a:xfrm>
              <a:off x="1559" y="3261"/>
              <a:ext cx="32" cy="24"/>
            </a:xfrm>
            <a:custGeom>
              <a:avLst/>
              <a:gdLst>
                <a:gd name="T0" fmla="*/ 32 w 32"/>
                <a:gd name="T1" fmla="*/ 16 h 24"/>
                <a:gd name="T2" fmla="*/ 32 w 32"/>
                <a:gd name="T3" fmla="*/ 16 h 24"/>
                <a:gd name="T4" fmla="*/ 24 w 32"/>
                <a:gd name="T5" fmla="*/ 24 h 24"/>
                <a:gd name="T6" fmla="*/ 24 w 32"/>
                <a:gd name="T7" fmla="*/ 24 h 24"/>
                <a:gd name="T8" fmla="*/ 16 w 32"/>
                <a:gd name="T9" fmla="*/ 24 h 24"/>
                <a:gd name="T10" fmla="*/ 16 w 32"/>
                <a:gd name="T11" fmla="*/ 24 h 24"/>
                <a:gd name="T12" fmla="*/ 16 w 32"/>
                <a:gd name="T13" fmla="*/ 16 h 24"/>
                <a:gd name="T14" fmla="*/ 16 w 32"/>
                <a:gd name="T15" fmla="*/ 16 h 24"/>
                <a:gd name="T16" fmla="*/ 0 w 32"/>
                <a:gd name="T17" fmla="*/ 0 h 24"/>
                <a:gd name="T18" fmla="*/ 0 w 32"/>
                <a:gd name="T19" fmla="*/ 0 h 24"/>
                <a:gd name="T20" fmla="*/ 8 w 32"/>
                <a:gd name="T21" fmla="*/ 0 h 24"/>
                <a:gd name="T22" fmla="*/ 8 w 32"/>
                <a:gd name="T23" fmla="*/ 0 h 24"/>
                <a:gd name="T24" fmla="*/ 32 w 32"/>
                <a:gd name="T25" fmla="*/ 16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4"/>
                <a:gd name="T41" fmla="*/ 32 w 3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4">
                  <a:moveTo>
                    <a:pt x="32" y="16"/>
                  </a:moveTo>
                  <a:lnTo>
                    <a:pt x="32" y="16"/>
                  </a:lnTo>
                  <a:lnTo>
                    <a:pt x="24" y="24"/>
                  </a:lnTo>
                  <a:lnTo>
                    <a:pt x="16" y="24"/>
                  </a:lnTo>
                  <a:lnTo>
                    <a:pt x="16" y="16"/>
                  </a:lnTo>
                  <a:lnTo>
                    <a:pt x="0" y="0"/>
                  </a:lnTo>
                  <a:lnTo>
                    <a:pt x="8" y="0"/>
                  </a:lnTo>
                  <a:lnTo>
                    <a:pt x="32" y="16"/>
                  </a:lnTo>
                  <a:close/>
                </a:path>
              </a:pathLst>
            </a:custGeom>
            <a:solidFill>
              <a:schemeClr val="bg1"/>
            </a:solidFill>
            <a:ln w="6350" cmpd="sng">
              <a:solidFill>
                <a:srgbClr val="000000"/>
              </a:solidFill>
              <a:round/>
              <a:headEnd/>
              <a:tailEnd/>
            </a:ln>
          </p:spPr>
          <p:txBody>
            <a:bodyPr/>
            <a:lstStyle/>
            <a:p>
              <a:endParaRPr lang="en-US"/>
            </a:p>
          </p:txBody>
        </p:sp>
        <p:sp>
          <p:nvSpPr>
            <p:cNvPr id="148" name="Freeform 82"/>
            <p:cNvSpPr>
              <a:spLocks/>
            </p:cNvSpPr>
            <p:nvPr/>
          </p:nvSpPr>
          <p:spPr bwMode="auto">
            <a:xfrm>
              <a:off x="1631" y="3317"/>
              <a:ext cx="32" cy="40"/>
            </a:xfrm>
            <a:custGeom>
              <a:avLst/>
              <a:gdLst>
                <a:gd name="T0" fmla="*/ 8 w 32"/>
                <a:gd name="T1" fmla="*/ 8 h 40"/>
                <a:gd name="T2" fmla="*/ 8 w 32"/>
                <a:gd name="T3" fmla="*/ 8 h 40"/>
                <a:gd name="T4" fmla="*/ 32 w 32"/>
                <a:gd name="T5" fmla="*/ 32 h 40"/>
                <a:gd name="T6" fmla="*/ 32 w 32"/>
                <a:gd name="T7" fmla="*/ 32 h 40"/>
                <a:gd name="T8" fmla="*/ 32 w 32"/>
                <a:gd name="T9" fmla="*/ 40 h 40"/>
                <a:gd name="T10" fmla="*/ 32 w 32"/>
                <a:gd name="T11" fmla="*/ 40 h 40"/>
                <a:gd name="T12" fmla="*/ 16 w 32"/>
                <a:gd name="T13" fmla="*/ 24 h 40"/>
                <a:gd name="T14" fmla="*/ 16 w 32"/>
                <a:gd name="T15" fmla="*/ 24 h 40"/>
                <a:gd name="T16" fmla="*/ 8 w 32"/>
                <a:gd name="T17" fmla="*/ 24 h 40"/>
                <a:gd name="T18" fmla="*/ 8 w 32"/>
                <a:gd name="T19" fmla="*/ 24 h 40"/>
                <a:gd name="T20" fmla="*/ 0 w 32"/>
                <a:gd name="T21" fmla="*/ 16 h 40"/>
                <a:gd name="T22" fmla="*/ 0 w 32"/>
                <a:gd name="T23" fmla="*/ 16 h 40"/>
                <a:gd name="T24" fmla="*/ 0 w 32"/>
                <a:gd name="T25" fmla="*/ 0 h 40"/>
                <a:gd name="T26" fmla="*/ 0 w 32"/>
                <a:gd name="T27" fmla="*/ 0 h 40"/>
                <a:gd name="T28" fmla="*/ 8 w 32"/>
                <a:gd name="T29" fmla="*/ 8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0"/>
                <a:gd name="T47" fmla="*/ 32 w 3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0">
                  <a:moveTo>
                    <a:pt x="8" y="8"/>
                  </a:moveTo>
                  <a:lnTo>
                    <a:pt x="8" y="8"/>
                  </a:lnTo>
                  <a:lnTo>
                    <a:pt x="32" y="32"/>
                  </a:lnTo>
                  <a:lnTo>
                    <a:pt x="32" y="40"/>
                  </a:lnTo>
                  <a:lnTo>
                    <a:pt x="16" y="24"/>
                  </a:lnTo>
                  <a:lnTo>
                    <a:pt x="8" y="24"/>
                  </a:lnTo>
                  <a:lnTo>
                    <a:pt x="0" y="16"/>
                  </a:lnTo>
                  <a:lnTo>
                    <a:pt x="0" y="0"/>
                  </a:lnTo>
                  <a:lnTo>
                    <a:pt x="8" y="8"/>
                  </a:lnTo>
                  <a:close/>
                </a:path>
              </a:pathLst>
            </a:custGeom>
            <a:solidFill>
              <a:schemeClr val="bg1"/>
            </a:solidFill>
            <a:ln w="6350" cmpd="sng">
              <a:solidFill>
                <a:srgbClr val="000000"/>
              </a:solidFill>
              <a:round/>
              <a:headEnd/>
              <a:tailEnd/>
            </a:ln>
          </p:spPr>
          <p:txBody>
            <a:bodyPr/>
            <a:lstStyle/>
            <a:p>
              <a:endParaRPr lang="en-US"/>
            </a:p>
          </p:txBody>
        </p:sp>
        <p:sp>
          <p:nvSpPr>
            <p:cNvPr id="149" name="Freeform 83"/>
            <p:cNvSpPr>
              <a:spLocks/>
            </p:cNvSpPr>
            <p:nvPr/>
          </p:nvSpPr>
          <p:spPr bwMode="auto">
            <a:xfrm>
              <a:off x="1655" y="3381"/>
              <a:ext cx="40" cy="24"/>
            </a:xfrm>
            <a:custGeom>
              <a:avLst/>
              <a:gdLst>
                <a:gd name="T0" fmla="*/ 16 w 40"/>
                <a:gd name="T1" fmla="*/ 0 h 24"/>
                <a:gd name="T2" fmla="*/ 16 w 40"/>
                <a:gd name="T3" fmla="*/ 0 h 24"/>
                <a:gd name="T4" fmla="*/ 16 w 40"/>
                <a:gd name="T5" fmla="*/ 16 h 24"/>
                <a:gd name="T6" fmla="*/ 16 w 40"/>
                <a:gd name="T7" fmla="*/ 16 h 24"/>
                <a:gd name="T8" fmla="*/ 24 w 40"/>
                <a:gd name="T9" fmla="*/ 16 h 24"/>
                <a:gd name="T10" fmla="*/ 24 w 40"/>
                <a:gd name="T11" fmla="*/ 16 h 24"/>
                <a:gd name="T12" fmla="*/ 24 w 40"/>
                <a:gd name="T13" fmla="*/ 0 h 24"/>
                <a:gd name="T14" fmla="*/ 24 w 40"/>
                <a:gd name="T15" fmla="*/ 0 h 24"/>
                <a:gd name="T16" fmla="*/ 32 w 40"/>
                <a:gd name="T17" fmla="*/ 0 h 24"/>
                <a:gd name="T18" fmla="*/ 40 w 40"/>
                <a:gd name="T19" fmla="*/ 8 h 24"/>
                <a:gd name="T20" fmla="*/ 40 w 40"/>
                <a:gd name="T21" fmla="*/ 16 h 24"/>
                <a:gd name="T22" fmla="*/ 32 w 40"/>
                <a:gd name="T23" fmla="*/ 24 h 24"/>
                <a:gd name="T24" fmla="*/ 32 w 40"/>
                <a:gd name="T25" fmla="*/ 24 h 24"/>
                <a:gd name="T26" fmla="*/ 24 w 40"/>
                <a:gd name="T27" fmla="*/ 24 h 24"/>
                <a:gd name="T28" fmla="*/ 16 w 40"/>
                <a:gd name="T29" fmla="*/ 24 h 24"/>
                <a:gd name="T30" fmla="*/ 16 w 40"/>
                <a:gd name="T31" fmla="*/ 24 h 24"/>
                <a:gd name="T32" fmla="*/ 8 w 40"/>
                <a:gd name="T33" fmla="*/ 16 h 24"/>
                <a:gd name="T34" fmla="*/ 8 w 40"/>
                <a:gd name="T35" fmla="*/ 16 h 24"/>
                <a:gd name="T36" fmla="*/ 0 w 40"/>
                <a:gd name="T37" fmla="*/ 0 h 24"/>
                <a:gd name="T38" fmla="*/ 0 w 40"/>
                <a:gd name="T39" fmla="*/ 0 h 24"/>
                <a:gd name="T40" fmla="*/ 16 w 40"/>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24"/>
                <a:gd name="T65" fmla="*/ 40 w 40"/>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24">
                  <a:moveTo>
                    <a:pt x="16" y="0"/>
                  </a:moveTo>
                  <a:lnTo>
                    <a:pt x="16" y="0"/>
                  </a:lnTo>
                  <a:lnTo>
                    <a:pt x="16" y="16"/>
                  </a:lnTo>
                  <a:lnTo>
                    <a:pt x="24" y="16"/>
                  </a:lnTo>
                  <a:lnTo>
                    <a:pt x="24" y="0"/>
                  </a:lnTo>
                  <a:lnTo>
                    <a:pt x="32" y="0"/>
                  </a:lnTo>
                  <a:lnTo>
                    <a:pt x="40" y="8"/>
                  </a:lnTo>
                  <a:lnTo>
                    <a:pt x="40" y="16"/>
                  </a:lnTo>
                  <a:lnTo>
                    <a:pt x="32" y="24"/>
                  </a:lnTo>
                  <a:lnTo>
                    <a:pt x="24" y="24"/>
                  </a:lnTo>
                  <a:lnTo>
                    <a:pt x="16" y="24"/>
                  </a:lnTo>
                  <a:lnTo>
                    <a:pt x="8" y="16"/>
                  </a:lnTo>
                  <a:lnTo>
                    <a:pt x="0" y="0"/>
                  </a:lnTo>
                  <a:lnTo>
                    <a:pt x="16" y="0"/>
                  </a:lnTo>
                  <a:close/>
                </a:path>
              </a:pathLst>
            </a:custGeom>
            <a:solidFill>
              <a:schemeClr val="bg1"/>
            </a:solidFill>
            <a:ln w="6350" cmpd="sng">
              <a:solidFill>
                <a:srgbClr val="000000"/>
              </a:solidFill>
              <a:round/>
              <a:headEnd/>
              <a:tailEnd/>
            </a:ln>
          </p:spPr>
          <p:txBody>
            <a:bodyPr/>
            <a:lstStyle/>
            <a:p>
              <a:endParaRPr lang="en-US"/>
            </a:p>
          </p:txBody>
        </p:sp>
        <p:sp>
          <p:nvSpPr>
            <p:cNvPr id="150" name="Freeform 88"/>
            <p:cNvSpPr>
              <a:spLocks/>
            </p:cNvSpPr>
            <p:nvPr/>
          </p:nvSpPr>
          <p:spPr bwMode="auto">
            <a:xfrm>
              <a:off x="1183" y="3357"/>
              <a:ext cx="48" cy="40"/>
            </a:xfrm>
            <a:custGeom>
              <a:avLst/>
              <a:gdLst>
                <a:gd name="T0" fmla="*/ 24 w 48"/>
                <a:gd name="T1" fmla="*/ 0 h 40"/>
                <a:gd name="T2" fmla="*/ 24 w 48"/>
                <a:gd name="T3" fmla="*/ 0 h 40"/>
                <a:gd name="T4" fmla="*/ 16 w 48"/>
                <a:gd name="T5" fmla="*/ 8 h 40"/>
                <a:gd name="T6" fmla="*/ 16 w 48"/>
                <a:gd name="T7" fmla="*/ 8 h 40"/>
                <a:gd name="T8" fmla="*/ 16 w 48"/>
                <a:gd name="T9" fmla="*/ 16 h 40"/>
                <a:gd name="T10" fmla="*/ 16 w 48"/>
                <a:gd name="T11" fmla="*/ 16 h 40"/>
                <a:gd name="T12" fmla="*/ 16 w 48"/>
                <a:gd name="T13" fmla="*/ 24 h 40"/>
                <a:gd name="T14" fmla="*/ 16 w 48"/>
                <a:gd name="T15" fmla="*/ 24 h 40"/>
                <a:gd name="T16" fmla="*/ 8 w 48"/>
                <a:gd name="T17" fmla="*/ 8 h 40"/>
                <a:gd name="T18" fmla="*/ 8 w 48"/>
                <a:gd name="T19" fmla="*/ 8 h 40"/>
                <a:gd name="T20" fmla="*/ 0 w 48"/>
                <a:gd name="T21" fmla="*/ 24 h 40"/>
                <a:gd name="T22" fmla="*/ 0 w 48"/>
                <a:gd name="T23" fmla="*/ 24 h 40"/>
                <a:gd name="T24" fmla="*/ 8 w 48"/>
                <a:gd name="T25" fmla="*/ 40 h 40"/>
                <a:gd name="T26" fmla="*/ 8 w 48"/>
                <a:gd name="T27" fmla="*/ 40 h 40"/>
                <a:gd name="T28" fmla="*/ 24 w 48"/>
                <a:gd name="T29" fmla="*/ 32 h 40"/>
                <a:gd name="T30" fmla="*/ 24 w 48"/>
                <a:gd name="T31" fmla="*/ 32 h 40"/>
                <a:gd name="T32" fmla="*/ 32 w 48"/>
                <a:gd name="T33" fmla="*/ 16 h 40"/>
                <a:gd name="T34" fmla="*/ 32 w 48"/>
                <a:gd name="T35" fmla="*/ 16 h 40"/>
                <a:gd name="T36" fmla="*/ 48 w 48"/>
                <a:gd name="T37" fmla="*/ 16 h 40"/>
                <a:gd name="T38" fmla="*/ 48 w 48"/>
                <a:gd name="T39" fmla="*/ 16 h 40"/>
                <a:gd name="T40" fmla="*/ 40 w 48"/>
                <a:gd name="T41" fmla="*/ 8 h 40"/>
                <a:gd name="T42" fmla="*/ 40 w 48"/>
                <a:gd name="T43" fmla="*/ 0 h 40"/>
                <a:gd name="T44" fmla="*/ 40 w 48"/>
                <a:gd name="T45" fmla="*/ 0 h 40"/>
                <a:gd name="T46" fmla="*/ 24 w 48"/>
                <a:gd name="T47" fmla="*/ 0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40"/>
                <a:gd name="T74" fmla="*/ 48 w 48"/>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40">
                  <a:moveTo>
                    <a:pt x="24" y="0"/>
                  </a:moveTo>
                  <a:lnTo>
                    <a:pt x="24" y="0"/>
                  </a:lnTo>
                  <a:lnTo>
                    <a:pt x="16" y="8"/>
                  </a:lnTo>
                  <a:lnTo>
                    <a:pt x="16" y="16"/>
                  </a:lnTo>
                  <a:lnTo>
                    <a:pt x="16" y="24"/>
                  </a:lnTo>
                  <a:lnTo>
                    <a:pt x="8" y="8"/>
                  </a:lnTo>
                  <a:lnTo>
                    <a:pt x="0" y="24"/>
                  </a:lnTo>
                  <a:lnTo>
                    <a:pt x="8" y="40"/>
                  </a:lnTo>
                  <a:lnTo>
                    <a:pt x="24" y="32"/>
                  </a:lnTo>
                  <a:lnTo>
                    <a:pt x="32" y="16"/>
                  </a:lnTo>
                  <a:lnTo>
                    <a:pt x="48" y="16"/>
                  </a:lnTo>
                  <a:lnTo>
                    <a:pt x="40" y="8"/>
                  </a:lnTo>
                  <a:lnTo>
                    <a:pt x="40" y="0"/>
                  </a:lnTo>
                  <a:lnTo>
                    <a:pt x="24" y="0"/>
                  </a:lnTo>
                  <a:close/>
                </a:path>
              </a:pathLst>
            </a:custGeom>
            <a:solidFill>
              <a:schemeClr val="bg1"/>
            </a:solidFill>
            <a:ln w="6350" cmpd="sng">
              <a:solidFill>
                <a:srgbClr val="000000"/>
              </a:solidFill>
              <a:round/>
              <a:headEnd/>
              <a:tailEnd/>
            </a:ln>
          </p:spPr>
          <p:txBody>
            <a:bodyPr/>
            <a:lstStyle/>
            <a:p>
              <a:endParaRPr lang="en-US"/>
            </a:p>
          </p:txBody>
        </p:sp>
        <p:sp>
          <p:nvSpPr>
            <p:cNvPr id="151" name="Freeform 89"/>
            <p:cNvSpPr>
              <a:spLocks/>
            </p:cNvSpPr>
            <p:nvPr/>
          </p:nvSpPr>
          <p:spPr bwMode="auto">
            <a:xfrm>
              <a:off x="903" y="3509"/>
              <a:ext cx="32" cy="24"/>
            </a:xfrm>
            <a:custGeom>
              <a:avLst/>
              <a:gdLst>
                <a:gd name="T0" fmla="*/ 24 w 32"/>
                <a:gd name="T1" fmla="*/ 0 h 24"/>
                <a:gd name="T2" fmla="*/ 24 w 32"/>
                <a:gd name="T3" fmla="*/ 0 h 24"/>
                <a:gd name="T4" fmla="*/ 32 w 32"/>
                <a:gd name="T5" fmla="*/ 8 h 24"/>
                <a:gd name="T6" fmla="*/ 32 w 32"/>
                <a:gd name="T7" fmla="*/ 8 h 24"/>
                <a:gd name="T8" fmla="*/ 8 w 32"/>
                <a:gd name="T9" fmla="*/ 24 h 24"/>
                <a:gd name="T10" fmla="*/ 8 w 32"/>
                <a:gd name="T11" fmla="*/ 24 h 24"/>
                <a:gd name="T12" fmla="*/ 0 w 32"/>
                <a:gd name="T13" fmla="*/ 24 h 24"/>
                <a:gd name="T14" fmla="*/ 0 w 32"/>
                <a:gd name="T15" fmla="*/ 24 h 24"/>
                <a:gd name="T16" fmla="*/ 8 w 32"/>
                <a:gd name="T17" fmla="*/ 16 h 24"/>
                <a:gd name="T18" fmla="*/ 8 w 32"/>
                <a:gd name="T19" fmla="*/ 16 h 24"/>
                <a:gd name="T20" fmla="*/ 16 w 32"/>
                <a:gd name="T21" fmla="*/ 8 h 24"/>
                <a:gd name="T22" fmla="*/ 16 w 32"/>
                <a:gd name="T23" fmla="*/ 8 h 24"/>
                <a:gd name="T24" fmla="*/ 16 w 32"/>
                <a:gd name="T25" fmla="*/ 8 h 24"/>
                <a:gd name="T26" fmla="*/ 16 w 32"/>
                <a:gd name="T27" fmla="*/ 8 h 24"/>
                <a:gd name="T28" fmla="*/ 24 w 32"/>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24" y="0"/>
                  </a:moveTo>
                  <a:lnTo>
                    <a:pt x="24" y="0"/>
                  </a:lnTo>
                  <a:lnTo>
                    <a:pt x="32" y="8"/>
                  </a:lnTo>
                  <a:lnTo>
                    <a:pt x="8" y="24"/>
                  </a:lnTo>
                  <a:lnTo>
                    <a:pt x="0" y="24"/>
                  </a:lnTo>
                  <a:lnTo>
                    <a:pt x="8" y="16"/>
                  </a:lnTo>
                  <a:lnTo>
                    <a:pt x="16" y="8"/>
                  </a:lnTo>
                  <a:lnTo>
                    <a:pt x="24" y="0"/>
                  </a:lnTo>
                  <a:close/>
                </a:path>
              </a:pathLst>
            </a:custGeom>
            <a:solidFill>
              <a:schemeClr val="bg1"/>
            </a:solidFill>
            <a:ln w="6350" cmpd="sng">
              <a:solidFill>
                <a:srgbClr val="000000"/>
              </a:solidFill>
              <a:round/>
              <a:headEnd/>
              <a:tailEnd/>
            </a:ln>
          </p:spPr>
          <p:txBody>
            <a:bodyPr/>
            <a:lstStyle/>
            <a:p>
              <a:endParaRPr lang="en-US"/>
            </a:p>
          </p:txBody>
        </p:sp>
        <p:sp>
          <p:nvSpPr>
            <p:cNvPr id="152" name="Freeform 91"/>
            <p:cNvSpPr>
              <a:spLocks/>
            </p:cNvSpPr>
            <p:nvPr/>
          </p:nvSpPr>
          <p:spPr bwMode="auto">
            <a:xfrm>
              <a:off x="903" y="3509"/>
              <a:ext cx="32" cy="24"/>
            </a:xfrm>
            <a:custGeom>
              <a:avLst/>
              <a:gdLst>
                <a:gd name="T0" fmla="*/ 24 w 32"/>
                <a:gd name="T1" fmla="*/ 0 h 24"/>
                <a:gd name="T2" fmla="*/ 24 w 32"/>
                <a:gd name="T3" fmla="*/ 0 h 24"/>
                <a:gd name="T4" fmla="*/ 24 w 32"/>
                <a:gd name="T5" fmla="*/ 0 h 24"/>
                <a:gd name="T6" fmla="*/ 32 w 32"/>
                <a:gd name="T7" fmla="*/ 8 h 24"/>
                <a:gd name="T8" fmla="*/ 32 w 32"/>
                <a:gd name="T9" fmla="*/ 8 h 24"/>
                <a:gd name="T10" fmla="*/ 32 w 32"/>
                <a:gd name="T11" fmla="*/ 8 h 24"/>
                <a:gd name="T12" fmla="*/ 32 w 32"/>
                <a:gd name="T13" fmla="*/ 8 h 24"/>
                <a:gd name="T14" fmla="*/ 8 w 32"/>
                <a:gd name="T15" fmla="*/ 24 h 24"/>
                <a:gd name="T16" fmla="*/ 8 w 32"/>
                <a:gd name="T17" fmla="*/ 24 h 24"/>
                <a:gd name="T18" fmla="*/ 8 w 32"/>
                <a:gd name="T19" fmla="*/ 24 h 24"/>
                <a:gd name="T20" fmla="*/ 8 w 32"/>
                <a:gd name="T21" fmla="*/ 24 h 24"/>
                <a:gd name="T22" fmla="*/ 0 w 32"/>
                <a:gd name="T23" fmla="*/ 24 h 24"/>
                <a:gd name="T24" fmla="*/ 0 w 32"/>
                <a:gd name="T25" fmla="*/ 24 h 24"/>
                <a:gd name="T26" fmla="*/ 0 w 32"/>
                <a:gd name="T27" fmla="*/ 24 h 24"/>
                <a:gd name="T28" fmla="*/ 0 w 32"/>
                <a:gd name="T29" fmla="*/ 24 h 24"/>
                <a:gd name="T30" fmla="*/ 8 w 32"/>
                <a:gd name="T31" fmla="*/ 16 h 24"/>
                <a:gd name="T32" fmla="*/ 8 w 32"/>
                <a:gd name="T33" fmla="*/ 16 h 24"/>
                <a:gd name="T34" fmla="*/ 8 w 32"/>
                <a:gd name="T35" fmla="*/ 16 h 24"/>
                <a:gd name="T36" fmla="*/ 8 w 32"/>
                <a:gd name="T37" fmla="*/ 16 h 24"/>
                <a:gd name="T38" fmla="*/ 16 w 32"/>
                <a:gd name="T39" fmla="*/ 8 h 24"/>
                <a:gd name="T40" fmla="*/ 16 w 32"/>
                <a:gd name="T41" fmla="*/ 8 h 24"/>
                <a:gd name="T42" fmla="*/ 16 w 32"/>
                <a:gd name="T43" fmla="*/ 8 h 24"/>
                <a:gd name="T44" fmla="*/ 16 w 32"/>
                <a:gd name="T45" fmla="*/ 8 h 24"/>
                <a:gd name="T46" fmla="*/ 16 w 32"/>
                <a:gd name="T47" fmla="*/ 8 h 24"/>
                <a:gd name="T48" fmla="*/ 16 w 32"/>
                <a:gd name="T49" fmla="*/ 8 h 24"/>
                <a:gd name="T50" fmla="*/ 16 w 32"/>
                <a:gd name="T51" fmla="*/ 8 h 24"/>
                <a:gd name="T52" fmla="*/ 16 w 32"/>
                <a:gd name="T53" fmla="*/ 8 h 24"/>
                <a:gd name="T54" fmla="*/ 24 w 32"/>
                <a:gd name="T55" fmla="*/ 0 h 24"/>
                <a:gd name="T56" fmla="*/ 24 w 32"/>
                <a:gd name="T57" fmla="*/ 0 h 24"/>
                <a:gd name="T58" fmla="*/ 24 w 32"/>
                <a:gd name="T59" fmla="*/ 0 h 24"/>
                <a:gd name="T60" fmla="*/ 32 w 32"/>
                <a:gd name="T61" fmla="*/ 8 h 24"/>
                <a:gd name="T62" fmla="*/ 32 w 32"/>
                <a:gd name="T63" fmla="*/ 8 h 24"/>
                <a:gd name="T64" fmla="*/ 8 w 32"/>
                <a:gd name="T65" fmla="*/ 24 h 24"/>
                <a:gd name="T66" fmla="*/ 8 w 32"/>
                <a:gd name="T67" fmla="*/ 24 h 24"/>
                <a:gd name="T68" fmla="*/ 0 w 32"/>
                <a:gd name="T69" fmla="*/ 24 h 24"/>
                <a:gd name="T70" fmla="*/ 0 w 32"/>
                <a:gd name="T71" fmla="*/ 24 h 24"/>
                <a:gd name="T72" fmla="*/ 8 w 32"/>
                <a:gd name="T73" fmla="*/ 16 h 24"/>
                <a:gd name="T74" fmla="*/ 8 w 32"/>
                <a:gd name="T75" fmla="*/ 16 h 24"/>
                <a:gd name="T76" fmla="*/ 16 w 32"/>
                <a:gd name="T77" fmla="*/ 8 h 24"/>
                <a:gd name="T78" fmla="*/ 16 w 32"/>
                <a:gd name="T79" fmla="*/ 8 h 24"/>
                <a:gd name="T80" fmla="*/ 16 w 32"/>
                <a:gd name="T81" fmla="*/ 8 h 24"/>
                <a:gd name="T82" fmla="*/ 16 w 32"/>
                <a:gd name="T83" fmla="*/ 8 h 24"/>
                <a:gd name="T84" fmla="*/ 24 w 32"/>
                <a:gd name="T85" fmla="*/ 0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24"/>
                <a:gd name="T131" fmla="*/ 32 w 32"/>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24">
                  <a:moveTo>
                    <a:pt x="24" y="0"/>
                  </a:moveTo>
                  <a:lnTo>
                    <a:pt x="24" y="0"/>
                  </a:lnTo>
                  <a:lnTo>
                    <a:pt x="32" y="8"/>
                  </a:lnTo>
                  <a:lnTo>
                    <a:pt x="8" y="24"/>
                  </a:lnTo>
                  <a:lnTo>
                    <a:pt x="0" y="24"/>
                  </a:lnTo>
                  <a:lnTo>
                    <a:pt x="8" y="16"/>
                  </a:lnTo>
                  <a:lnTo>
                    <a:pt x="16" y="8"/>
                  </a:lnTo>
                  <a:lnTo>
                    <a:pt x="24" y="0"/>
                  </a:lnTo>
                  <a:lnTo>
                    <a:pt x="32" y="8"/>
                  </a:lnTo>
                  <a:lnTo>
                    <a:pt x="8" y="24"/>
                  </a:lnTo>
                  <a:lnTo>
                    <a:pt x="0" y="24"/>
                  </a:lnTo>
                  <a:lnTo>
                    <a:pt x="8" y="16"/>
                  </a:lnTo>
                  <a:lnTo>
                    <a:pt x="16" y="8"/>
                  </a:lnTo>
                  <a:lnTo>
                    <a:pt x="24" y="0"/>
                  </a:lnTo>
                  <a:close/>
                </a:path>
              </a:pathLst>
            </a:custGeom>
            <a:solidFill>
              <a:schemeClr val="bg1"/>
            </a:solidFill>
            <a:ln w="6350" cmpd="sng">
              <a:solidFill>
                <a:srgbClr val="000000"/>
              </a:solidFill>
              <a:prstDash val="solid"/>
              <a:round/>
              <a:headEnd/>
              <a:tailEnd/>
            </a:ln>
          </p:spPr>
          <p:txBody>
            <a:bodyPr/>
            <a:lstStyle/>
            <a:p>
              <a:endParaRPr lang="en-US"/>
            </a:p>
          </p:txBody>
        </p:sp>
        <p:sp>
          <p:nvSpPr>
            <p:cNvPr id="153" name="Freeform 92"/>
            <p:cNvSpPr>
              <a:spLocks/>
            </p:cNvSpPr>
            <p:nvPr/>
          </p:nvSpPr>
          <p:spPr bwMode="auto">
            <a:xfrm>
              <a:off x="871" y="3525"/>
              <a:ext cx="32" cy="24"/>
            </a:xfrm>
            <a:custGeom>
              <a:avLst/>
              <a:gdLst>
                <a:gd name="T0" fmla="*/ 0 w 32"/>
                <a:gd name="T1" fmla="*/ 24 h 24"/>
                <a:gd name="T2" fmla="*/ 0 w 32"/>
                <a:gd name="T3" fmla="*/ 24 h 24"/>
                <a:gd name="T4" fmla="*/ 0 w 32"/>
                <a:gd name="T5" fmla="*/ 24 h 24"/>
                <a:gd name="T6" fmla="*/ 0 w 32"/>
                <a:gd name="T7" fmla="*/ 16 h 24"/>
                <a:gd name="T8" fmla="*/ 0 w 32"/>
                <a:gd name="T9" fmla="*/ 16 h 24"/>
                <a:gd name="T10" fmla="*/ 8 w 32"/>
                <a:gd name="T11" fmla="*/ 8 h 24"/>
                <a:gd name="T12" fmla="*/ 8 w 32"/>
                <a:gd name="T13" fmla="*/ 8 h 24"/>
                <a:gd name="T14" fmla="*/ 8 w 32"/>
                <a:gd name="T15" fmla="*/ 8 h 24"/>
                <a:gd name="T16" fmla="*/ 24 w 32"/>
                <a:gd name="T17" fmla="*/ 0 h 24"/>
                <a:gd name="T18" fmla="*/ 24 w 32"/>
                <a:gd name="T19" fmla="*/ 0 h 24"/>
                <a:gd name="T20" fmla="*/ 24 w 32"/>
                <a:gd name="T21" fmla="*/ 0 h 24"/>
                <a:gd name="T22" fmla="*/ 24 w 32"/>
                <a:gd name="T23" fmla="*/ 0 h 24"/>
                <a:gd name="T24" fmla="*/ 32 w 32"/>
                <a:gd name="T25" fmla="*/ 0 h 24"/>
                <a:gd name="T26" fmla="*/ 24 w 32"/>
                <a:gd name="T27" fmla="*/ 8 h 24"/>
                <a:gd name="T28" fmla="*/ 16 w 32"/>
                <a:gd name="T29" fmla="*/ 16 h 24"/>
                <a:gd name="T30" fmla="*/ 8 w 32"/>
                <a:gd name="T31" fmla="*/ 24 h 24"/>
                <a:gd name="T32" fmla="*/ 0 w 32"/>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0" y="24"/>
                  </a:moveTo>
                  <a:lnTo>
                    <a:pt x="0" y="24"/>
                  </a:lnTo>
                  <a:lnTo>
                    <a:pt x="0" y="16"/>
                  </a:lnTo>
                  <a:lnTo>
                    <a:pt x="8" y="8"/>
                  </a:lnTo>
                  <a:lnTo>
                    <a:pt x="24" y="0"/>
                  </a:lnTo>
                  <a:lnTo>
                    <a:pt x="32" y="0"/>
                  </a:lnTo>
                  <a:lnTo>
                    <a:pt x="24" y="8"/>
                  </a:lnTo>
                  <a:lnTo>
                    <a:pt x="16" y="16"/>
                  </a:lnTo>
                  <a:lnTo>
                    <a:pt x="8" y="24"/>
                  </a:lnTo>
                  <a:lnTo>
                    <a:pt x="0" y="24"/>
                  </a:lnTo>
                  <a:close/>
                </a:path>
              </a:pathLst>
            </a:custGeom>
            <a:solidFill>
              <a:schemeClr val="bg1"/>
            </a:solidFill>
            <a:ln w="6350" cmpd="sng">
              <a:solidFill>
                <a:srgbClr val="000000"/>
              </a:solidFill>
              <a:prstDash val="solid"/>
              <a:round/>
              <a:headEnd/>
              <a:tailEnd/>
            </a:ln>
          </p:spPr>
          <p:txBody>
            <a:bodyPr/>
            <a:lstStyle/>
            <a:p>
              <a:endParaRPr lang="en-US"/>
            </a:p>
          </p:txBody>
        </p:sp>
        <p:sp>
          <p:nvSpPr>
            <p:cNvPr id="154" name="Oval 93"/>
            <p:cNvSpPr>
              <a:spLocks noChangeArrowheads="1"/>
            </p:cNvSpPr>
            <p:nvPr/>
          </p:nvSpPr>
          <p:spPr bwMode="auto">
            <a:xfrm>
              <a:off x="967" y="3485"/>
              <a:ext cx="24" cy="24"/>
            </a:xfrm>
            <a:prstGeom prst="ellipse">
              <a:avLst/>
            </a:prstGeom>
            <a:solidFill>
              <a:schemeClr val="bg1"/>
            </a:solidFill>
            <a:ln w="63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5" name="Oval 94"/>
            <p:cNvSpPr>
              <a:spLocks noChangeArrowheads="1"/>
            </p:cNvSpPr>
            <p:nvPr/>
          </p:nvSpPr>
          <p:spPr bwMode="auto">
            <a:xfrm>
              <a:off x="679" y="3549"/>
              <a:ext cx="24" cy="24"/>
            </a:xfrm>
            <a:prstGeom prst="ellipse">
              <a:avLst/>
            </a:prstGeom>
            <a:solidFill>
              <a:schemeClr val="bg1"/>
            </a:solidFill>
            <a:ln w="63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 name="Oval 95"/>
            <p:cNvSpPr>
              <a:spLocks noChangeArrowheads="1"/>
            </p:cNvSpPr>
            <p:nvPr/>
          </p:nvSpPr>
          <p:spPr bwMode="auto">
            <a:xfrm>
              <a:off x="751" y="3549"/>
              <a:ext cx="24" cy="24"/>
            </a:xfrm>
            <a:prstGeom prst="ellipse">
              <a:avLst/>
            </a:prstGeom>
            <a:solidFill>
              <a:schemeClr val="bg1"/>
            </a:solidFill>
            <a:ln w="63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7" name="Oval 96"/>
            <p:cNvSpPr>
              <a:spLocks noChangeArrowheads="1"/>
            </p:cNvSpPr>
            <p:nvPr/>
          </p:nvSpPr>
          <p:spPr bwMode="auto">
            <a:xfrm>
              <a:off x="647" y="3541"/>
              <a:ext cx="16" cy="24"/>
            </a:xfrm>
            <a:prstGeom prst="ellipse">
              <a:avLst/>
            </a:prstGeom>
            <a:solidFill>
              <a:schemeClr val="bg1"/>
            </a:solidFill>
            <a:ln w="63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8" name="Oval 97"/>
            <p:cNvSpPr>
              <a:spLocks noChangeArrowheads="1"/>
            </p:cNvSpPr>
            <p:nvPr/>
          </p:nvSpPr>
          <p:spPr bwMode="auto">
            <a:xfrm>
              <a:off x="1055" y="3469"/>
              <a:ext cx="16" cy="16"/>
            </a:xfrm>
            <a:prstGeom prst="ellipse">
              <a:avLst/>
            </a:prstGeom>
            <a:solidFill>
              <a:schemeClr val="bg1"/>
            </a:solidFill>
            <a:ln w="6350">
              <a:solidFill>
                <a:srgbClr val="000000"/>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9" name="Freeform 98"/>
            <p:cNvSpPr>
              <a:spLocks/>
            </p:cNvSpPr>
            <p:nvPr/>
          </p:nvSpPr>
          <p:spPr bwMode="auto">
            <a:xfrm>
              <a:off x="935" y="3269"/>
              <a:ext cx="32" cy="16"/>
            </a:xfrm>
            <a:custGeom>
              <a:avLst/>
              <a:gdLst>
                <a:gd name="T0" fmla="*/ 24 w 32"/>
                <a:gd name="T1" fmla="*/ 0 h 16"/>
                <a:gd name="T2" fmla="*/ 32 w 32"/>
                <a:gd name="T3" fmla="*/ 0 h 16"/>
                <a:gd name="T4" fmla="*/ 32 w 32"/>
                <a:gd name="T5" fmla="*/ 8 h 16"/>
                <a:gd name="T6" fmla="*/ 32 w 32"/>
                <a:gd name="T7" fmla="*/ 16 h 16"/>
                <a:gd name="T8" fmla="*/ 16 w 32"/>
                <a:gd name="T9" fmla="*/ 16 h 16"/>
                <a:gd name="T10" fmla="*/ 16 w 32"/>
                <a:gd name="T11" fmla="*/ 16 h 16"/>
                <a:gd name="T12" fmla="*/ 0 w 32"/>
                <a:gd name="T13" fmla="*/ 8 h 16"/>
                <a:gd name="T14" fmla="*/ 0 w 32"/>
                <a:gd name="T15" fmla="*/ 8 h 16"/>
                <a:gd name="T16" fmla="*/ 0 w 32"/>
                <a:gd name="T17" fmla="*/ 0 h 16"/>
                <a:gd name="T18" fmla="*/ 0 w 32"/>
                <a:gd name="T19" fmla="*/ 0 h 16"/>
                <a:gd name="T20" fmla="*/ 24 w 32"/>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6"/>
                <a:gd name="T35" fmla="*/ 32 w 3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6">
                  <a:moveTo>
                    <a:pt x="24" y="0"/>
                  </a:moveTo>
                  <a:lnTo>
                    <a:pt x="32" y="0"/>
                  </a:lnTo>
                  <a:lnTo>
                    <a:pt x="32" y="8"/>
                  </a:lnTo>
                  <a:lnTo>
                    <a:pt x="32" y="16"/>
                  </a:lnTo>
                  <a:lnTo>
                    <a:pt x="16" y="16"/>
                  </a:lnTo>
                  <a:lnTo>
                    <a:pt x="0" y="8"/>
                  </a:lnTo>
                  <a:lnTo>
                    <a:pt x="0" y="0"/>
                  </a:lnTo>
                  <a:lnTo>
                    <a:pt x="24" y="0"/>
                  </a:lnTo>
                  <a:close/>
                </a:path>
              </a:pathLst>
            </a:custGeom>
            <a:solidFill>
              <a:schemeClr val="bg1"/>
            </a:solidFill>
            <a:ln w="6350" cmpd="sng">
              <a:solidFill>
                <a:srgbClr val="000000"/>
              </a:solidFill>
              <a:round/>
              <a:headEnd/>
              <a:tailEnd/>
            </a:ln>
          </p:spPr>
          <p:txBody>
            <a:bodyPr/>
            <a:lstStyle/>
            <a:p>
              <a:endParaRPr lang="en-US"/>
            </a:p>
          </p:txBody>
        </p:sp>
        <p:sp>
          <p:nvSpPr>
            <p:cNvPr id="160" name="Freeform 99"/>
            <p:cNvSpPr>
              <a:spLocks/>
            </p:cNvSpPr>
            <p:nvPr/>
          </p:nvSpPr>
          <p:spPr bwMode="auto">
            <a:xfrm>
              <a:off x="719" y="3541"/>
              <a:ext cx="32" cy="16"/>
            </a:xfrm>
            <a:custGeom>
              <a:avLst/>
              <a:gdLst>
                <a:gd name="T0" fmla="*/ 0 w 32"/>
                <a:gd name="T1" fmla="*/ 8 h 16"/>
                <a:gd name="T2" fmla="*/ 0 w 32"/>
                <a:gd name="T3" fmla="*/ 8 h 16"/>
                <a:gd name="T4" fmla="*/ 24 w 32"/>
                <a:gd name="T5" fmla="*/ 16 h 16"/>
                <a:gd name="T6" fmla="*/ 24 w 32"/>
                <a:gd name="T7" fmla="*/ 16 h 16"/>
                <a:gd name="T8" fmla="*/ 32 w 32"/>
                <a:gd name="T9" fmla="*/ 0 h 16"/>
                <a:gd name="T10" fmla="*/ 32 w 32"/>
                <a:gd name="T11" fmla="*/ 0 h 16"/>
                <a:gd name="T12" fmla="*/ 16 w 32"/>
                <a:gd name="T13" fmla="*/ 0 h 16"/>
                <a:gd name="T14" fmla="*/ 0 w 32"/>
                <a:gd name="T15" fmla="*/ 8 h 16"/>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6"/>
                <a:gd name="T26" fmla="*/ 32 w 3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6">
                  <a:moveTo>
                    <a:pt x="0" y="8"/>
                  </a:moveTo>
                  <a:lnTo>
                    <a:pt x="0" y="8"/>
                  </a:lnTo>
                  <a:lnTo>
                    <a:pt x="24" y="16"/>
                  </a:lnTo>
                  <a:lnTo>
                    <a:pt x="32" y="0"/>
                  </a:lnTo>
                  <a:lnTo>
                    <a:pt x="16" y="0"/>
                  </a:lnTo>
                  <a:lnTo>
                    <a:pt x="0" y="8"/>
                  </a:lnTo>
                  <a:close/>
                </a:path>
              </a:pathLst>
            </a:custGeom>
            <a:solidFill>
              <a:schemeClr val="bg1"/>
            </a:solidFill>
            <a:ln w="6350" cmpd="sng">
              <a:solidFill>
                <a:srgbClr val="000000"/>
              </a:solidFill>
              <a:round/>
              <a:headEnd/>
              <a:tailEnd/>
            </a:ln>
          </p:spPr>
          <p:txBody>
            <a:bodyPr/>
            <a:lstStyle/>
            <a:p>
              <a:endParaRPr lang="en-US"/>
            </a:p>
          </p:txBody>
        </p:sp>
        <p:sp>
          <p:nvSpPr>
            <p:cNvPr id="161" name="Freeform 101"/>
            <p:cNvSpPr>
              <a:spLocks/>
            </p:cNvSpPr>
            <p:nvPr/>
          </p:nvSpPr>
          <p:spPr bwMode="auto">
            <a:xfrm>
              <a:off x="719" y="3541"/>
              <a:ext cx="32" cy="16"/>
            </a:xfrm>
            <a:custGeom>
              <a:avLst/>
              <a:gdLst>
                <a:gd name="T0" fmla="*/ 0 w 32"/>
                <a:gd name="T1" fmla="*/ 8 h 16"/>
                <a:gd name="T2" fmla="*/ 0 w 32"/>
                <a:gd name="T3" fmla="*/ 8 h 16"/>
                <a:gd name="T4" fmla="*/ 0 w 32"/>
                <a:gd name="T5" fmla="*/ 8 h 16"/>
                <a:gd name="T6" fmla="*/ 24 w 32"/>
                <a:gd name="T7" fmla="*/ 16 h 16"/>
                <a:gd name="T8" fmla="*/ 24 w 32"/>
                <a:gd name="T9" fmla="*/ 16 h 16"/>
                <a:gd name="T10" fmla="*/ 24 w 32"/>
                <a:gd name="T11" fmla="*/ 16 h 16"/>
                <a:gd name="T12" fmla="*/ 24 w 32"/>
                <a:gd name="T13" fmla="*/ 16 h 16"/>
                <a:gd name="T14" fmla="*/ 32 w 32"/>
                <a:gd name="T15" fmla="*/ 0 h 16"/>
                <a:gd name="T16" fmla="*/ 32 w 32"/>
                <a:gd name="T17" fmla="*/ 0 h 16"/>
                <a:gd name="T18" fmla="*/ 32 w 32"/>
                <a:gd name="T19" fmla="*/ 0 h 16"/>
                <a:gd name="T20" fmla="*/ 32 w 32"/>
                <a:gd name="T21" fmla="*/ 0 h 16"/>
                <a:gd name="T22" fmla="*/ 16 w 32"/>
                <a:gd name="T23" fmla="*/ 0 h 16"/>
                <a:gd name="T24" fmla="*/ 16 w 32"/>
                <a:gd name="T25" fmla="*/ 0 h 16"/>
                <a:gd name="T26" fmla="*/ 0 w 32"/>
                <a:gd name="T27" fmla="*/ 8 h 16"/>
                <a:gd name="T28" fmla="*/ 0 w 32"/>
                <a:gd name="T29" fmla="*/ 8 h 16"/>
                <a:gd name="T30" fmla="*/ 0 w 32"/>
                <a:gd name="T31" fmla="*/ 8 h 16"/>
                <a:gd name="T32" fmla="*/ 24 w 32"/>
                <a:gd name="T33" fmla="*/ 16 h 16"/>
                <a:gd name="T34" fmla="*/ 24 w 32"/>
                <a:gd name="T35" fmla="*/ 16 h 16"/>
                <a:gd name="T36" fmla="*/ 32 w 32"/>
                <a:gd name="T37" fmla="*/ 0 h 16"/>
                <a:gd name="T38" fmla="*/ 32 w 32"/>
                <a:gd name="T39" fmla="*/ 0 h 16"/>
                <a:gd name="T40" fmla="*/ 16 w 32"/>
                <a:gd name="T41" fmla="*/ 0 h 16"/>
                <a:gd name="T42" fmla="*/ 0 w 32"/>
                <a:gd name="T43" fmla="*/ 8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16"/>
                <a:gd name="T68" fmla="*/ 32 w 32"/>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16">
                  <a:moveTo>
                    <a:pt x="0" y="8"/>
                  </a:moveTo>
                  <a:lnTo>
                    <a:pt x="0" y="8"/>
                  </a:lnTo>
                  <a:lnTo>
                    <a:pt x="24" y="16"/>
                  </a:lnTo>
                  <a:lnTo>
                    <a:pt x="32" y="0"/>
                  </a:lnTo>
                  <a:lnTo>
                    <a:pt x="16" y="0"/>
                  </a:lnTo>
                  <a:lnTo>
                    <a:pt x="0" y="8"/>
                  </a:lnTo>
                  <a:lnTo>
                    <a:pt x="24" y="16"/>
                  </a:lnTo>
                  <a:lnTo>
                    <a:pt x="32" y="0"/>
                  </a:lnTo>
                  <a:lnTo>
                    <a:pt x="16" y="0"/>
                  </a:lnTo>
                  <a:lnTo>
                    <a:pt x="0" y="8"/>
                  </a:lnTo>
                  <a:close/>
                </a:path>
              </a:pathLst>
            </a:custGeom>
            <a:solidFill>
              <a:schemeClr val="bg1"/>
            </a:solidFill>
            <a:ln w="6350" cmpd="sng">
              <a:solidFill>
                <a:srgbClr val="000000"/>
              </a:solidFill>
              <a:prstDash val="solid"/>
              <a:round/>
              <a:headEnd/>
              <a:tailEnd/>
            </a:ln>
          </p:spPr>
          <p:txBody>
            <a:bodyPr/>
            <a:lstStyle/>
            <a:p>
              <a:endParaRPr lang="en-US"/>
            </a:p>
          </p:txBody>
        </p:sp>
        <p:sp>
          <p:nvSpPr>
            <p:cNvPr id="162" name="Freeform 102"/>
            <p:cNvSpPr>
              <a:spLocks/>
            </p:cNvSpPr>
            <p:nvPr/>
          </p:nvSpPr>
          <p:spPr bwMode="auto">
            <a:xfrm>
              <a:off x="879" y="3125"/>
              <a:ext cx="40" cy="40"/>
            </a:xfrm>
            <a:custGeom>
              <a:avLst/>
              <a:gdLst>
                <a:gd name="T0" fmla="*/ 0 w 40"/>
                <a:gd name="T1" fmla="*/ 0 h 40"/>
                <a:gd name="T2" fmla="*/ 0 w 40"/>
                <a:gd name="T3" fmla="*/ 8 h 40"/>
                <a:gd name="T4" fmla="*/ 8 w 40"/>
                <a:gd name="T5" fmla="*/ 16 h 40"/>
                <a:gd name="T6" fmla="*/ 16 w 40"/>
                <a:gd name="T7" fmla="*/ 16 h 40"/>
                <a:gd name="T8" fmla="*/ 24 w 40"/>
                <a:gd name="T9" fmla="*/ 8 h 40"/>
                <a:gd name="T10" fmla="*/ 24 w 40"/>
                <a:gd name="T11" fmla="*/ 8 h 40"/>
                <a:gd name="T12" fmla="*/ 24 w 40"/>
                <a:gd name="T13" fmla="*/ 16 h 40"/>
                <a:gd name="T14" fmla="*/ 32 w 40"/>
                <a:gd name="T15" fmla="*/ 24 h 40"/>
                <a:gd name="T16" fmla="*/ 40 w 40"/>
                <a:gd name="T17" fmla="*/ 24 h 40"/>
                <a:gd name="T18" fmla="*/ 40 w 40"/>
                <a:gd name="T19" fmla="*/ 24 h 40"/>
                <a:gd name="T20" fmla="*/ 24 w 40"/>
                <a:gd name="T21" fmla="*/ 40 h 40"/>
                <a:gd name="T22" fmla="*/ 24 w 40"/>
                <a:gd name="T23" fmla="*/ 40 h 40"/>
                <a:gd name="T24" fmla="*/ 24 w 40"/>
                <a:gd name="T25" fmla="*/ 32 h 40"/>
                <a:gd name="T26" fmla="*/ 16 w 40"/>
                <a:gd name="T27" fmla="*/ 16 h 40"/>
                <a:gd name="T28" fmla="*/ 0 w 40"/>
                <a:gd name="T29" fmla="*/ 16 h 40"/>
                <a:gd name="T30" fmla="*/ 0 w 40"/>
                <a:gd name="T31" fmla="*/ 16 h 40"/>
                <a:gd name="T32" fmla="*/ 0 w 40"/>
                <a:gd name="T33" fmla="*/ 16 h 40"/>
                <a:gd name="T34" fmla="*/ 0 w 40"/>
                <a:gd name="T35" fmla="*/ 8 h 40"/>
                <a:gd name="T36" fmla="*/ 0 w 40"/>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40"/>
                <a:gd name="T59" fmla="*/ 40 w 40"/>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40">
                  <a:moveTo>
                    <a:pt x="0" y="0"/>
                  </a:moveTo>
                  <a:lnTo>
                    <a:pt x="0" y="8"/>
                  </a:lnTo>
                  <a:lnTo>
                    <a:pt x="8" y="16"/>
                  </a:lnTo>
                  <a:lnTo>
                    <a:pt x="16" y="16"/>
                  </a:lnTo>
                  <a:lnTo>
                    <a:pt x="24" y="8"/>
                  </a:lnTo>
                  <a:lnTo>
                    <a:pt x="24" y="16"/>
                  </a:lnTo>
                  <a:lnTo>
                    <a:pt x="32" y="24"/>
                  </a:lnTo>
                  <a:lnTo>
                    <a:pt x="40" y="24"/>
                  </a:lnTo>
                  <a:lnTo>
                    <a:pt x="24" y="40"/>
                  </a:lnTo>
                  <a:lnTo>
                    <a:pt x="24" y="32"/>
                  </a:lnTo>
                  <a:lnTo>
                    <a:pt x="16" y="16"/>
                  </a:lnTo>
                  <a:lnTo>
                    <a:pt x="0" y="16"/>
                  </a:lnTo>
                  <a:lnTo>
                    <a:pt x="0" y="8"/>
                  </a:lnTo>
                  <a:lnTo>
                    <a:pt x="0" y="0"/>
                  </a:lnTo>
                  <a:close/>
                </a:path>
              </a:pathLst>
            </a:custGeom>
            <a:solidFill>
              <a:schemeClr val="bg1"/>
            </a:solidFill>
            <a:ln w="6350" cmpd="sng">
              <a:solidFill>
                <a:srgbClr val="000000"/>
              </a:solidFill>
              <a:round/>
              <a:headEnd/>
              <a:tailEnd/>
            </a:ln>
          </p:spPr>
          <p:txBody>
            <a:bodyPr/>
            <a:lstStyle/>
            <a:p>
              <a:endParaRPr lang="en-US"/>
            </a:p>
          </p:txBody>
        </p:sp>
      </p:grpSp>
      <p:grpSp>
        <p:nvGrpSpPr>
          <p:cNvPr id="163" name="Group 181"/>
          <p:cNvGrpSpPr>
            <a:grpSpLocks/>
          </p:cNvGrpSpPr>
          <p:nvPr/>
        </p:nvGrpSpPr>
        <p:grpSpPr bwMode="auto">
          <a:xfrm>
            <a:off x="2438400" y="5998052"/>
            <a:ext cx="609600" cy="600546"/>
            <a:chOff x="1881" y="3218"/>
            <a:chExt cx="384" cy="248"/>
          </a:xfrm>
          <a:solidFill>
            <a:srgbClr val="00B0F0"/>
          </a:solidFill>
        </p:grpSpPr>
        <p:sp>
          <p:nvSpPr>
            <p:cNvPr id="164" name="Freeform 163"/>
            <p:cNvSpPr>
              <a:spLocks/>
            </p:cNvSpPr>
            <p:nvPr/>
          </p:nvSpPr>
          <p:spPr bwMode="auto">
            <a:xfrm>
              <a:off x="1913" y="3218"/>
              <a:ext cx="32" cy="32"/>
            </a:xfrm>
            <a:custGeom>
              <a:avLst/>
              <a:gdLst>
                <a:gd name="T0" fmla="*/ 0 w 32"/>
                <a:gd name="T1" fmla="*/ 16 h 32"/>
                <a:gd name="T2" fmla="*/ 0 w 32"/>
                <a:gd name="T3" fmla="*/ 8 h 32"/>
                <a:gd name="T4" fmla="*/ 16 w 32"/>
                <a:gd name="T5" fmla="*/ 0 h 32"/>
                <a:gd name="T6" fmla="*/ 32 w 32"/>
                <a:gd name="T7" fmla="*/ 0 h 32"/>
                <a:gd name="T8" fmla="*/ 32 w 32"/>
                <a:gd name="T9" fmla="*/ 0 h 32"/>
                <a:gd name="T10" fmla="*/ 32 w 32"/>
                <a:gd name="T11" fmla="*/ 16 h 32"/>
                <a:gd name="T12" fmla="*/ 32 w 32"/>
                <a:gd name="T13" fmla="*/ 16 h 32"/>
                <a:gd name="T14" fmla="*/ 24 w 32"/>
                <a:gd name="T15" fmla="*/ 32 h 32"/>
                <a:gd name="T16" fmla="*/ 24 w 32"/>
                <a:gd name="T17" fmla="*/ 32 h 32"/>
                <a:gd name="T18" fmla="*/ 16 w 32"/>
                <a:gd name="T19" fmla="*/ 32 h 32"/>
                <a:gd name="T20" fmla="*/ 0 w 32"/>
                <a:gd name="T21" fmla="*/ 24 h 32"/>
                <a:gd name="T22" fmla="*/ 0 w 32"/>
                <a:gd name="T23" fmla="*/ 16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32"/>
                <a:gd name="T38" fmla="*/ 32 w 32"/>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32">
                  <a:moveTo>
                    <a:pt x="0" y="16"/>
                  </a:moveTo>
                  <a:lnTo>
                    <a:pt x="0" y="8"/>
                  </a:lnTo>
                  <a:lnTo>
                    <a:pt x="16" y="0"/>
                  </a:lnTo>
                  <a:lnTo>
                    <a:pt x="32" y="0"/>
                  </a:lnTo>
                  <a:lnTo>
                    <a:pt x="32" y="16"/>
                  </a:lnTo>
                  <a:lnTo>
                    <a:pt x="24" y="32"/>
                  </a:lnTo>
                  <a:lnTo>
                    <a:pt x="16" y="32"/>
                  </a:lnTo>
                  <a:lnTo>
                    <a:pt x="0" y="24"/>
                  </a:lnTo>
                  <a:lnTo>
                    <a:pt x="0" y="16"/>
                  </a:lnTo>
                  <a:close/>
                </a:path>
              </a:pathLst>
            </a:custGeom>
            <a:grpFill/>
            <a:ln w="9525" cmpd="sng">
              <a:solidFill>
                <a:schemeClr val="tx1"/>
              </a:solidFill>
              <a:round/>
              <a:headEnd/>
              <a:tailEnd/>
            </a:ln>
          </p:spPr>
          <p:txBody>
            <a:bodyPr/>
            <a:lstStyle/>
            <a:p>
              <a:pPr>
                <a:defRPr/>
              </a:pPr>
              <a:endParaRPr lang="en-US">
                <a:latin typeface="Arial" charset="0"/>
                <a:ea typeface="ＭＳ Ｐゴシック" pitchFamily="1" charset="-128"/>
              </a:endParaRPr>
            </a:p>
          </p:txBody>
        </p:sp>
        <p:sp>
          <p:nvSpPr>
            <p:cNvPr id="165" name="Freeform 164"/>
            <p:cNvSpPr>
              <a:spLocks/>
            </p:cNvSpPr>
            <p:nvPr/>
          </p:nvSpPr>
          <p:spPr bwMode="auto">
            <a:xfrm>
              <a:off x="2025" y="3258"/>
              <a:ext cx="40" cy="40"/>
            </a:xfrm>
            <a:custGeom>
              <a:avLst/>
              <a:gdLst>
                <a:gd name="T0" fmla="*/ 8 w 40"/>
                <a:gd name="T1" fmla="*/ 8 h 40"/>
                <a:gd name="T2" fmla="*/ 8 w 40"/>
                <a:gd name="T3" fmla="*/ 8 h 40"/>
                <a:gd name="T4" fmla="*/ 8 w 40"/>
                <a:gd name="T5" fmla="*/ 0 h 40"/>
                <a:gd name="T6" fmla="*/ 16 w 40"/>
                <a:gd name="T7" fmla="*/ 0 h 40"/>
                <a:gd name="T8" fmla="*/ 24 w 40"/>
                <a:gd name="T9" fmla="*/ 16 h 40"/>
                <a:gd name="T10" fmla="*/ 32 w 40"/>
                <a:gd name="T11" fmla="*/ 24 h 40"/>
                <a:gd name="T12" fmla="*/ 40 w 40"/>
                <a:gd name="T13" fmla="*/ 32 h 40"/>
                <a:gd name="T14" fmla="*/ 32 w 40"/>
                <a:gd name="T15" fmla="*/ 40 h 40"/>
                <a:gd name="T16" fmla="*/ 32 w 40"/>
                <a:gd name="T17" fmla="*/ 40 h 40"/>
                <a:gd name="T18" fmla="*/ 16 w 40"/>
                <a:gd name="T19" fmla="*/ 32 h 40"/>
                <a:gd name="T20" fmla="*/ 16 w 40"/>
                <a:gd name="T21" fmla="*/ 32 h 40"/>
                <a:gd name="T22" fmla="*/ 16 w 40"/>
                <a:gd name="T23" fmla="*/ 32 h 40"/>
                <a:gd name="T24" fmla="*/ 8 w 40"/>
                <a:gd name="T25" fmla="*/ 32 h 40"/>
                <a:gd name="T26" fmla="*/ 8 w 40"/>
                <a:gd name="T27" fmla="*/ 32 h 40"/>
                <a:gd name="T28" fmla="*/ 0 w 40"/>
                <a:gd name="T29" fmla="*/ 24 h 40"/>
                <a:gd name="T30" fmla="*/ 0 w 40"/>
                <a:gd name="T31" fmla="*/ 24 h 40"/>
                <a:gd name="T32" fmla="*/ 0 w 40"/>
                <a:gd name="T33" fmla="*/ 8 h 40"/>
                <a:gd name="T34" fmla="*/ 0 w 40"/>
                <a:gd name="T35" fmla="*/ 8 h 40"/>
                <a:gd name="T36" fmla="*/ 8 w 40"/>
                <a:gd name="T37" fmla="*/ 8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40"/>
                <a:gd name="T59" fmla="*/ 40 w 40"/>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40">
                  <a:moveTo>
                    <a:pt x="8" y="8"/>
                  </a:moveTo>
                  <a:lnTo>
                    <a:pt x="8" y="8"/>
                  </a:lnTo>
                  <a:lnTo>
                    <a:pt x="8" y="0"/>
                  </a:lnTo>
                  <a:lnTo>
                    <a:pt x="16" y="0"/>
                  </a:lnTo>
                  <a:lnTo>
                    <a:pt x="24" y="16"/>
                  </a:lnTo>
                  <a:lnTo>
                    <a:pt x="32" y="24"/>
                  </a:lnTo>
                  <a:lnTo>
                    <a:pt x="40" y="32"/>
                  </a:lnTo>
                  <a:lnTo>
                    <a:pt x="32" y="40"/>
                  </a:lnTo>
                  <a:lnTo>
                    <a:pt x="16" y="32"/>
                  </a:lnTo>
                  <a:lnTo>
                    <a:pt x="8" y="32"/>
                  </a:lnTo>
                  <a:lnTo>
                    <a:pt x="0" y="24"/>
                  </a:lnTo>
                  <a:lnTo>
                    <a:pt x="0" y="8"/>
                  </a:lnTo>
                  <a:lnTo>
                    <a:pt x="8" y="8"/>
                  </a:lnTo>
                  <a:close/>
                </a:path>
              </a:pathLst>
            </a:custGeom>
            <a:grpFill/>
            <a:ln w="9525" cmpd="sng">
              <a:solidFill>
                <a:schemeClr val="tx1"/>
              </a:solidFill>
              <a:round/>
              <a:headEnd/>
              <a:tailEnd/>
            </a:ln>
          </p:spPr>
          <p:txBody>
            <a:bodyPr/>
            <a:lstStyle/>
            <a:p>
              <a:pPr>
                <a:defRPr/>
              </a:pPr>
              <a:endParaRPr lang="en-US">
                <a:latin typeface="Arial" charset="0"/>
                <a:ea typeface="ＭＳ Ｐゴシック" pitchFamily="1" charset="-128"/>
              </a:endParaRPr>
            </a:p>
          </p:txBody>
        </p:sp>
        <p:sp>
          <p:nvSpPr>
            <p:cNvPr id="166" name="Freeform 167"/>
            <p:cNvSpPr>
              <a:spLocks/>
            </p:cNvSpPr>
            <p:nvPr/>
          </p:nvSpPr>
          <p:spPr bwMode="auto">
            <a:xfrm>
              <a:off x="2089" y="3290"/>
              <a:ext cx="40" cy="16"/>
            </a:xfrm>
            <a:custGeom>
              <a:avLst/>
              <a:gdLst>
                <a:gd name="T0" fmla="*/ 8 w 40"/>
                <a:gd name="T1" fmla="*/ 0 h 16"/>
                <a:gd name="T2" fmla="*/ 0 w 40"/>
                <a:gd name="T3" fmla="*/ 16 h 16"/>
                <a:gd name="T4" fmla="*/ 0 w 40"/>
                <a:gd name="T5" fmla="*/ 16 h 16"/>
                <a:gd name="T6" fmla="*/ 24 w 40"/>
                <a:gd name="T7" fmla="*/ 16 h 16"/>
                <a:gd name="T8" fmla="*/ 24 w 40"/>
                <a:gd name="T9" fmla="*/ 16 h 16"/>
                <a:gd name="T10" fmla="*/ 32 w 40"/>
                <a:gd name="T11" fmla="*/ 16 h 16"/>
                <a:gd name="T12" fmla="*/ 40 w 40"/>
                <a:gd name="T13" fmla="*/ 16 h 16"/>
                <a:gd name="T14" fmla="*/ 40 w 40"/>
                <a:gd name="T15" fmla="*/ 8 h 16"/>
                <a:gd name="T16" fmla="*/ 24 w 40"/>
                <a:gd name="T17" fmla="*/ 8 h 16"/>
                <a:gd name="T18" fmla="*/ 8 w 40"/>
                <a:gd name="T19" fmla="*/ 8 h 16"/>
                <a:gd name="T20" fmla="*/ 8 w 4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6"/>
                <a:gd name="T35" fmla="*/ 40 w 4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6">
                  <a:moveTo>
                    <a:pt x="8" y="0"/>
                  </a:moveTo>
                  <a:lnTo>
                    <a:pt x="0" y="16"/>
                  </a:lnTo>
                  <a:lnTo>
                    <a:pt x="24" y="16"/>
                  </a:lnTo>
                  <a:lnTo>
                    <a:pt x="32" y="16"/>
                  </a:lnTo>
                  <a:lnTo>
                    <a:pt x="40" y="16"/>
                  </a:lnTo>
                  <a:lnTo>
                    <a:pt x="40" y="8"/>
                  </a:lnTo>
                  <a:lnTo>
                    <a:pt x="24" y="8"/>
                  </a:lnTo>
                  <a:lnTo>
                    <a:pt x="8" y="8"/>
                  </a:lnTo>
                  <a:lnTo>
                    <a:pt x="8" y="0"/>
                  </a:lnTo>
                  <a:close/>
                </a:path>
              </a:pathLst>
            </a:custGeom>
            <a:grpFill/>
            <a:ln w="9525" cmpd="sng">
              <a:solidFill>
                <a:schemeClr val="tx1"/>
              </a:solidFill>
              <a:round/>
              <a:headEnd/>
              <a:tailEnd/>
            </a:ln>
          </p:spPr>
          <p:txBody>
            <a:bodyPr/>
            <a:lstStyle/>
            <a:p>
              <a:pPr>
                <a:defRPr/>
              </a:pPr>
              <a:endParaRPr lang="en-US">
                <a:latin typeface="Arial" charset="0"/>
                <a:ea typeface="ＭＳ Ｐゴシック" pitchFamily="1" charset="-128"/>
              </a:endParaRPr>
            </a:p>
          </p:txBody>
        </p:sp>
        <p:sp>
          <p:nvSpPr>
            <p:cNvPr id="167" name="Freeform 168"/>
            <p:cNvSpPr>
              <a:spLocks/>
            </p:cNvSpPr>
            <p:nvPr/>
          </p:nvSpPr>
          <p:spPr bwMode="auto">
            <a:xfrm>
              <a:off x="2137" y="3314"/>
              <a:ext cx="48" cy="32"/>
            </a:xfrm>
            <a:custGeom>
              <a:avLst/>
              <a:gdLst>
                <a:gd name="T0" fmla="*/ 0 w 48"/>
                <a:gd name="T1" fmla="*/ 0 h 32"/>
                <a:gd name="T2" fmla="*/ 0 w 48"/>
                <a:gd name="T3" fmla="*/ 0 h 32"/>
                <a:gd name="T4" fmla="*/ 0 w 48"/>
                <a:gd name="T5" fmla="*/ 0 h 32"/>
                <a:gd name="T6" fmla="*/ 8 w 48"/>
                <a:gd name="T7" fmla="*/ 0 h 32"/>
                <a:gd name="T8" fmla="*/ 16 w 48"/>
                <a:gd name="T9" fmla="*/ 8 h 32"/>
                <a:gd name="T10" fmla="*/ 32 w 48"/>
                <a:gd name="T11" fmla="*/ 8 h 32"/>
                <a:gd name="T12" fmla="*/ 32 w 48"/>
                <a:gd name="T13" fmla="*/ 8 h 32"/>
                <a:gd name="T14" fmla="*/ 40 w 48"/>
                <a:gd name="T15" fmla="*/ 8 h 32"/>
                <a:gd name="T16" fmla="*/ 40 w 48"/>
                <a:gd name="T17" fmla="*/ 16 h 32"/>
                <a:gd name="T18" fmla="*/ 48 w 48"/>
                <a:gd name="T19" fmla="*/ 16 h 32"/>
                <a:gd name="T20" fmla="*/ 48 w 48"/>
                <a:gd name="T21" fmla="*/ 24 h 32"/>
                <a:gd name="T22" fmla="*/ 32 w 48"/>
                <a:gd name="T23" fmla="*/ 24 h 32"/>
                <a:gd name="T24" fmla="*/ 32 w 48"/>
                <a:gd name="T25" fmla="*/ 24 h 32"/>
                <a:gd name="T26" fmla="*/ 24 w 48"/>
                <a:gd name="T27" fmla="*/ 32 h 32"/>
                <a:gd name="T28" fmla="*/ 16 w 48"/>
                <a:gd name="T29" fmla="*/ 32 h 32"/>
                <a:gd name="T30" fmla="*/ 16 w 48"/>
                <a:gd name="T31" fmla="*/ 24 h 32"/>
                <a:gd name="T32" fmla="*/ 16 w 48"/>
                <a:gd name="T33" fmla="*/ 24 h 32"/>
                <a:gd name="T34" fmla="*/ 8 w 48"/>
                <a:gd name="T35" fmla="*/ 16 h 32"/>
                <a:gd name="T36" fmla="*/ 8 w 48"/>
                <a:gd name="T37" fmla="*/ 16 h 32"/>
                <a:gd name="T38" fmla="*/ 0 w 48"/>
                <a:gd name="T39" fmla="*/ 0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32"/>
                <a:gd name="T62" fmla="*/ 48 w 48"/>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32">
                  <a:moveTo>
                    <a:pt x="0" y="0"/>
                  </a:moveTo>
                  <a:lnTo>
                    <a:pt x="0" y="0"/>
                  </a:lnTo>
                  <a:lnTo>
                    <a:pt x="8" y="0"/>
                  </a:lnTo>
                  <a:lnTo>
                    <a:pt x="16" y="8"/>
                  </a:lnTo>
                  <a:lnTo>
                    <a:pt x="32" y="8"/>
                  </a:lnTo>
                  <a:lnTo>
                    <a:pt x="40" y="8"/>
                  </a:lnTo>
                  <a:lnTo>
                    <a:pt x="40" y="16"/>
                  </a:lnTo>
                  <a:lnTo>
                    <a:pt x="48" y="16"/>
                  </a:lnTo>
                  <a:lnTo>
                    <a:pt x="48" y="24"/>
                  </a:lnTo>
                  <a:lnTo>
                    <a:pt x="32" y="24"/>
                  </a:lnTo>
                  <a:lnTo>
                    <a:pt x="24" y="32"/>
                  </a:lnTo>
                  <a:lnTo>
                    <a:pt x="16" y="32"/>
                  </a:lnTo>
                  <a:lnTo>
                    <a:pt x="16" y="24"/>
                  </a:lnTo>
                  <a:lnTo>
                    <a:pt x="8" y="16"/>
                  </a:lnTo>
                  <a:lnTo>
                    <a:pt x="0" y="0"/>
                  </a:lnTo>
                  <a:close/>
                </a:path>
              </a:pathLst>
            </a:custGeom>
            <a:grpFill/>
            <a:ln w="9525" cmpd="sng">
              <a:solidFill>
                <a:schemeClr val="tx1"/>
              </a:solidFill>
              <a:round/>
              <a:headEnd/>
              <a:tailEnd/>
            </a:ln>
          </p:spPr>
          <p:txBody>
            <a:bodyPr/>
            <a:lstStyle/>
            <a:p>
              <a:pPr>
                <a:defRPr/>
              </a:pPr>
              <a:endParaRPr lang="en-US">
                <a:latin typeface="Arial" charset="0"/>
                <a:ea typeface="ＭＳ Ｐゴシック" pitchFamily="1" charset="-128"/>
              </a:endParaRPr>
            </a:p>
          </p:txBody>
        </p:sp>
        <p:sp>
          <p:nvSpPr>
            <p:cNvPr id="168" name="Freeform 171"/>
            <p:cNvSpPr>
              <a:spLocks/>
            </p:cNvSpPr>
            <p:nvPr/>
          </p:nvSpPr>
          <p:spPr bwMode="auto">
            <a:xfrm>
              <a:off x="2177" y="3362"/>
              <a:ext cx="88" cy="104"/>
            </a:xfrm>
            <a:custGeom>
              <a:avLst/>
              <a:gdLst>
                <a:gd name="T0" fmla="*/ 16 w 88"/>
                <a:gd name="T1" fmla="*/ 8 h 104"/>
                <a:gd name="T2" fmla="*/ 16 w 88"/>
                <a:gd name="T3" fmla="*/ 0 h 104"/>
                <a:gd name="T4" fmla="*/ 16 w 88"/>
                <a:gd name="T5" fmla="*/ 0 h 104"/>
                <a:gd name="T6" fmla="*/ 32 w 88"/>
                <a:gd name="T7" fmla="*/ 16 h 104"/>
                <a:gd name="T8" fmla="*/ 32 w 88"/>
                <a:gd name="T9" fmla="*/ 16 h 104"/>
                <a:gd name="T10" fmla="*/ 64 w 88"/>
                <a:gd name="T11" fmla="*/ 32 h 104"/>
                <a:gd name="T12" fmla="*/ 72 w 88"/>
                <a:gd name="T13" fmla="*/ 32 h 104"/>
                <a:gd name="T14" fmla="*/ 72 w 88"/>
                <a:gd name="T15" fmla="*/ 32 h 104"/>
                <a:gd name="T16" fmla="*/ 72 w 88"/>
                <a:gd name="T17" fmla="*/ 40 h 104"/>
                <a:gd name="T18" fmla="*/ 72 w 88"/>
                <a:gd name="T19" fmla="*/ 40 h 104"/>
                <a:gd name="T20" fmla="*/ 80 w 88"/>
                <a:gd name="T21" fmla="*/ 56 h 104"/>
                <a:gd name="T22" fmla="*/ 88 w 88"/>
                <a:gd name="T23" fmla="*/ 56 h 104"/>
                <a:gd name="T24" fmla="*/ 88 w 88"/>
                <a:gd name="T25" fmla="*/ 56 h 104"/>
                <a:gd name="T26" fmla="*/ 88 w 88"/>
                <a:gd name="T27" fmla="*/ 72 h 104"/>
                <a:gd name="T28" fmla="*/ 72 w 88"/>
                <a:gd name="T29" fmla="*/ 80 h 104"/>
                <a:gd name="T30" fmla="*/ 40 w 88"/>
                <a:gd name="T31" fmla="*/ 88 h 104"/>
                <a:gd name="T32" fmla="*/ 32 w 88"/>
                <a:gd name="T33" fmla="*/ 104 h 104"/>
                <a:gd name="T34" fmla="*/ 32 w 88"/>
                <a:gd name="T35" fmla="*/ 104 h 104"/>
                <a:gd name="T36" fmla="*/ 24 w 88"/>
                <a:gd name="T37" fmla="*/ 104 h 104"/>
                <a:gd name="T38" fmla="*/ 8 w 88"/>
                <a:gd name="T39" fmla="*/ 96 h 104"/>
                <a:gd name="T40" fmla="*/ 16 w 88"/>
                <a:gd name="T41" fmla="*/ 72 h 104"/>
                <a:gd name="T42" fmla="*/ 16 w 88"/>
                <a:gd name="T43" fmla="*/ 64 h 104"/>
                <a:gd name="T44" fmla="*/ 0 w 88"/>
                <a:gd name="T45" fmla="*/ 48 h 104"/>
                <a:gd name="T46" fmla="*/ 0 w 88"/>
                <a:gd name="T47" fmla="*/ 40 h 104"/>
                <a:gd name="T48" fmla="*/ 8 w 88"/>
                <a:gd name="T49" fmla="*/ 40 h 104"/>
                <a:gd name="T50" fmla="*/ 16 w 88"/>
                <a:gd name="T51" fmla="*/ 40 h 104"/>
                <a:gd name="T52" fmla="*/ 16 w 88"/>
                <a:gd name="T53" fmla="*/ 40 h 104"/>
                <a:gd name="T54" fmla="*/ 16 w 88"/>
                <a:gd name="T55" fmla="*/ 16 h 104"/>
                <a:gd name="T56" fmla="*/ 16 w 88"/>
                <a:gd name="T57" fmla="*/ 8 h 1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04"/>
                <a:gd name="T89" fmla="*/ 88 w 88"/>
                <a:gd name="T90" fmla="*/ 104 h 1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04">
                  <a:moveTo>
                    <a:pt x="16" y="8"/>
                  </a:moveTo>
                  <a:lnTo>
                    <a:pt x="16" y="0"/>
                  </a:lnTo>
                  <a:lnTo>
                    <a:pt x="32" y="16"/>
                  </a:lnTo>
                  <a:lnTo>
                    <a:pt x="64" y="32"/>
                  </a:lnTo>
                  <a:lnTo>
                    <a:pt x="72" y="32"/>
                  </a:lnTo>
                  <a:lnTo>
                    <a:pt x="72" y="40"/>
                  </a:lnTo>
                  <a:lnTo>
                    <a:pt x="80" y="56"/>
                  </a:lnTo>
                  <a:lnTo>
                    <a:pt x="88" y="56"/>
                  </a:lnTo>
                  <a:lnTo>
                    <a:pt x="88" y="72"/>
                  </a:lnTo>
                  <a:lnTo>
                    <a:pt x="72" y="80"/>
                  </a:lnTo>
                  <a:lnTo>
                    <a:pt x="40" y="88"/>
                  </a:lnTo>
                  <a:lnTo>
                    <a:pt x="32" y="104"/>
                  </a:lnTo>
                  <a:lnTo>
                    <a:pt x="24" y="104"/>
                  </a:lnTo>
                  <a:lnTo>
                    <a:pt x="8" y="96"/>
                  </a:lnTo>
                  <a:lnTo>
                    <a:pt x="16" y="72"/>
                  </a:lnTo>
                  <a:lnTo>
                    <a:pt x="16" y="64"/>
                  </a:lnTo>
                  <a:lnTo>
                    <a:pt x="0" y="48"/>
                  </a:lnTo>
                  <a:lnTo>
                    <a:pt x="0" y="40"/>
                  </a:lnTo>
                  <a:lnTo>
                    <a:pt x="8" y="40"/>
                  </a:lnTo>
                  <a:lnTo>
                    <a:pt x="16" y="40"/>
                  </a:lnTo>
                  <a:lnTo>
                    <a:pt x="16" y="16"/>
                  </a:lnTo>
                  <a:lnTo>
                    <a:pt x="16" y="8"/>
                  </a:lnTo>
                  <a:close/>
                </a:path>
              </a:pathLst>
            </a:custGeom>
            <a:grpFill/>
            <a:ln w="9525" cmpd="sng">
              <a:solidFill>
                <a:schemeClr val="tx1"/>
              </a:solidFill>
              <a:round/>
              <a:headEnd/>
              <a:tailEnd/>
            </a:ln>
          </p:spPr>
          <p:txBody>
            <a:bodyPr/>
            <a:lstStyle/>
            <a:p>
              <a:pPr>
                <a:defRPr/>
              </a:pPr>
              <a:endParaRPr lang="en-US">
                <a:latin typeface="Arial" charset="0"/>
                <a:ea typeface="ＭＳ Ｐゴシック" pitchFamily="1" charset="-128"/>
              </a:endParaRPr>
            </a:p>
          </p:txBody>
        </p:sp>
        <p:sp>
          <p:nvSpPr>
            <p:cNvPr id="169" name="Freeform 173"/>
            <p:cNvSpPr>
              <a:spLocks/>
            </p:cNvSpPr>
            <p:nvPr/>
          </p:nvSpPr>
          <p:spPr bwMode="auto">
            <a:xfrm>
              <a:off x="2113" y="3322"/>
              <a:ext cx="8" cy="8"/>
            </a:xfrm>
            <a:custGeom>
              <a:avLst/>
              <a:gdLst>
                <a:gd name="T0" fmla="*/ 8 w 8"/>
                <a:gd name="T1" fmla="*/ 0 h 8"/>
                <a:gd name="T2" fmla="*/ 8 w 8"/>
                <a:gd name="T3" fmla="*/ 0 h 8"/>
                <a:gd name="T4" fmla="*/ 8 w 8"/>
                <a:gd name="T5" fmla="*/ 0 h 8"/>
                <a:gd name="T6" fmla="*/ 8 w 8"/>
                <a:gd name="T7" fmla="*/ 8 h 8"/>
                <a:gd name="T8" fmla="*/ 8 w 8"/>
                <a:gd name="T9" fmla="*/ 8 h 8"/>
                <a:gd name="T10" fmla="*/ 8 w 8"/>
                <a:gd name="T11" fmla="*/ 8 h 8"/>
                <a:gd name="T12" fmla="*/ 8 w 8"/>
                <a:gd name="T13" fmla="*/ 8 h 8"/>
                <a:gd name="T14" fmla="*/ 0 w 8"/>
                <a:gd name="T15" fmla="*/ 8 h 8"/>
                <a:gd name="T16" fmla="*/ 0 w 8"/>
                <a:gd name="T17" fmla="*/ 8 h 8"/>
                <a:gd name="T18" fmla="*/ 0 w 8"/>
                <a:gd name="T19" fmla="*/ 8 h 8"/>
                <a:gd name="T20" fmla="*/ 0 w 8"/>
                <a:gd name="T21" fmla="*/ 8 h 8"/>
                <a:gd name="T22" fmla="*/ 0 w 8"/>
                <a:gd name="T23" fmla="*/ 8 h 8"/>
                <a:gd name="T24" fmla="*/ 0 w 8"/>
                <a:gd name="T25" fmla="*/ 8 h 8"/>
                <a:gd name="T26" fmla="*/ 0 w 8"/>
                <a:gd name="T27" fmla="*/ 8 h 8"/>
                <a:gd name="T28" fmla="*/ 0 w 8"/>
                <a:gd name="T29" fmla="*/ 8 h 8"/>
                <a:gd name="T30" fmla="*/ 0 w 8"/>
                <a:gd name="T31" fmla="*/ 0 h 8"/>
                <a:gd name="T32" fmla="*/ 0 w 8"/>
                <a:gd name="T33" fmla="*/ 0 h 8"/>
                <a:gd name="T34" fmla="*/ 0 w 8"/>
                <a:gd name="T35" fmla="*/ 0 h 8"/>
                <a:gd name="T36" fmla="*/ 0 w 8"/>
                <a:gd name="T37" fmla="*/ 0 h 8"/>
                <a:gd name="T38" fmla="*/ 8 w 8"/>
                <a:gd name="T39" fmla="*/ 0 h 8"/>
                <a:gd name="T40" fmla="*/ 8 w 8"/>
                <a:gd name="T41" fmla="*/ 0 h 8"/>
                <a:gd name="T42" fmla="*/ 8 w 8"/>
                <a:gd name="T43" fmla="*/ 0 h 8"/>
                <a:gd name="T44" fmla="*/ 8 w 8"/>
                <a:gd name="T45" fmla="*/ 8 h 8"/>
                <a:gd name="T46" fmla="*/ 8 w 8"/>
                <a:gd name="T47" fmla="*/ 8 h 8"/>
                <a:gd name="T48" fmla="*/ 0 w 8"/>
                <a:gd name="T49" fmla="*/ 8 h 8"/>
                <a:gd name="T50" fmla="*/ 0 w 8"/>
                <a:gd name="T51" fmla="*/ 8 h 8"/>
                <a:gd name="T52" fmla="*/ 0 w 8"/>
                <a:gd name="T53" fmla="*/ 8 h 8"/>
                <a:gd name="T54" fmla="*/ 0 w 8"/>
                <a:gd name="T55" fmla="*/ 8 h 8"/>
                <a:gd name="T56" fmla="*/ 0 w 8"/>
                <a:gd name="T57" fmla="*/ 0 h 8"/>
                <a:gd name="T58" fmla="*/ 0 w 8"/>
                <a:gd name="T59" fmla="*/ 0 h 8"/>
                <a:gd name="T60" fmla="*/ 8 w 8"/>
                <a:gd name="T61" fmla="*/ 0 h 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
                <a:gd name="T94" fmla="*/ 0 h 8"/>
                <a:gd name="T95" fmla="*/ 8 w 8"/>
                <a:gd name="T96" fmla="*/ 8 h 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 h="8">
                  <a:moveTo>
                    <a:pt x="8" y="0"/>
                  </a:moveTo>
                  <a:lnTo>
                    <a:pt x="8" y="0"/>
                  </a:lnTo>
                  <a:lnTo>
                    <a:pt x="8" y="8"/>
                  </a:lnTo>
                  <a:lnTo>
                    <a:pt x="0" y="8"/>
                  </a:lnTo>
                  <a:lnTo>
                    <a:pt x="0" y="0"/>
                  </a:lnTo>
                  <a:lnTo>
                    <a:pt x="8" y="0"/>
                  </a:lnTo>
                  <a:lnTo>
                    <a:pt x="8" y="8"/>
                  </a:lnTo>
                  <a:lnTo>
                    <a:pt x="0" y="8"/>
                  </a:lnTo>
                  <a:lnTo>
                    <a:pt x="0" y="0"/>
                  </a:lnTo>
                  <a:lnTo>
                    <a:pt x="8" y="0"/>
                  </a:lnTo>
                  <a:close/>
                </a:path>
              </a:pathLst>
            </a:custGeom>
            <a:grpFill/>
            <a:ln w="9525" cmpd="sng">
              <a:solidFill>
                <a:schemeClr val="tx1"/>
              </a:solidFill>
              <a:prstDash val="solid"/>
              <a:round/>
              <a:headEnd/>
              <a:tailEnd/>
            </a:ln>
          </p:spPr>
          <p:txBody>
            <a:bodyPr/>
            <a:lstStyle/>
            <a:p>
              <a:pPr>
                <a:defRPr/>
              </a:pPr>
              <a:endParaRPr lang="en-US">
                <a:latin typeface="Arial" charset="0"/>
                <a:ea typeface="ＭＳ Ｐゴシック" pitchFamily="1" charset="-128"/>
              </a:endParaRPr>
            </a:p>
          </p:txBody>
        </p:sp>
        <p:sp>
          <p:nvSpPr>
            <p:cNvPr id="170" name="Oval 174"/>
            <p:cNvSpPr>
              <a:spLocks noChangeArrowheads="1"/>
            </p:cNvSpPr>
            <p:nvPr/>
          </p:nvSpPr>
          <p:spPr bwMode="auto">
            <a:xfrm>
              <a:off x="2137" y="3346"/>
              <a:ext cx="16" cy="16"/>
            </a:xfrm>
            <a:prstGeom prst="ellipse">
              <a:avLst/>
            </a:prstGeom>
            <a:grpFill/>
            <a:ln w="9525">
              <a:solidFill>
                <a:schemeClr val="tx1"/>
              </a:solidFill>
              <a:round/>
              <a:headEnd/>
              <a:tailEnd/>
            </a:ln>
          </p:spPr>
          <p:txBody>
            <a:bodyPr/>
            <a:lstStyle/>
            <a:p>
              <a:pPr>
                <a:defRPr/>
              </a:pPr>
              <a:endParaRPr lang="en-US">
                <a:latin typeface="Arial" charset="0"/>
                <a:ea typeface="ＭＳ Ｐゴシック" pitchFamily="1" charset="-128"/>
              </a:endParaRPr>
            </a:p>
          </p:txBody>
        </p:sp>
        <p:sp>
          <p:nvSpPr>
            <p:cNvPr id="171" name="Oval 175"/>
            <p:cNvSpPr>
              <a:spLocks noChangeArrowheads="1"/>
            </p:cNvSpPr>
            <p:nvPr/>
          </p:nvSpPr>
          <p:spPr bwMode="auto">
            <a:xfrm>
              <a:off x="1881" y="3242"/>
              <a:ext cx="24" cy="16"/>
            </a:xfrm>
            <a:prstGeom prst="ellipse">
              <a:avLst/>
            </a:prstGeom>
            <a:grpFill/>
            <a:ln w="9525">
              <a:solidFill>
                <a:schemeClr val="tx1"/>
              </a:solidFill>
              <a:round/>
              <a:headEnd/>
              <a:tailEnd/>
            </a:ln>
          </p:spPr>
          <p:txBody>
            <a:bodyPr/>
            <a:lstStyle/>
            <a:p>
              <a:pPr>
                <a:defRPr/>
              </a:pPr>
              <a:endParaRPr lang="en-US">
                <a:latin typeface="Arial" charset="0"/>
                <a:ea typeface="ＭＳ Ｐゴシック" pitchFamily="1" charset="-128"/>
              </a:endParaRPr>
            </a:p>
          </p:txBody>
        </p:sp>
      </p:grpSp>
    </p:spTree>
    <p:extLst>
      <p:ext uri="{BB962C8B-B14F-4D97-AF65-F5344CB8AC3E}">
        <p14:creationId xmlns:p14="http://schemas.microsoft.com/office/powerpoint/2010/main" val="3909474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“DISAPPOINTING RESULTS”</a:t>
            </a:r>
            <a:endParaRPr lang="en-US" dirty="0"/>
          </a:p>
        </p:txBody>
      </p:sp>
      <p:sp>
        <p:nvSpPr>
          <p:cNvPr id="3" name="Content Placeholder 2"/>
          <p:cNvSpPr>
            <a:spLocks noGrp="1"/>
          </p:cNvSpPr>
          <p:nvPr>
            <p:ph idx="1"/>
          </p:nvPr>
        </p:nvSpPr>
        <p:spPr/>
        <p:txBody>
          <a:bodyPr/>
          <a:lstStyle/>
          <a:p>
            <a:r>
              <a:rPr lang="en-US" dirty="0"/>
              <a:t>15-20% for waste electronics.</a:t>
            </a:r>
          </a:p>
          <a:p>
            <a:r>
              <a:rPr lang="en-US" dirty="0" smtClean="0"/>
              <a:t>10 - 12</a:t>
            </a:r>
            <a:r>
              <a:rPr lang="en-US" dirty="0"/>
              <a:t>% for rechargeable </a:t>
            </a:r>
            <a:r>
              <a:rPr lang="en-US" dirty="0" smtClean="0"/>
              <a:t>batteries</a:t>
            </a:r>
          </a:p>
          <a:p>
            <a:r>
              <a:rPr lang="en-US" dirty="0"/>
              <a:t>L</a:t>
            </a:r>
            <a:r>
              <a:rPr lang="en-US" dirty="0" smtClean="0"/>
              <a:t>ess than </a:t>
            </a:r>
            <a:r>
              <a:rPr lang="en-US" dirty="0"/>
              <a:t>25% for mercury </a:t>
            </a:r>
            <a:r>
              <a:rPr lang="en-US" dirty="0" smtClean="0"/>
              <a:t>auto switches</a:t>
            </a:r>
          </a:p>
          <a:p>
            <a:r>
              <a:rPr lang="en-US" dirty="0" smtClean="0"/>
              <a:t>less than 10</a:t>
            </a:r>
            <a:r>
              <a:rPr lang="en-US" dirty="0"/>
              <a:t>% for mercury </a:t>
            </a:r>
            <a:r>
              <a:rPr lang="en-US" dirty="0" smtClean="0"/>
              <a:t>thermostats</a:t>
            </a:r>
          </a:p>
          <a:p>
            <a:endParaRPr lang="en-US" dirty="0"/>
          </a:p>
        </p:txBody>
      </p:sp>
    </p:spTree>
    <p:extLst>
      <p:ext uri="{BB962C8B-B14F-4D97-AF65-F5344CB8AC3E}">
        <p14:creationId xmlns:p14="http://schemas.microsoft.com/office/powerpoint/2010/main" val="2587537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30"/>
            <a:ext cx="8229600" cy="943970"/>
          </a:xfrm>
        </p:spPr>
        <p:txBody>
          <a:bodyPr/>
          <a:lstStyle/>
          <a:p>
            <a:pPr>
              <a:defRPr/>
            </a:pPr>
            <a:r>
              <a:rPr lang="en-US" sz="3600" dirty="0" smtClean="0"/>
              <a:t>WHY DISAPPOINTING?</a:t>
            </a:r>
            <a:br>
              <a:rPr lang="en-US" sz="3600" dirty="0" smtClean="0"/>
            </a:br>
            <a:r>
              <a:rPr lang="en-US" sz="3600" dirty="0" smtClean="0"/>
              <a:t>OVERALL</a:t>
            </a:r>
            <a:endParaRPr lang="en-US" sz="3600" dirty="0"/>
          </a:p>
        </p:txBody>
      </p:sp>
      <p:sp>
        <p:nvSpPr>
          <p:cNvPr id="15363" name="Content Placeholder 2"/>
          <p:cNvSpPr>
            <a:spLocks noGrp="1"/>
          </p:cNvSpPr>
          <p:nvPr>
            <p:ph idx="1"/>
          </p:nvPr>
        </p:nvSpPr>
        <p:spPr bwMode="auto">
          <a:xfrm>
            <a:off x="457200" y="13716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Inconsistent laws</a:t>
            </a:r>
          </a:p>
          <a:p>
            <a:r>
              <a:rPr lang="en-US" altLang="en-US" dirty="0" smtClean="0"/>
              <a:t>Lack of accountability mechanisms</a:t>
            </a:r>
          </a:p>
          <a:p>
            <a:r>
              <a:rPr lang="en-US" altLang="en-US" dirty="0" smtClean="0"/>
              <a:t>State program oversight</a:t>
            </a:r>
          </a:p>
          <a:p>
            <a:r>
              <a:rPr lang="en-US" altLang="en-US" dirty="0" smtClean="0"/>
              <a:t>Mostly small, occasionally generated products</a:t>
            </a:r>
          </a:p>
          <a:p>
            <a:endParaRPr lang="en-US" altLang="en-US" dirty="0" smtClean="0"/>
          </a:p>
        </p:txBody>
      </p:sp>
    </p:spTree>
    <p:extLst>
      <p:ext uri="{BB962C8B-B14F-4D97-AF65-F5344CB8AC3E}">
        <p14:creationId xmlns:p14="http://schemas.microsoft.com/office/powerpoint/2010/main" val="980514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EPR LEGISLATIVE TRENDS</a:t>
            </a:r>
            <a:endParaRPr lang="en-US" dirty="0"/>
          </a:p>
        </p:txBody>
      </p:sp>
      <p:sp>
        <p:nvSpPr>
          <p:cNvPr id="3" name="Content Placeholder 2"/>
          <p:cNvSpPr>
            <a:spLocks noGrp="1"/>
          </p:cNvSpPr>
          <p:nvPr>
            <p:ph idx="1"/>
          </p:nvPr>
        </p:nvSpPr>
        <p:spPr/>
        <p:txBody>
          <a:bodyPr/>
          <a:lstStyle/>
          <a:p>
            <a:r>
              <a:rPr lang="en-US" dirty="0" smtClean="0"/>
              <a:t>Most laws passed before 2014</a:t>
            </a:r>
          </a:p>
          <a:p>
            <a:r>
              <a:rPr lang="en-US" dirty="0" smtClean="0"/>
              <a:t>Few since then</a:t>
            </a:r>
          </a:p>
          <a:p>
            <a:r>
              <a:rPr lang="en-US" dirty="0" smtClean="0"/>
              <a:t>E-scrap failing to find solutions</a:t>
            </a:r>
            <a:endParaRPr lang="en-US" dirty="0"/>
          </a:p>
        </p:txBody>
      </p:sp>
    </p:spTree>
    <p:extLst>
      <p:ext uri="{BB962C8B-B14F-4D97-AF65-F5344CB8AC3E}">
        <p14:creationId xmlns:p14="http://schemas.microsoft.com/office/powerpoint/2010/main" val="677057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COLLECTS</a:t>
            </a:r>
            <a:endParaRPr lang="en-US" dirty="0"/>
          </a:p>
        </p:txBody>
      </p:sp>
      <p:sp>
        <p:nvSpPr>
          <p:cNvPr id="3" name="Content Placeholder 2"/>
          <p:cNvSpPr>
            <a:spLocks noGrp="1"/>
          </p:cNvSpPr>
          <p:nvPr>
            <p:ph idx="1"/>
          </p:nvPr>
        </p:nvSpPr>
        <p:spPr/>
        <p:txBody>
          <a:bodyPr/>
          <a:lstStyle/>
          <a:p>
            <a:r>
              <a:rPr lang="en-US" dirty="0" smtClean="0"/>
              <a:t>Privatization</a:t>
            </a:r>
          </a:p>
          <a:p>
            <a:r>
              <a:rPr lang="en-US" dirty="0" smtClean="0"/>
              <a:t>Franchises</a:t>
            </a:r>
            <a:endParaRPr lang="en-US" dirty="0"/>
          </a:p>
        </p:txBody>
      </p:sp>
    </p:spTree>
    <p:extLst>
      <p:ext uri="{BB962C8B-B14F-4D97-AF65-F5344CB8AC3E}">
        <p14:creationId xmlns:p14="http://schemas.microsoft.com/office/powerpoint/2010/main" val="3655900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FINANCES</a:t>
            </a:r>
            <a:endParaRPr lang="en-US" dirty="0"/>
          </a:p>
        </p:txBody>
      </p:sp>
      <p:sp>
        <p:nvSpPr>
          <p:cNvPr id="3" name="Content Placeholder 2"/>
          <p:cNvSpPr>
            <a:spLocks noGrp="1"/>
          </p:cNvSpPr>
          <p:nvPr>
            <p:ph idx="1"/>
          </p:nvPr>
        </p:nvSpPr>
        <p:spPr/>
        <p:txBody>
          <a:bodyPr/>
          <a:lstStyle/>
          <a:p>
            <a:r>
              <a:rPr lang="en-US" dirty="0" smtClean="0"/>
              <a:t>Less waste = less $</a:t>
            </a:r>
          </a:p>
          <a:p>
            <a:r>
              <a:rPr lang="en-US" dirty="0" smtClean="0"/>
              <a:t>Cost of diversion programs</a:t>
            </a:r>
          </a:p>
          <a:p>
            <a:r>
              <a:rPr lang="en-US" dirty="0" smtClean="0"/>
              <a:t>Who pays?</a:t>
            </a:r>
          </a:p>
          <a:p>
            <a:r>
              <a:rPr lang="en-US" dirty="0" smtClean="0"/>
              <a:t>You &amp; I</a:t>
            </a:r>
            <a:endParaRPr lang="en-US" dirty="0"/>
          </a:p>
        </p:txBody>
      </p:sp>
    </p:spTree>
    <p:extLst>
      <p:ext uri="{BB962C8B-B14F-4D97-AF65-F5344CB8AC3E}">
        <p14:creationId xmlns:p14="http://schemas.microsoft.com/office/powerpoint/2010/main" val="724460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altLang="en-US" dirty="0" smtClean="0"/>
              <a:t>Less waste</a:t>
            </a:r>
            <a:endParaRPr lang="en-US" altLang="en-US" dirty="0"/>
          </a:p>
          <a:p>
            <a:r>
              <a:rPr lang="en-US" altLang="en-US" dirty="0" smtClean="0"/>
              <a:t>Recycling &amp; disposal require more flexibility</a:t>
            </a:r>
          </a:p>
          <a:p>
            <a:r>
              <a:rPr lang="en-US" altLang="en-US" dirty="0" smtClean="0"/>
              <a:t>Organics in focus</a:t>
            </a:r>
            <a:endParaRPr lang="en-US" altLang="en-US" dirty="0"/>
          </a:p>
          <a:p>
            <a:r>
              <a:rPr lang="en-US" altLang="en-US" dirty="0"/>
              <a:t>Evolving material mix</a:t>
            </a:r>
          </a:p>
          <a:p>
            <a:r>
              <a:rPr lang="en-US" altLang="en-US" dirty="0"/>
              <a:t>Continued zero waste by </a:t>
            </a:r>
            <a:r>
              <a:rPr lang="en-US" altLang="en-US" dirty="0" smtClean="0"/>
              <a:t>industry</a:t>
            </a:r>
          </a:p>
        </p:txBody>
      </p:sp>
    </p:spTree>
    <p:extLst>
      <p:ext uri="{BB962C8B-B14F-4D97-AF65-F5344CB8AC3E}">
        <p14:creationId xmlns:p14="http://schemas.microsoft.com/office/powerpoint/2010/main" val="580914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Exciting times!</a:t>
            </a:r>
          </a:p>
          <a:p>
            <a:r>
              <a:rPr lang="en-US" dirty="0" smtClean="0"/>
              <a:t>Interesting politics</a:t>
            </a:r>
          </a:p>
          <a:p>
            <a:r>
              <a:rPr lang="en-US" dirty="0" smtClean="0"/>
              <a:t>CHANGE</a:t>
            </a:r>
            <a:endParaRPr lang="en-US" dirty="0"/>
          </a:p>
        </p:txBody>
      </p:sp>
    </p:spTree>
    <p:extLst>
      <p:ext uri="{BB962C8B-B14F-4D97-AF65-F5344CB8AC3E}">
        <p14:creationId xmlns:p14="http://schemas.microsoft.com/office/powerpoint/2010/main" val="155875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OF WASTE</a:t>
            </a:r>
            <a:endParaRPr lang="en-US" dirty="0"/>
          </a:p>
        </p:txBody>
      </p:sp>
      <p:sp>
        <p:nvSpPr>
          <p:cNvPr id="3" name="Content Placeholder 2"/>
          <p:cNvSpPr>
            <a:spLocks noGrp="1"/>
          </p:cNvSpPr>
          <p:nvPr>
            <p:ph idx="1"/>
          </p:nvPr>
        </p:nvSpPr>
        <p:spPr/>
        <p:txBody>
          <a:bodyPr/>
          <a:lstStyle/>
          <a:p>
            <a:r>
              <a:rPr lang="en-US" dirty="0" smtClean="0"/>
              <a:t>Federal/EPA</a:t>
            </a:r>
          </a:p>
          <a:p>
            <a:r>
              <a:rPr lang="en-US" dirty="0" smtClean="0"/>
              <a:t>States</a:t>
            </a:r>
          </a:p>
        </p:txBody>
      </p:sp>
    </p:spTree>
    <p:extLst>
      <p:ext uri="{BB962C8B-B14F-4D97-AF65-F5344CB8AC3E}">
        <p14:creationId xmlns:p14="http://schemas.microsoft.com/office/powerpoint/2010/main" val="1776826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87293"/>
          </a:xfrm>
        </p:spPr>
        <p:txBody>
          <a:bodyPr anchor="ctr"/>
          <a:lstStyle/>
          <a:p>
            <a:pPr eaLnBrk="1" hangingPunct="1"/>
            <a:r>
              <a:rPr lang="en-US" sz="2900" dirty="0"/>
              <a:t/>
            </a:r>
            <a:br>
              <a:rPr lang="en-US" sz="2900" dirty="0"/>
            </a:br>
            <a:r>
              <a:rPr lang="en-US" sz="2900" dirty="0"/>
              <a:t/>
            </a:r>
            <a:br>
              <a:rPr lang="en-US" sz="2900" dirty="0"/>
            </a:br>
            <a:endParaRPr lang="en-US" sz="2900" dirty="0"/>
          </a:p>
        </p:txBody>
      </p:sp>
      <p:sp>
        <p:nvSpPr>
          <p:cNvPr id="16387" name="Rectangle 3"/>
          <p:cNvSpPr>
            <a:spLocks noGrp="1" noChangeArrowheads="1"/>
          </p:cNvSpPr>
          <p:nvPr>
            <p:ph idx="1"/>
          </p:nvPr>
        </p:nvSpPr>
        <p:spPr>
          <a:xfrm>
            <a:off x="457200" y="1670494"/>
            <a:ext cx="8229600" cy="4455669"/>
          </a:xfrm>
        </p:spPr>
        <p:txBody>
          <a:bodyPr/>
          <a:lstStyle/>
          <a:p>
            <a:pPr marL="114300" indent="0" eaLnBrk="1" hangingPunct="1">
              <a:buNone/>
            </a:pPr>
            <a:r>
              <a:rPr lang="en-US" altLang="en-US" sz="3600" dirty="0">
                <a:solidFill>
                  <a:schemeClr val="bg1"/>
                </a:solidFill>
              </a:rPr>
              <a:t>FOR MORE INFORMATION</a:t>
            </a:r>
            <a:r>
              <a:rPr lang="en-US" altLang="en-US" sz="3600" dirty="0" smtClean="0">
                <a:solidFill>
                  <a:schemeClr val="bg1"/>
                </a:solidFill>
              </a:rPr>
              <a:t>:</a:t>
            </a:r>
          </a:p>
          <a:p>
            <a:pPr marL="114300" indent="0" eaLnBrk="1" hangingPunct="1">
              <a:buNone/>
            </a:pPr>
            <a:r>
              <a:rPr lang="en-US" altLang="en-US" sz="3600" dirty="0" smtClean="0">
                <a:solidFill>
                  <a:schemeClr val="bg1"/>
                </a:solidFill>
              </a:rPr>
              <a:t>Chaz Miller</a:t>
            </a:r>
          </a:p>
          <a:p>
            <a:pPr marL="114300" indent="0" eaLnBrk="1" hangingPunct="1">
              <a:buNone/>
            </a:pPr>
            <a:r>
              <a:rPr lang="en-US" altLang="en-US" sz="3600" dirty="0" smtClean="0">
                <a:solidFill>
                  <a:schemeClr val="bg1"/>
                </a:solidFill>
              </a:rPr>
              <a:t>202-364-3742</a:t>
            </a:r>
            <a:r>
              <a:rPr lang="en-US" altLang="en-US" sz="3600">
                <a:solidFill>
                  <a:schemeClr val="bg1"/>
                </a:solidFill>
              </a:rPr>
              <a:t/>
            </a:r>
            <a:br>
              <a:rPr lang="en-US" altLang="en-US" sz="3600">
                <a:solidFill>
                  <a:schemeClr val="bg1"/>
                </a:solidFill>
              </a:rPr>
            </a:br>
            <a:r>
              <a:rPr lang="en-US" altLang="en-US" sz="3600" smtClean="0">
                <a:solidFill>
                  <a:schemeClr val="bg1"/>
                </a:solidFill>
              </a:rPr>
              <a:t>www.wasterecycling.org </a:t>
            </a:r>
            <a:r>
              <a:rPr lang="en-US" altLang="en-US" sz="3600" dirty="0">
                <a:solidFill>
                  <a:schemeClr val="bg1"/>
                </a:solidFill>
              </a:rPr>
              <a:t/>
            </a:r>
            <a:br>
              <a:rPr lang="en-US" altLang="en-US" sz="3600" dirty="0">
                <a:solidFill>
                  <a:schemeClr val="bg1"/>
                </a:solidFill>
              </a:rPr>
            </a:br>
            <a:r>
              <a:rPr lang="en-US" altLang="en-US" sz="3600" dirty="0" smtClean="0">
                <a:solidFill>
                  <a:schemeClr val="bg1"/>
                </a:solidFill>
              </a:rPr>
              <a:t>cmiller@wasterecycling.org</a:t>
            </a:r>
            <a:endParaRPr lang="en-US" sz="3600" dirty="0"/>
          </a:p>
        </p:txBody>
      </p:sp>
      <p:sp>
        <p:nvSpPr>
          <p:cNvPr id="11268" name="Slide Number Placeholder 3"/>
          <p:cNvSpPr>
            <a:spLocks noGrp="1"/>
          </p:cNvSpPr>
          <p:nvPr>
            <p:ph type="sldNum" sz="quarter" idx="12"/>
          </p:nvPr>
        </p:nvSpPr>
        <p:spPr bwMode="auto">
          <a:ln>
            <a:miter lim="800000"/>
            <a:headEnd/>
            <a:tailEnd/>
          </a:ln>
        </p:spPr>
        <p:txBody>
          <a:bodyPr>
            <a:prstTxWarp prst="textNoShape">
              <a:avLst/>
            </a:prstTxWarp>
          </a:bodyPr>
          <a:lstStyle/>
          <a:p>
            <a:pPr>
              <a:defRPr/>
            </a:pPr>
            <a:fld id="{DDBCC0E9-94F8-2547-A381-5B691F087942}" type="slidenum">
              <a:rPr lang="en-US"/>
              <a:pPr>
                <a:defRPr/>
              </a:pPr>
              <a:t>40</a:t>
            </a:fld>
            <a:endParaRPr lang="en-US"/>
          </a:p>
        </p:txBody>
      </p:sp>
    </p:spTree>
    <p:extLst>
      <p:ext uri="{BB962C8B-B14F-4D97-AF65-F5344CB8AC3E}">
        <p14:creationId xmlns:p14="http://schemas.microsoft.com/office/powerpoint/2010/main" val="34193138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&amp; RECYCLING LAWS: NATIONAL</a:t>
            </a:r>
            <a:endParaRPr lang="en-US" dirty="0"/>
          </a:p>
        </p:txBody>
      </p:sp>
      <p:sp>
        <p:nvSpPr>
          <p:cNvPr id="3" name="Content Placeholder 2"/>
          <p:cNvSpPr>
            <a:spLocks noGrp="1"/>
          </p:cNvSpPr>
          <p:nvPr>
            <p:ph idx="1"/>
          </p:nvPr>
        </p:nvSpPr>
        <p:spPr/>
        <p:txBody>
          <a:bodyPr/>
          <a:lstStyle/>
          <a:p>
            <a:r>
              <a:rPr lang="en-US" dirty="0" smtClean="0"/>
              <a:t>Resource Conservation and Recovery Act (</a:t>
            </a:r>
            <a:r>
              <a:rPr lang="en-US" dirty="0" err="1" smtClean="0"/>
              <a:t>RCRA</a:t>
            </a:r>
            <a:r>
              <a:rPr lang="en-US" dirty="0" smtClean="0"/>
              <a:t>)</a:t>
            </a:r>
          </a:p>
          <a:p>
            <a:r>
              <a:rPr lang="en-US" dirty="0" smtClean="0"/>
              <a:t>Barely mentions recycling</a:t>
            </a:r>
          </a:p>
          <a:p>
            <a:r>
              <a:rPr lang="en-US" dirty="0" smtClean="0"/>
              <a:t>State not federal responsibility </a:t>
            </a:r>
            <a:endParaRPr lang="en-US" dirty="0"/>
          </a:p>
        </p:txBody>
      </p:sp>
    </p:spTree>
    <p:extLst>
      <p:ext uri="{BB962C8B-B14F-4D97-AF65-F5344CB8AC3E}">
        <p14:creationId xmlns:p14="http://schemas.microsoft.com/office/powerpoint/2010/main" val="2465571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a:t>
            </a:r>
            <a:endParaRPr lang="en-US" dirty="0"/>
          </a:p>
        </p:txBody>
      </p:sp>
      <p:pic>
        <p:nvPicPr>
          <p:cNvPr id="2050" name="Picture 2" descr="Scott Pruitt_2014.jpg (2400×30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61615" y="1600200"/>
            <a:ext cx="362077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660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a:t>
            </a:r>
            <a:endParaRPr lang="en-US" dirty="0"/>
          </a:p>
        </p:txBody>
      </p:sp>
      <p:sp>
        <p:nvSpPr>
          <p:cNvPr id="3" name="Content Placeholder 2"/>
          <p:cNvSpPr>
            <a:spLocks noGrp="1"/>
          </p:cNvSpPr>
          <p:nvPr>
            <p:ph idx="1"/>
          </p:nvPr>
        </p:nvSpPr>
        <p:spPr/>
        <p:txBody>
          <a:bodyPr/>
          <a:lstStyle/>
          <a:p>
            <a:r>
              <a:rPr lang="en-US" dirty="0" smtClean="0"/>
              <a:t>Transition timing</a:t>
            </a:r>
          </a:p>
          <a:p>
            <a:r>
              <a:rPr lang="en-US" dirty="0" smtClean="0"/>
              <a:t>McCarthy “Exit Memo”</a:t>
            </a:r>
          </a:p>
          <a:p>
            <a:endParaRPr lang="en-US" dirty="0"/>
          </a:p>
        </p:txBody>
      </p:sp>
    </p:spTree>
    <p:extLst>
      <p:ext uri="{BB962C8B-B14F-4D97-AF65-F5344CB8AC3E}">
        <p14:creationId xmlns:p14="http://schemas.microsoft.com/office/powerpoint/2010/main" val="3821435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a:t>
            </a:r>
            <a:endParaRPr lang="en-US" dirty="0"/>
          </a:p>
        </p:txBody>
      </p:sp>
      <p:sp>
        <p:nvSpPr>
          <p:cNvPr id="3" name="Content Placeholder 2"/>
          <p:cNvSpPr>
            <a:spLocks noGrp="1"/>
          </p:cNvSpPr>
          <p:nvPr>
            <p:ph idx="1"/>
          </p:nvPr>
        </p:nvSpPr>
        <p:spPr/>
        <p:txBody>
          <a:bodyPr/>
          <a:lstStyle/>
          <a:p>
            <a:r>
              <a:rPr lang="en-US" dirty="0"/>
              <a:t>Enforcement policy</a:t>
            </a:r>
          </a:p>
          <a:p>
            <a:r>
              <a:rPr lang="en-US" dirty="0"/>
              <a:t>Deregulation</a:t>
            </a:r>
            <a:r>
              <a:rPr lang="en-US" dirty="0" smtClean="0"/>
              <a:t>?</a:t>
            </a:r>
          </a:p>
          <a:p>
            <a:r>
              <a:rPr lang="en-US" dirty="0" smtClean="0"/>
              <a:t>Climate change</a:t>
            </a:r>
            <a:endParaRPr lang="en-US" dirty="0"/>
          </a:p>
          <a:p>
            <a:endParaRPr lang="en-US" dirty="0"/>
          </a:p>
        </p:txBody>
      </p:sp>
    </p:spTree>
    <p:extLst>
      <p:ext uri="{BB962C8B-B14F-4D97-AF65-F5344CB8AC3E}">
        <p14:creationId xmlns:p14="http://schemas.microsoft.com/office/powerpoint/2010/main" val="173531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FEDERAL/HILL ISSUES</a:t>
            </a:r>
            <a:endParaRPr lang="en-US" dirty="0"/>
          </a:p>
        </p:txBody>
      </p:sp>
      <p:sp>
        <p:nvSpPr>
          <p:cNvPr id="3" name="Content Placeholder 2"/>
          <p:cNvSpPr>
            <a:spLocks noGrp="1"/>
          </p:cNvSpPr>
          <p:nvPr>
            <p:ph idx="1"/>
          </p:nvPr>
        </p:nvSpPr>
        <p:spPr>
          <a:xfrm>
            <a:off x="457200" y="1192976"/>
            <a:ext cx="8229599" cy="5665024"/>
          </a:xfrm>
        </p:spPr>
        <p:txBody>
          <a:bodyPr/>
          <a:lstStyle/>
          <a:p>
            <a:pPr marL="0" indent="0">
              <a:buNone/>
            </a:pPr>
            <a:r>
              <a:rPr lang="en-US" dirty="0" smtClean="0"/>
              <a:t>Infrastructure</a:t>
            </a:r>
          </a:p>
          <a:p>
            <a:r>
              <a:rPr lang="en-US" dirty="0" smtClean="0"/>
              <a:t>Better roads &amp; bridges</a:t>
            </a:r>
          </a:p>
          <a:p>
            <a:r>
              <a:rPr lang="en-US" dirty="0" smtClean="0"/>
              <a:t>More C&amp;D to manage</a:t>
            </a:r>
          </a:p>
          <a:p>
            <a:pPr marL="0" indent="0">
              <a:buNone/>
            </a:pPr>
            <a:r>
              <a:rPr lang="en-US" dirty="0" smtClean="0"/>
              <a:t>Free Trade</a:t>
            </a:r>
          </a:p>
          <a:p>
            <a:r>
              <a:rPr lang="en-US" dirty="0" smtClean="0"/>
              <a:t>Recycling dependent on exports</a:t>
            </a:r>
          </a:p>
          <a:p>
            <a:r>
              <a:rPr lang="en-US" dirty="0" smtClean="0"/>
              <a:t>Trade war?</a:t>
            </a:r>
          </a:p>
          <a:p>
            <a:pPr marL="0" indent="0">
              <a:buNone/>
            </a:pPr>
            <a:r>
              <a:rPr lang="en-US" dirty="0"/>
              <a:t>Food waste</a:t>
            </a:r>
          </a:p>
          <a:p>
            <a:r>
              <a:rPr lang="en-US" dirty="0"/>
              <a:t>Uniform “best used by” labelling</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989609545"/>
      </p:ext>
    </p:extLst>
  </p:cSld>
  <p:clrMapOvr>
    <a:masterClrMapping/>
  </p:clrMapOvr>
</p:sld>
</file>

<file path=ppt/theme/theme1.xml><?xml version="1.0" encoding="utf-8"?>
<a:theme xmlns:a="http://schemas.openxmlformats.org/drawingml/2006/main" name="NW&amp;RA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5536</TotalTime>
  <Words>3842</Words>
  <Application>Microsoft Office PowerPoint</Application>
  <PresentationFormat>On-screen Show (4:3)</PresentationFormat>
  <Paragraphs>640</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ＭＳ Ｐゴシック</vt:lpstr>
      <vt:lpstr>Arial</vt:lpstr>
      <vt:lpstr>Calibri</vt:lpstr>
      <vt:lpstr>NW&amp;RAtemplate</vt:lpstr>
      <vt:lpstr> WASTE MANAGEMENT ASSOCIATION OF BRITISH COLUMBIA CH-CH-CH-CHANGES!</vt:lpstr>
      <vt:lpstr>IT’S ALL ABOUT CHANGE</vt:lpstr>
      <vt:lpstr>MR. WIZARD</vt:lpstr>
      <vt:lpstr>POLITICS OF WASTE</vt:lpstr>
      <vt:lpstr>WASTE &amp; RECYCLING LAWS: NATIONAL</vt:lpstr>
      <vt:lpstr>EPA</vt:lpstr>
      <vt:lpstr>EPA</vt:lpstr>
      <vt:lpstr>EPA </vt:lpstr>
      <vt:lpstr>FEDERAL/HILL ISSUES</vt:lpstr>
      <vt:lpstr>WASTE &amp; RECYCLING LAWS:  STATE</vt:lpstr>
      <vt:lpstr>2017 STATE LEGISLATIVE PRIORITIES </vt:lpstr>
      <vt:lpstr>STATE PRIORITIES &amp; RECYCLING</vt:lpstr>
      <vt:lpstr>IT’S ALL ABOUT CHANGE</vt:lpstr>
      <vt:lpstr>MSW GENERATION RATES</vt:lpstr>
      <vt:lpstr>MANAGEMENT TRENDS</vt:lpstr>
      <vt:lpstr>RAW MATERIAL TRENDS</vt:lpstr>
      <vt:lpstr>LESS WASTE/DIFFERENT WASTE TRENDS</vt:lpstr>
      <vt:lpstr>WHAT IS ON THE HORIZON</vt:lpstr>
      <vt:lpstr>FLEXIBLE PACKAGING</vt:lpstr>
      <vt:lpstr>E-COMMERCE</vt:lpstr>
      <vt:lpstr>DRONES</vt:lpstr>
      <vt:lpstr>3-D PRINTING</vt:lpstr>
      <vt:lpstr>ORGANICS</vt:lpstr>
      <vt:lpstr>ORLANDO ENERGY GARDEN</vt:lpstr>
      <vt:lpstr>ORGANICS</vt:lpstr>
      <vt:lpstr>IT’S ALL ABOUT CHANGE</vt:lpstr>
      <vt:lpstr>ISSUES</vt:lpstr>
      <vt:lpstr>GOALS &amp; MEASUREMENT?</vt:lpstr>
      <vt:lpstr>A NEW WAY OF THINKING</vt:lpstr>
      <vt:lpstr>SUSTAINABLE MATERIALS MANAGEMENT</vt:lpstr>
      <vt:lpstr>SUSTAINABLE MATERIALS MANAGEMENT</vt:lpstr>
      <vt:lpstr>EPR IN THE STATES</vt:lpstr>
      <vt:lpstr>“DISAPPOINTING RESULTS”</vt:lpstr>
      <vt:lpstr>WHY DISAPPOINTING? OVERALL</vt:lpstr>
      <vt:lpstr>EPR LEGISLATIVE TRENDS</vt:lpstr>
      <vt:lpstr>WHO COLLECTS</vt:lpstr>
      <vt:lpstr>SYSTEM FINANCES</vt:lpstr>
      <vt:lpstr>SUMMARY</vt:lpstr>
      <vt:lpstr>CONCLUSION</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Vincent Micone</dc:creator>
  <cp:lastModifiedBy>Chaz Miller</cp:lastModifiedBy>
  <cp:revision>418</cp:revision>
  <cp:lastPrinted>2017-01-09T22:51:08Z</cp:lastPrinted>
  <dcterms:created xsi:type="dcterms:W3CDTF">2013-12-11T04:04:45Z</dcterms:created>
  <dcterms:modified xsi:type="dcterms:W3CDTF">2017-01-13T15:41:10Z</dcterms:modified>
</cp:coreProperties>
</file>