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7" r:id="rId2"/>
    <p:sldMasterId id="2147483724" r:id="rId3"/>
    <p:sldMasterId id="2147483731" r:id="rId4"/>
    <p:sldMasterId id="2147483738" r:id="rId5"/>
    <p:sldMasterId id="2147483710" r:id="rId6"/>
  </p:sldMasterIdLst>
  <p:notesMasterIdLst>
    <p:notesMasterId r:id="rId23"/>
  </p:notesMasterIdLst>
  <p:sldIdLst>
    <p:sldId id="256" r:id="rId7"/>
    <p:sldId id="388" r:id="rId8"/>
    <p:sldId id="319" r:id="rId9"/>
    <p:sldId id="320" r:id="rId10"/>
    <p:sldId id="321" r:id="rId11"/>
    <p:sldId id="323" r:id="rId12"/>
    <p:sldId id="385" r:id="rId13"/>
    <p:sldId id="379" r:id="rId14"/>
    <p:sldId id="331" r:id="rId15"/>
    <p:sldId id="380" r:id="rId16"/>
    <p:sldId id="381" r:id="rId17"/>
    <p:sldId id="386" r:id="rId18"/>
    <p:sldId id="382" r:id="rId19"/>
    <p:sldId id="383" r:id="rId20"/>
    <p:sldId id="384" r:id="rId21"/>
    <p:sldId id="387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5020"/>
    <a:srgbClr val="55461B"/>
    <a:srgbClr val="E86412"/>
    <a:srgbClr val="E08306"/>
    <a:srgbClr val="A67616"/>
    <a:srgbClr val="AF6A0D"/>
    <a:srgbClr val="9F8333"/>
    <a:srgbClr val="725E24"/>
    <a:srgbClr val="E2001A"/>
    <a:srgbClr val="3E9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798" autoAdjust="0"/>
    <p:restoredTop sz="98650" autoAdjust="0"/>
  </p:normalViewPr>
  <p:slideViewPr>
    <p:cSldViewPr snapToGrid="0" snapToObjects="1" showGuides="1">
      <p:cViewPr>
        <p:scale>
          <a:sx n="66" d="100"/>
          <a:sy n="66" d="100"/>
        </p:scale>
        <p:origin x="-118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088BA1-1F6D-4A9D-A4DC-7B92029FF8AB}" type="datetimeFigureOut">
              <a:rPr lang="fr-FR" smtClean="0"/>
              <a:pPr/>
              <a:t>29/01/2015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5C8F62-526E-4771-8490-6F031BFDC2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7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8F62-526E-4771-8490-6F031BFDC2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91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smtClean="0">
                <a:cs typeface="Arial" charset="0"/>
              </a:rPr>
              <a:t>Circular = closed loop, cradle to cradle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26766C-F754-49F7-8DAD-716079DEBE25}" type="slidenum">
              <a:rPr lang="fr-FR" altLang="en-US" sz="1200"/>
              <a:pPr eaLnBrk="1" hangingPunct="1">
                <a:spcBef>
                  <a:spcPct val="0"/>
                </a:spcBef>
              </a:pPr>
              <a:t>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8F62-526E-4771-8490-6F031BFDC2AE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7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>
            <a:off x="200811" y="200688"/>
            <a:ext cx="8748000" cy="6494400"/>
          </a:xfrm>
          <a:prstGeom prst="round2DiagRect">
            <a:avLst>
              <a:gd name="adj1" fmla="val 5867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54" y="200691"/>
            <a:ext cx="2228776" cy="623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6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65125" y="6513513"/>
            <a:ext cx="6731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A14A-A1D9-4943-A9DA-94690802CB16}" type="datetime1">
              <a:rPr lang="en-GB"/>
              <a:pPr>
                <a:defRPr/>
              </a:pPr>
              <a:t>29/01/2015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Direction or Department name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F9E8-228F-40E9-A634-56E4761DA6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89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8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6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6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TITRE PRÉSENTATION / SOUS TITRE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  <p:sldLayoutId id="2147483757" r:id="rId3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52" r:id="rId6"/>
    <p:sldLayoutId id="2147483749" r:id="rId7"/>
    <p:sldLayoutId id="2147483723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53" r:id="rId6"/>
    <p:sldLayoutId id="2147483748" r:id="rId7"/>
    <p:sldLayoutId id="2147483730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54" r:id="rId6"/>
    <p:sldLayoutId id="2147483745" r:id="rId7"/>
    <p:sldLayoutId id="2147483737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55" r:id="rId6"/>
    <p:sldLayoutId id="2147483746" r:id="rId7"/>
    <p:sldLayoutId id="2147483744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56" r:id="rId6"/>
    <p:sldLayoutId id="2147483747" r:id="rId7"/>
    <p:sldLayoutId id="2147483716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bcdn-sphotos-a-a.akamaihd.net/hphotos-ak-xaf1/t31.0-8/c0.134.851.315/p851x315/411710_379123652136443_1070828301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857624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235524" y="1583113"/>
            <a:ext cx="8541571" cy="4301067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lang="fr-FR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85738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Char char="o"/>
              <a:defRPr lang="fr-FR" sz="1600" b="0" i="1" kern="1200" dirty="0" smtClean="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82663" indent="-180975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Char char="o"/>
              <a:defRPr lang="fr-FR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buNone/>
            </a:pPr>
            <a:r>
              <a:rPr lang="en-C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3: Our Circular Economy</a:t>
            </a:r>
          </a:p>
          <a:p>
            <a:pPr marL="269875" indent="0">
              <a:buNone/>
            </a:pPr>
            <a:endParaRPr lang="en-CA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9875" indent="0">
              <a:buNone/>
            </a:pPr>
            <a:r>
              <a:rPr lang="en-CA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 Howorth, Business Developer, Veolia</a:t>
            </a:r>
          </a:p>
        </p:txBody>
      </p:sp>
    </p:spTree>
    <p:extLst>
      <p:ext uri="{BB962C8B-B14F-4D97-AF65-F5344CB8AC3E}">
        <p14:creationId xmlns:p14="http://schemas.microsoft.com/office/powerpoint/2010/main" val="41703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Anaerobic Digestion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6" y="1553030"/>
            <a:ext cx="9434286" cy="48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/>
              <a:t>Dry vs. Wet Anaerobic Digestion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66713" y="5091241"/>
            <a:ext cx="7313612" cy="77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71463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Potential for contaminants </a:t>
            </a:r>
            <a:r>
              <a:rPr lang="en-US" altLang="fr-FR" sz="2400" dirty="0">
                <a:solidFill>
                  <a:srgbClr val="808080"/>
                </a:solidFill>
                <a:latin typeface="Arial" panose="020B0604020202020204" pitchFamily="34" charset="0"/>
              </a:rPr>
              <a:t>in </a:t>
            </a: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final product</a:t>
            </a:r>
            <a:endParaRPr lang="en-US" altLang="fr-FR" sz="24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Economies of scale (~10,000 T/</a:t>
            </a:r>
            <a:r>
              <a:rPr lang="en-US" altLang="fr-FR" sz="2400" dirty="0" err="1" smtClean="0">
                <a:solidFill>
                  <a:srgbClr val="808080"/>
                </a:solidFill>
                <a:latin typeface="Arial" panose="020B0604020202020204" pitchFamily="34" charset="0"/>
              </a:rPr>
              <a:t>yr</a:t>
            </a: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 and up)</a:t>
            </a:r>
            <a:endParaRPr lang="en-US" altLang="fr-FR" sz="24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66713" y="2239898"/>
            <a:ext cx="8377237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>
                <a:solidFill>
                  <a:srgbClr val="808080"/>
                </a:solidFill>
                <a:latin typeface="Arial" panose="020B0604020202020204" pitchFamily="34" charset="0"/>
              </a:rPr>
              <a:t>No settling or flotation</a:t>
            </a:r>
          </a:p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>
                <a:solidFill>
                  <a:srgbClr val="808080"/>
                </a:solidFill>
                <a:latin typeface="Arial" panose="020B0604020202020204" pitchFamily="34" charset="0"/>
              </a:rPr>
              <a:t>Compact</a:t>
            </a:r>
          </a:p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>
                <a:solidFill>
                  <a:srgbClr val="808080"/>
                </a:solidFill>
                <a:latin typeface="Arial" panose="020B0604020202020204" pitchFamily="34" charset="0"/>
              </a:rPr>
              <a:t>Better energy balance</a:t>
            </a:r>
          </a:p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Higher </a:t>
            </a:r>
            <a:r>
              <a:rPr lang="en-US" altLang="fr-FR" sz="2400" dirty="0">
                <a:solidFill>
                  <a:srgbClr val="808080"/>
                </a:solidFill>
                <a:latin typeface="Arial" panose="020B0604020202020204" pitchFamily="34" charset="0"/>
              </a:rPr>
              <a:t>biogas production</a:t>
            </a:r>
          </a:p>
          <a:p>
            <a:pPr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D7D7D7"/>
              </a:buClr>
              <a:buSzPct val="60000"/>
              <a:buFontTx/>
              <a:buBlip>
                <a:blip r:embed="rId2"/>
              </a:buBlip>
            </a:pPr>
            <a:r>
              <a:rPr lang="en-US" altLang="fr-F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Can process green waste</a:t>
            </a:r>
            <a:endParaRPr lang="en-US" altLang="fr-FR" sz="24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713" y="463987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715" y="1682983"/>
            <a:ext cx="289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Advantages: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CA" dirty="0" smtClean="0"/>
              <a:t>Types of Dry AD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1" y="1501098"/>
            <a:ext cx="4658593" cy="20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44" y="4278882"/>
            <a:ext cx="4863581" cy="199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7549" y="1923964"/>
            <a:ext cx="1786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200" dirty="0" smtClean="0">
                <a:cs typeface="Arial" panose="020B0604020202020204" pitchFamily="34" charset="0"/>
                <a:sym typeface="Wingdings 3" pitchFamily="18" charset="2"/>
              </a:rPr>
              <a:t>Plug Flow</a:t>
            </a:r>
            <a:endParaRPr lang="en-CA" sz="3200" dirty="0"/>
          </a:p>
        </p:txBody>
      </p:sp>
      <p:sp>
        <p:nvSpPr>
          <p:cNvPr id="21" name="Rectangle 20"/>
          <p:cNvSpPr/>
          <p:nvPr/>
        </p:nvSpPr>
        <p:spPr>
          <a:xfrm>
            <a:off x="853274" y="4985173"/>
            <a:ext cx="20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200" dirty="0" smtClean="0">
                <a:cs typeface="Arial" panose="020B0604020202020204" pitchFamily="34" charset="0"/>
                <a:sym typeface="Wingdings 3" pitchFamily="18" charset="2"/>
              </a:rPr>
              <a:t>Percolation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998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0"/>
            <a:ext cx="7747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525" y="914400"/>
            <a:ext cx="1001713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000" b="1" dirty="0">
                <a:solidFill>
                  <a:srgbClr val="92D050"/>
                </a:solidFill>
              </a:rPr>
              <a:t>Input</a:t>
            </a:r>
            <a:endParaRPr lang="en-CA" sz="2000" b="1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525" y="5330825"/>
            <a:ext cx="11588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000" b="1" dirty="0" err="1" smtClean="0">
                <a:solidFill>
                  <a:srgbClr val="784322"/>
                </a:solidFill>
              </a:rPr>
              <a:t>Fertilizer</a:t>
            </a:r>
            <a:endParaRPr lang="en-CA" sz="2000" b="1" dirty="0">
              <a:solidFill>
                <a:srgbClr val="78432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7200" y="0"/>
            <a:ext cx="1001713" cy="35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r="1469" b="31429"/>
          <a:stretch/>
        </p:blipFill>
        <p:spPr bwMode="auto">
          <a:xfrm>
            <a:off x="201600" y="944372"/>
            <a:ext cx="8729464" cy="33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 err="1" smtClean="0"/>
              <a:t>Kompogas</a:t>
            </a:r>
            <a:r>
              <a:rPr lang="en-CA" dirty="0" smtClean="0"/>
              <a:t> Process Features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554150" y="4305300"/>
            <a:ext cx="3294075" cy="30607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9C9E9F"/>
              </a:buClr>
              <a:buSzPct val="70000"/>
              <a:buFontTx/>
              <a:buBlip>
                <a:blip r:embed="rId3"/>
              </a:buBlip>
              <a:defRPr lang="fr-FR"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79388" algn="l" defTabSz="457200" rtl="0" eaLnBrk="1" latinLnBrk="0" hangingPunct="1">
              <a:spcBef>
                <a:spcPct val="20000"/>
              </a:spcBef>
              <a:buClr>
                <a:srgbClr val="E2001A"/>
              </a:buClr>
              <a:buSzPct val="70000"/>
              <a:buFontTx/>
              <a:buBlip>
                <a:blip r:embed="rId4"/>
              </a:buBlip>
              <a:defRPr lang="fr-FR" sz="1600" b="0" i="1" kern="120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1825" indent="-180975" algn="l" defTabSz="457200" rtl="0" eaLnBrk="1" latinLnBrk="0" hangingPunct="1">
              <a:spcBef>
                <a:spcPct val="20000"/>
              </a:spcBef>
              <a:buClr>
                <a:srgbClr val="E2001A"/>
              </a:buClr>
              <a:buSzPct val="50000"/>
              <a:buFontTx/>
              <a:buBlip>
                <a:blip r:embed="rId4"/>
              </a:buBlip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Efficiency</a:t>
            </a: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en-CA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Thermophilic</a:t>
            </a: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Energy</a:t>
            </a: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Robust</a:t>
            </a:r>
          </a:p>
          <a:p>
            <a:pPr marL="471488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Many Installations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466850" y="3710780"/>
            <a:ext cx="4686284" cy="43010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9C9E9F"/>
              </a:buClr>
              <a:buSzPct val="70000"/>
              <a:buFontTx/>
              <a:buBlip>
                <a:blip r:embed="rId2"/>
              </a:buBlip>
              <a:defRPr lang="fr-FR"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79388" algn="l" defTabSz="457200" rtl="0" eaLnBrk="1" latinLnBrk="0" hangingPunct="1">
              <a:spcBef>
                <a:spcPct val="20000"/>
              </a:spcBef>
              <a:buClr>
                <a:srgbClr val="E2001A"/>
              </a:buClr>
              <a:buSzPct val="70000"/>
              <a:buFontTx/>
              <a:buBlip>
                <a:blip r:embed="rId3"/>
              </a:buBlip>
              <a:defRPr lang="fr-FR" sz="1600" b="0" i="1" kern="120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1825" indent="-180975" algn="l" defTabSz="457200" rtl="0" eaLnBrk="1" latinLnBrk="0" hangingPunct="1">
              <a:spcBef>
                <a:spcPct val="20000"/>
              </a:spcBef>
              <a:buClr>
                <a:srgbClr val="E2001A"/>
              </a:buClr>
              <a:buSzPct val="50000"/>
              <a:buFontTx/>
              <a:buBlip>
                <a:blip r:embed="rId3"/>
              </a:buBlip>
              <a:defRPr lang="fr-FR"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1488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9360"/>
            <a:ext cx="9154447" cy="42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287" r="31929" b="17335"/>
          <a:stretch/>
        </p:blipFill>
        <p:spPr bwMode="auto">
          <a:xfrm>
            <a:off x="6419850" y="123825"/>
            <a:ext cx="26765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49" y="4981575"/>
            <a:ext cx="4757576" cy="18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CA" dirty="0" smtClean="0"/>
              <a:t>The Future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4" descr="a latus pha gran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1288"/>
            <a:ext cx="4176712" cy="28019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0738" y="4257675"/>
            <a:ext cx="431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0" hangingPunct="0"/>
            <a:r>
              <a:rPr lang="en-US" altLang="zh-CN" sz="1800" i="1" dirty="0" err="1">
                <a:ea typeface="SimSun" pitchFamily="2" charset="-122"/>
              </a:rPr>
              <a:t>Alcaligenes</a:t>
            </a:r>
            <a:r>
              <a:rPr lang="en-US" altLang="zh-CN" sz="1800" i="1" dirty="0">
                <a:ea typeface="SimSun" pitchFamily="2" charset="-122"/>
              </a:rPr>
              <a:t> </a:t>
            </a:r>
            <a:r>
              <a:rPr lang="en-US" altLang="zh-CN" sz="1800" i="1" dirty="0" err="1">
                <a:ea typeface="SimSun" pitchFamily="2" charset="-122"/>
              </a:rPr>
              <a:t>latus</a:t>
            </a:r>
            <a:r>
              <a:rPr lang="en-US" altLang="zh-CN" sz="1800" dirty="0">
                <a:ea typeface="SimSun" pitchFamily="2" charset="-122"/>
              </a:rPr>
              <a:t> loaded with PHA granules</a:t>
            </a:r>
            <a:endParaRPr lang="en-US" altLang="zh-CN" sz="1800" dirty="0">
              <a:latin typeface="Times" pitchFamily="18" charset="0"/>
              <a:ea typeface="SimSun" pitchFamily="2" charset="-122"/>
            </a:endParaRPr>
          </a:p>
        </p:txBody>
      </p:sp>
      <p:grpSp>
        <p:nvGrpSpPr>
          <p:cNvPr id="10" name="Group 7"/>
          <p:cNvGrpSpPr>
            <a:grpSpLocks noChangeAspect="1"/>
          </p:cNvGrpSpPr>
          <p:nvPr/>
        </p:nvGrpSpPr>
        <p:grpSpPr bwMode="auto">
          <a:xfrm>
            <a:off x="5580063" y="1411288"/>
            <a:ext cx="3241675" cy="3902075"/>
            <a:chOff x="3379" y="1071"/>
            <a:chExt cx="2042" cy="2458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3379" y="1071"/>
              <a:ext cx="2042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1072"/>
              <a:ext cx="3444" cy="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36988" r="13599" b="29710"/>
          <a:stretch/>
        </p:blipFill>
        <p:spPr bwMode="auto">
          <a:xfrm>
            <a:off x="3340171" y="4900169"/>
            <a:ext cx="2860604" cy="17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40000"/>
              </a:spcBef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40000"/>
              </a:spcBef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GB" altLang="en-US" sz="1000" smtClean="0"/>
              <a:t>Direction or Department name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40000"/>
              </a:spcBef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40000"/>
              </a:spcBef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Tx/>
              <a:buNone/>
            </a:pPr>
            <a:fld id="{249F4A8B-26A2-4A3A-89E4-787E3F69E740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lnSpc>
                  <a:spcPct val="90000"/>
                </a:lnSpc>
                <a:spcBef>
                  <a:spcPct val="35000"/>
                </a:spcBef>
                <a:buClrTx/>
                <a:buSzTx/>
                <a:buFontTx/>
                <a:buNone/>
              </a:pPr>
              <a:t>2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0800"/>
            <a:ext cx="56483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16650" y="1603375"/>
            <a:ext cx="2051050" cy="788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AU" altLang="en-US" sz="3200" kern="0" dirty="0" smtClean="0"/>
              <a:t>Linear </a:t>
            </a:r>
            <a:br>
              <a:rPr lang="en-AU" altLang="en-US" sz="3200" kern="0" dirty="0" smtClean="0"/>
            </a:br>
            <a:r>
              <a:rPr lang="en-AU" altLang="en-US" sz="3200" kern="0" dirty="0" smtClean="0"/>
              <a:t>Economy</a:t>
            </a:r>
            <a:endParaRPr lang="en-AU" altLang="en-US" sz="3200" b="1" kern="0" dirty="0" smtClean="0"/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14581"/>
            <a:ext cx="3190511" cy="311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86200" y="3943350"/>
            <a:ext cx="2247900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AU" altLang="en-US" sz="3200" kern="0" dirty="0" smtClean="0"/>
              <a:t>Circular</a:t>
            </a:r>
            <a:br>
              <a:rPr lang="en-AU" altLang="en-US" sz="3200" kern="0" dirty="0" smtClean="0"/>
            </a:br>
            <a:r>
              <a:rPr lang="en-AU" altLang="en-US" sz="3200" kern="0" dirty="0" smtClean="0"/>
              <a:t>Economy</a:t>
            </a:r>
            <a:endParaRPr lang="en-AU" altLang="en-US" sz="3200" b="1" kern="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08885" y="6498250"/>
            <a:ext cx="2429615" cy="2215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AU" altLang="en-US" sz="1800" i="1" kern="0" dirty="0" smtClean="0"/>
              <a:t>Source</a:t>
            </a:r>
            <a:r>
              <a:rPr lang="en-AU" altLang="en-US" sz="1800" i="1" kern="0" dirty="0" smtClean="0"/>
              <a:t>: Ingenious.com </a:t>
            </a:r>
            <a:endParaRPr lang="en-AU" altLang="en-US" sz="1800" b="1" i="1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CA" dirty="0" smtClean="0"/>
              <a:t>Circular Economics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0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CA" altLang="fr-FR" dirty="0" smtClean="0"/>
              <a:t>Veolia Environnement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38138" y="1607230"/>
            <a:ext cx="6408737" cy="41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71463" indent="-271463" eaLnBrk="0" hangingPunct="0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60000"/>
              <a:buBlip>
                <a:blip r:embed="rId2"/>
              </a:buBlip>
              <a:defRPr sz="2400">
                <a:solidFill>
                  <a:srgbClr val="333333"/>
                </a:solidFill>
                <a:latin typeface="Calibri" pitchFamily="34" charset="0"/>
                <a:cs typeface="Arial" charset="0"/>
              </a:defRPr>
            </a:lvl1pPr>
            <a:lvl2pPr marL="452438" indent="-179388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Char char="•"/>
              <a:defRPr sz="2000">
                <a:solidFill>
                  <a:srgbClr val="333333"/>
                </a:solidFill>
                <a:latin typeface="Calibri" pitchFamily="34" charset="0"/>
                <a:cs typeface="Arial" charset="0"/>
              </a:defRPr>
            </a:lvl2pPr>
            <a:lvl3pPr marL="676275" indent="-222250" eaLnBrk="0" hangingPunct="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SzPct val="80000"/>
              <a:buBlip>
                <a:blip r:embed="rId3"/>
              </a:buBlip>
              <a:defRPr>
                <a:solidFill>
                  <a:srgbClr val="333333"/>
                </a:solidFill>
                <a:latin typeface="Calibri" pitchFamily="34" charset="0"/>
                <a:cs typeface="Arial" charset="0"/>
              </a:defRPr>
            </a:lvl3pPr>
            <a:lvl4pPr marL="685800" indent="-7938" eaLnBrk="0" hangingPunct="0">
              <a:lnSpc>
                <a:spcPct val="80000"/>
              </a:lnSpc>
              <a:spcBef>
                <a:spcPct val="40000"/>
              </a:spcBef>
              <a:buClr>
                <a:schemeClr val="bg2"/>
              </a:buClr>
              <a:buFont typeface="Calibri" pitchFamily="34" charset="0"/>
              <a:defRPr sz="1600" i="1">
                <a:solidFill>
                  <a:srgbClr val="333333"/>
                </a:solidFill>
                <a:latin typeface="Calibri" pitchFamily="34" charset="0"/>
                <a:cs typeface="Arial" charset="0"/>
              </a:defRPr>
            </a:lvl4pPr>
            <a:lvl5pPr marL="793750" indent="1035050" eaLnBrk="0" hangingPunct="0">
              <a:lnSpc>
                <a:spcPct val="80000"/>
              </a:lnSpc>
              <a:spcBef>
                <a:spcPct val="40000"/>
              </a:spcBef>
              <a:buChar char="»"/>
              <a:defRPr sz="1400">
                <a:solidFill>
                  <a:srgbClr val="363636"/>
                </a:solidFill>
                <a:latin typeface="Calibri" pitchFamily="34" charset="0"/>
                <a:cs typeface="Arial" charset="0"/>
              </a:defRPr>
            </a:lvl5pPr>
            <a:lvl6pPr marL="1250950" indent="103505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rgbClr val="363636"/>
                </a:solidFill>
                <a:latin typeface="Calibri" pitchFamily="34" charset="0"/>
                <a:cs typeface="Arial" charset="0"/>
              </a:defRPr>
            </a:lvl6pPr>
            <a:lvl7pPr marL="1708150" indent="103505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rgbClr val="363636"/>
                </a:solidFill>
                <a:latin typeface="Calibri" pitchFamily="34" charset="0"/>
                <a:cs typeface="Arial" charset="0"/>
              </a:defRPr>
            </a:lvl7pPr>
            <a:lvl8pPr marL="2165350" indent="103505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rgbClr val="363636"/>
                </a:solidFill>
                <a:latin typeface="Calibri" pitchFamily="34" charset="0"/>
                <a:cs typeface="Arial" charset="0"/>
              </a:defRPr>
            </a:lvl8pPr>
            <a:lvl9pPr marL="2622550" indent="103505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rgbClr val="363636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buClr>
                <a:srgbClr val="00B1C7"/>
              </a:buClr>
              <a:buFontTx/>
              <a:buNone/>
            </a:pPr>
            <a:r>
              <a:rPr lang="en-US" altLang="fr-F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</a:t>
            </a:r>
          </a:p>
          <a:p>
            <a:pPr>
              <a:buClr>
                <a:srgbClr val="00B1C7"/>
              </a:buClr>
            </a:pPr>
            <a:r>
              <a:rPr lang="en-US" altLang="fr-F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&gt;250</a:t>
            </a:r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,000</a:t>
            </a:r>
            <a:r>
              <a:rPr lang="en-US" altLang="fr-F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employees worldwide</a:t>
            </a:r>
            <a:endParaRPr lang="en-US" altLang="fr-FR" sz="2800" dirty="0">
              <a:latin typeface="Arial" panose="020B0604020202020204" pitchFamily="34" charset="0"/>
              <a:cs typeface="Arial" panose="020B0604020202020204" pitchFamily="34" charset="0"/>
              <a:sym typeface="Wingdings 3" pitchFamily="18" charset="2"/>
            </a:endParaRPr>
          </a:p>
          <a:p>
            <a:pPr>
              <a:buClr>
                <a:srgbClr val="00B1C7"/>
              </a:buClr>
            </a:pPr>
            <a:r>
              <a:rPr lang="en-US" altLang="fr-FR" sz="2800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Present in </a:t>
            </a:r>
            <a:r>
              <a:rPr lang="en-US" altLang="fr-F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&gt;100 countries</a:t>
            </a:r>
          </a:p>
          <a:p>
            <a:pPr lvl="1">
              <a:buClr>
                <a:srgbClr val="00B1C7"/>
              </a:buClr>
            </a:pPr>
            <a:r>
              <a:rPr lang="en-US" altLang="fr-FR" sz="2400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&gt;</a:t>
            </a:r>
            <a:r>
              <a:rPr lang="en-US" alt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250 Canadian Employees</a:t>
            </a:r>
            <a:endParaRPr lang="en-US" altLang="fr-FR" sz="2400" dirty="0">
              <a:latin typeface="Arial" panose="020B0604020202020204" pitchFamily="34" charset="0"/>
              <a:cs typeface="Arial" panose="020B0604020202020204" pitchFamily="34" charset="0"/>
              <a:sym typeface="Wingdings 3" pitchFamily="18" charset="2"/>
            </a:endParaRPr>
          </a:p>
          <a:p>
            <a:pPr>
              <a:buClr>
                <a:srgbClr val="00B1C7"/>
              </a:buClr>
            </a:pPr>
            <a:r>
              <a:rPr lang="en-US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 and Operations</a:t>
            </a:r>
          </a:p>
        </p:txBody>
      </p:sp>
      <p:pic>
        <p:nvPicPr>
          <p:cNvPr id="4" name="Picture 22" descr="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5" t="-14812" r="-3497" b="-25537"/>
          <a:stretch>
            <a:fillRect/>
          </a:stretch>
        </p:blipFill>
        <p:spPr bwMode="auto">
          <a:xfrm>
            <a:off x="7091188" y="6082307"/>
            <a:ext cx="1943511" cy="6922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7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CA" altLang="fr-FR" dirty="0" smtClean="0"/>
              <a:t>2013 </a:t>
            </a:r>
            <a:r>
              <a:rPr lang="fr-CA" altLang="fr-FR" dirty="0" err="1" smtClean="0"/>
              <a:t>Financials</a:t>
            </a:r>
            <a:endParaRPr lang="fr-CA" altLang="fr-FR" dirty="0" smtClean="0"/>
          </a:p>
        </p:txBody>
      </p:sp>
      <p:pic>
        <p:nvPicPr>
          <p:cNvPr id="11" name="Picture 22" descr="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5" t="-14812" r="-3497" b="-25537"/>
          <a:stretch>
            <a:fillRect/>
          </a:stretch>
        </p:blipFill>
        <p:spPr bwMode="auto">
          <a:xfrm>
            <a:off x="7091188" y="6082307"/>
            <a:ext cx="1943511" cy="6922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4"/>
          <p:cNvSpPr txBox="1"/>
          <p:nvPr/>
        </p:nvSpPr>
        <p:spPr>
          <a:xfrm>
            <a:off x="5888625" y="4014222"/>
            <a:ext cx="15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CA" sz="3600" b="1" dirty="0" smtClean="0">
                <a:solidFill>
                  <a:srgbClr val="E2001A"/>
                </a:solidFill>
                <a:latin typeface="Calibri"/>
              </a:rPr>
              <a:t>WASTE</a:t>
            </a:r>
            <a:endParaRPr lang="fr-CA" sz="3600" b="1" dirty="0">
              <a:solidFill>
                <a:srgbClr val="E2001A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58" y="2350980"/>
            <a:ext cx="1561092" cy="32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18" y="2109045"/>
            <a:ext cx="720230" cy="2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44" y="3177708"/>
            <a:ext cx="1294673" cy="3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45" y="4125175"/>
            <a:ext cx="2300838" cy="42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45" y="4829640"/>
            <a:ext cx="2401321" cy="3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29" y="5374538"/>
            <a:ext cx="1019431" cy="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14" idx="1"/>
            <a:endCxn id="1029" idx="3"/>
          </p:cNvCxnSpPr>
          <p:nvPr/>
        </p:nvCxnSpPr>
        <p:spPr>
          <a:xfrm flipH="1">
            <a:off x="5100983" y="4337388"/>
            <a:ext cx="787642" cy="1"/>
          </a:xfrm>
          <a:prstGeom prst="straightConnector1">
            <a:avLst/>
          </a:prstGeom>
          <a:ln>
            <a:solidFill>
              <a:srgbClr val="E200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78" y="1689887"/>
            <a:ext cx="2889622" cy="158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05" y="724883"/>
            <a:ext cx="4553286" cy="40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CA" altLang="fr-FR" dirty="0" err="1" smtClean="0"/>
              <a:t>Waste</a:t>
            </a:r>
            <a:r>
              <a:rPr lang="fr-CA" altLang="fr-FR" dirty="0" smtClean="0"/>
              <a:t> Revenues by Activity</a:t>
            </a:r>
          </a:p>
        </p:txBody>
      </p:sp>
      <p:pic>
        <p:nvPicPr>
          <p:cNvPr id="11" name="Picture 22" descr="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5" t="-14812" r="-3497" b="-25537"/>
          <a:stretch>
            <a:fillRect/>
          </a:stretch>
        </p:blipFill>
        <p:spPr bwMode="auto">
          <a:xfrm>
            <a:off x="7091188" y="6082307"/>
            <a:ext cx="1943511" cy="6922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1" y="3607718"/>
            <a:ext cx="5235652" cy="30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7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1357792"/>
            <a:ext cx="8205233" cy="502921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fr-FR" dirty="0" smtClean="0"/>
              <a:t>Our Expertise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1474" y="4676503"/>
            <a:ext cx="112340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A" sz="1400" b="1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Operation</a:t>
            </a:r>
            <a:endParaRPr lang="fr-CA" sz="1400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451075" y="4336430"/>
            <a:ext cx="1457589" cy="1435720"/>
          </a:xfrm>
          <a:prstGeom prst="ellipse">
            <a:avLst/>
          </a:prstGeom>
          <a:solidFill>
            <a:srgbClr val="D26528"/>
          </a:solidFill>
          <a:ln w="19050">
            <a:solidFill>
              <a:srgbClr val="D265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582" y="4835510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Operations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1018" y="3458095"/>
            <a:ext cx="3915295" cy="798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prstClr val="black"/>
                </a:solidFill>
              </a:rPr>
              <a:t>Flexible Delivery Models</a:t>
            </a: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38313" y="1414463"/>
            <a:ext cx="1442402" cy="1471612"/>
          </a:xfrm>
          <a:prstGeom prst="ellipse">
            <a:avLst/>
          </a:prstGeom>
          <a:solidFill>
            <a:srgbClr val="00AEC7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929" y="1998938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R&amp;D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99026" y="4823214"/>
            <a:ext cx="1442402" cy="1471612"/>
          </a:xfrm>
          <a:prstGeom prst="ellipse">
            <a:avLst/>
          </a:prstGeom>
          <a:solidFill>
            <a:srgbClr val="9619A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6939" y="526636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System </a:t>
            </a:r>
          </a:p>
          <a:p>
            <a:pPr algn="ctr"/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Integration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7420" y="3927764"/>
            <a:ext cx="1442402" cy="1471612"/>
          </a:xfrm>
          <a:prstGeom prst="ellipse">
            <a:avLst/>
          </a:prstGeom>
          <a:solidFill>
            <a:srgbClr val="B38615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967" y="4370918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Design </a:t>
            </a:r>
          </a:p>
          <a:p>
            <a:pPr algn="ctr"/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Build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95068" y="2141956"/>
            <a:ext cx="1467288" cy="143572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8078" y="2657662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Equipment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9903" y="2385493"/>
            <a:ext cx="1442402" cy="1471612"/>
          </a:xfrm>
          <a:prstGeom prst="ellipse">
            <a:avLst/>
          </a:prstGeom>
          <a:solidFill>
            <a:srgbClr val="186E5E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8441" y="2952022"/>
            <a:ext cx="1527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Consumables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34397" y="1420264"/>
            <a:ext cx="1467288" cy="1435720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0690" y="1968847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Systems</a:t>
            </a:r>
            <a:endParaRPr lang="en-CA" sz="1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CA" dirty="0" smtClean="0"/>
              <a:t>Technology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074" name="Picture 2" descr="C:\Users\howorthc\Pictures\Marketing images\Z-MBBR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9563" r="26219" b="11969"/>
          <a:stretch/>
        </p:blipFill>
        <p:spPr bwMode="auto">
          <a:xfrm>
            <a:off x="-190500" y="1517170"/>
            <a:ext cx="5905499" cy="53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Solid Waste Focus Areas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Rounded Rectangle 10"/>
          <p:cNvSpPr/>
          <p:nvPr/>
        </p:nvSpPr>
        <p:spPr>
          <a:xfrm>
            <a:off x="345217" y="4658893"/>
            <a:ext cx="4143656" cy="739833"/>
          </a:xfrm>
          <a:prstGeom prst="roundRect">
            <a:avLst/>
          </a:prstGeom>
          <a:solidFill>
            <a:srgbClr val="5546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Organics</a:t>
            </a:r>
            <a:endParaRPr lang="en-CA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45216" y="2184857"/>
            <a:ext cx="4143656" cy="7398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Landfill Leachate</a:t>
            </a:r>
            <a:endParaRPr lang="en-CA" sz="3200" dirty="0"/>
          </a:p>
        </p:txBody>
      </p:sp>
      <p:sp>
        <p:nvSpPr>
          <p:cNvPr id="29" name="Down Arrow 28"/>
          <p:cNvSpPr/>
          <p:nvPr/>
        </p:nvSpPr>
        <p:spPr>
          <a:xfrm rot="16200000">
            <a:off x="5154755" y="4348342"/>
            <a:ext cx="491075" cy="1360933"/>
          </a:xfrm>
          <a:prstGeom prst="downArrow">
            <a:avLst>
              <a:gd name="adj1" fmla="val 50000"/>
              <a:gd name="adj2" fmla="val 90344"/>
            </a:avLst>
          </a:prstGeom>
          <a:noFill/>
          <a:ln w="38100">
            <a:solidFill>
              <a:srgbClr val="5546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Down Arrow 29"/>
          <p:cNvSpPr/>
          <p:nvPr/>
        </p:nvSpPr>
        <p:spPr>
          <a:xfrm rot="16200000">
            <a:off x="5160086" y="1874306"/>
            <a:ext cx="491075" cy="1360933"/>
          </a:xfrm>
          <a:prstGeom prst="downArrow">
            <a:avLst>
              <a:gd name="adj1" fmla="val 50000"/>
              <a:gd name="adj2" fmla="val 90344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6301574" y="2016164"/>
            <a:ext cx="1995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200" dirty="0" smtClean="0">
                <a:cs typeface="Arial" panose="020B0604020202020204" pitchFamily="34" charset="0"/>
                <a:sym typeface="Wingdings 3" pitchFamily="18" charset="2"/>
              </a:rPr>
              <a:t>Compliant </a:t>
            </a:r>
            <a:br>
              <a:rPr lang="en-US" altLang="fr-FR" sz="3200" dirty="0" smtClean="0">
                <a:cs typeface="Arial" panose="020B0604020202020204" pitchFamily="34" charset="0"/>
                <a:sym typeface="Wingdings 3" pitchFamily="18" charset="2"/>
              </a:rPr>
            </a:br>
            <a:r>
              <a:rPr lang="en-US" altLang="fr-FR" sz="3200" dirty="0" smtClean="0">
                <a:cs typeface="Arial" panose="020B0604020202020204" pitchFamily="34" charset="0"/>
                <a:sym typeface="Wingdings 3" pitchFamily="18" charset="2"/>
              </a:rPr>
              <a:t>Discharge</a:t>
            </a:r>
            <a:endParaRPr lang="en-CA" sz="3200" dirty="0"/>
          </a:p>
        </p:txBody>
      </p:sp>
      <p:sp>
        <p:nvSpPr>
          <p:cNvPr id="31" name="Rectangle 30"/>
          <p:cNvSpPr/>
          <p:nvPr/>
        </p:nvSpPr>
        <p:spPr>
          <a:xfrm>
            <a:off x="6301575" y="4490200"/>
            <a:ext cx="18958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200" dirty="0" err="1" smtClean="0">
                <a:cs typeface="Arial" panose="020B0604020202020204" pitchFamily="34" charset="0"/>
                <a:sym typeface="Wingdings 3" pitchFamily="18" charset="2"/>
              </a:rPr>
              <a:t>Reuseable</a:t>
            </a:r>
            <a:endParaRPr lang="en-US" altLang="fr-FR" sz="3200" dirty="0" smtClean="0">
              <a:cs typeface="Arial" panose="020B0604020202020204" pitchFamily="34" charset="0"/>
              <a:sym typeface="Wingdings 3" pitchFamily="18" charset="2"/>
            </a:endParaRPr>
          </a:p>
          <a:p>
            <a:r>
              <a:rPr lang="en-US" sz="3200" dirty="0" smtClean="0">
                <a:cs typeface="Arial" panose="020B0604020202020204" pitchFamily="34" charset="0"/>
                <a:sym typeface="Wingdings 3" pitchFamily="18" charset="2"/>
              </a:rPr>
              <a:t>Products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492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Organic Waste Processes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5" name="Rounded Rectangle 14"/>
          <p:cNvSpPr/>
          <p:nvPr/>
        </p:nvSpPr>
        <p:spPr>
          <a:xfrm>
            <a:off x="385914" y="1486471"/>
            <a:ext cx="3784736" cy="872073"/>
          </a:xfrm>
          <a:prstGeom prst="roundRect">
            <a:avLst/>
          </a:prstGeom>
          <a:solidFill>
            <a:srgbClr val="5546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Pre-Treatment</a:t>
            </a:r>
            <a:endParaRPr lang="en-CA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5982943" y="4369646"/>
            <a:ext cx="2852342" cy="1543313"/>
          </a:xfrm>
          <a:prstGeom prst="roundRect">
            <a:avLst/>
          </a:prstGeom>
          <a:solidFill>
            <a:srgbClr val="E864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Power Generation </a:t>
            </a:r>
          </a:p>
          <a:p>
            <a:pPr algn="ctr"/>
            <a:r>
              <a:rPr lang="en-CA" sz="2400" dirty="0" smtClean="0"/>
              <a:t>Gas Upgrading</a:t>
            </a:r>
          </a:p>
          <a:p>
            <a:pPr algn="ctr"/>
            <a:r>
              <a:rPr lang="en-CA" sz="2400" dirty="0" smtClean="0"/>
              <a:t>District Heating</a:t>
            </a:r>
            <a:endParaRPr lang="en-CA" sz="2400" dirty="0"/>
          </a:p>
        </p:txBody>
      </p:sp>
      <p:sp>
        <p:nvSpPr>
          <p:cNvPr id="23" name="Down Arrow 22"/>
          <p:cNvSpPr/>
          <p:nvPr/>
        </p:nvSpPr>
        <p:spPr>
          <a:xfrm>
            <a:off x="1888256" y="2358544"/>
            <a:ext cx="283828" cy="489204"/>
          </a:xfrm>
          <a:prstGeom prst="downArrow">
            <a:avLst/>
          </a:prstGeom>
          <a:solidFill>
            <a:srgbClr val="5546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28" name="Rounded Rectangle 27"/>
          <p:cNvSpPr/>
          <p:nvPr/>
        </p:nvSpPr>
        <p:spPr>
          <a:xfrm>
            <a:off x="385914" y="2914763"/>
            <a:ext cx="3784736" cy="947494"/>
          </a:xfrm>
          <a:prstGeom prst="roundRect">
            <a:avLst/>
          </a:prstGeom>
          <a:solidFill>
            <a:srgbClr val="725E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Biological Treatment</a:t>
            </a:r>
          </a:p>
          <a:p>
            <a:pPr algn="ctr"/>
            <a:r>
              <a:rPr lang="en-CA" sz="2400" dirty="0" smtClean="0"/>
              <a:t>Aerobic/Anaerobic</a:t>
            </a:r>
            <a:endParaRPr lang="en-CA" sz="2400" dirty="0"/>
          </a:p>
        </p:txBody>
      </p:sp>
      <p:sp>
        <p:nvSpPr>
          <p:cNvPr id="29" name="Down Arrow 28"/>
          <p:cNvSpPr/>
          <p:nvPr/>
        </p:nvSpPr>
        <p:spPr>
          <a:xfrm>
            <a:off x="1876899" y="3787959"/>
            <a:ext cx="295635" cy="502185"/>
          </a:xfrm>
          <a:prstGeom prst="downArrow">
            <a:avLst/>
          </a:prstGeom>
          <a:solidFill>
            <a:srgbClr val="725E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30" name="Rounded Rectangle 29"/>
          <p:cNvSpPr/>
          <p:nvPr/>
        </p:nvSpPr>
        <p:spPr>
          <a:xfrm>
            <a:off x="389095" y="4317697"/>
            <a:ext cx="3781009" cy="947494"/>
          </a:xfrm>
          <a:prstGeom prst="roundRect">
            <a:avLst/>
          </a:prstGeom>
          <a:solidFill>
            <a:srgbClr val="9F8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Post </a:t>
            </a:r>
            <a:r>
              <a:rPr lang="en-CA" sz="2400" b="1" dirty="0" smtClean="0"/>
              <a:t>Processing</a:t>
            </a:r>
            <a:endParaRPr lang="en-CA" sz="2400" b="1" dirty="0" smtClean="0"/>
          </a:p>
        </p:txBody>
      </p:sp>
      <p:sp>
        <p:nvSpPr>
          <p:cNvPr id="32" name="Rounded Rectangle 31"/>
          <p:cNvSpPr/>
          <p:nvPr/>
        </p:nvSpPr>
        <p:spPr>
          <a:xfrm>
            <a:off x="2760688" y="5899321"/>
            <a:ext cx="2000634" cy="739833"/>
          </a:xfrm>
          <a:prstGeom prst="roundRect">
            <a:avLst/>
          </a:prstGeom>
          <a:solidFill>
            <a:srgbClr val="3E9F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Fertilizer</a:t>
            </a:r>
            <a:endParaRPr lang="en-CA" sz="2400" dirty="0"/>
          </a:p>
        </p:txBody>
      </p:sp>
      <p:sp>
        <p:nvSpPr>
          <p:cNvPr id="33" name="Down Arrow 32"/>
          <p:cNvSpPr/>
          <p:nvPr/>
        </p:nvSpPr>
        <p:spPr>
          <a:xfrm>
            <a:off x="2939170" y="5393491"/>
            <a:ext cx="283828" cy="489204"/>
          </a:xfrm>
          <a:prstGeom prst="downArrow">
            <a:avLst/>
          </a:prstGeom>
          <a:solidFill>
            <a:srgbClr val="3E9F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34" name="Down Arrow 33"/>
          <p:cNvSpPr/>
          <p:nvPr/>
        </p:nvSpPr>
        <p:spPr>
          <a:xfrm>
            <a:off x="888758" y="5415051"/>
            <a:ext cx="283828" cy="46764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35" name="Rounded Rectangle 34"/>
          <p:cNvSpPr/>
          <p:nvPr/>
        </p:nvSpPr>
        <p:spPr>
          <a:xfrm>
            <a:off x="389096" y="5912959"/>
            <a:ext cx="2000634" cy="7398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Landfill</a:t>
            </a:r>
            <a:endParaRPr lang="en-CA" sz="2400" dirty="0"/>
          </a:p>
        </p:txBody>
      </p:sp>
      <p:sp>
        <p:nvSpPr>
          <p:cNvPr id="39" name="Down Arrow 38"/>
          <p:cNvSpPr/>
          <p:nvPr/>
        </p:nvSpPr>
        <p:spPr>
          <a:xfrm rot="18033294">
            <a:off x="4979646" y="3453228"/>
            <a:ext cx="242316" cy="1856642"/>
          </a:xfrm>
          <a:prstGeom prst="downArrow">
            <a:avLst/>
          </a:prstGeom>
          <a:solidFill>
            <a:srgbClr val="E864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9" name="Rounded Rectangle 18"/>
          <p:cNvSpPr/>
          <p:nvPr/>
        </p:nvSpPr>
        <p:spPr>
          <a:xfrm>
            <a:off x="5314010" y="2926306"/>
            <a:ext cx="2000634" cy="739833"/>
          </a:xfrm>
          <a:prstGeom prst="roundRect">
            <a:avLst/>
          </a:prstGeom>
          <a:solidFill>
            <a:srgbClr val="3E9F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Fertilizer</a:t>
            </a:r>
            <a:endParaRPr lang="en-CA" sz="24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4847018" y="2888558"/>
            <a:ext cx="242316" cy="573012"/>
          </a:xfrm>
          <a:prstGeom prst="downArrow">
            <a:avLst/>
          </a:prstGeom>
          <a:solidFill>
            <a:srgbClr val="3E9F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6678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kVeolia_2_Tabs_EN_4-3_activity_W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maskVeolia_2_Tabs_EN_4-3_activity_WT</Template>
  <TotalTime>1293</TotalTime>
  <Words>204</Words>
  <Application>Microsoft Office PowerPoint</Application>
  <PresentationFormat>On-screen Show (4:3)</PresentationFormat>
  <Paragraphs>91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maskVeolia_2_Tabs_EN_4-3_activity_WT</vt:lpstr>
      <vt:lpstr>vert pomme</vt:lpstr>
      <vt:lpstr>violet</vt:lpstr>
      <vt:lpstr>brique</vt:lpstr>
      <vt:lpstr>orange</vt:lpstr>
      <vt:lpstr>bleu piscine</vt:lpstr>
      <vt:lpstr>PowerPoint Presentation</vt:lpstr>
      <vt:lpstr>Circular Economics</vt:lpstr>
      <vt:lpstr>Veolia Environnement</vt:lpstr>
      <vt:lpstr>2013 Financials</vt:lpstr>
      <vt:lpstr>Waste Revenues by Activity</vt:lpstr>
      <vt:lpstr>Our Expertise</vt:lpstr>
      <vt:lpstr>Technology</vt:lpstr>
      <vt:lpstr>Solid Waste Focus Areas</vt:lpstr>
      <vt:lpstr>Organic Waste Processes</vt:lpstr>
      <vt:lpstr>Anaerobic Digestion Applications</vt:lpstr>
      <vt:lpstr>Dry vs. Wet Anaerobic Digestion</vt:lpstr>
      <vt:lpstr>Types of Dry AD</vt:lpstr>
      <vt:lpstr>PowerPoint Presentation</vt:lpstr>
      <vt:lpstr>Kompogas Process Features</vt:lpstr>
      <vt:lpstr>Many Installations</vt:lpstr>
      <vt:lpstr>The Future</vt:lpstr>
    </vt:vector>
  </TitlesOfParts>
  <Company>OTV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sofia.valente</dc:creator>
  <cp:lastModifiedBy>HOWORTH, Chris</cp:lastModifiedBy>
  <cp:revision>32</cp:revision>
  <cp:lastPrinted>2014-03-12T14:18:08Z</cp:lastPrinted>
  <dcterms:created xsi:type="dcterms:W3CDTF">2014-06-16T14:23:55Z</dcterms:created>
  <dcterms:modified xsi:type="dcterms:W3CDTF">2015-01-29T16:05:09Z</dcterms:modified>
</cp:coreProperties>
</file>