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364" r:id="rId3"/>
    <p:sldId id="367" r:id="rId4"/>
    <p:sldId id="371" r:id="rId5"/>
    <p:sldId id="373" r:id="rId6"/>
    <p:sldId id="372" r:id="rId7"/>
    <p:sldId id="369" r:id="rId8"/>
    <p:sldId id="319" r:id="rId9"/>
    <p:sldId id="3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mills" initials="r" lastIdx="1" clrIdx="0"/>
  <p:cmAuthor id="1" name="Desksideadmin" initials="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DD3"/>
    <a:srgbClr val="395DCF"/>
    <a:srgbClr val="3358CD"/>
    <a:srgbClr val="2B67AF"/>
    <a:srgbClr val="FFFF99"/>
    <a:srgbClr val="F69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19" autoAdjust="0"/>
  </p:normalViewPr>
  <p:slideViewPr>
    <p:cSldViewPr>
      <p:cViewPr>
        <p:scale>
          <a:sx n="84" d="100"/>
          <a:sy n="84" d="100"/>
        </p:scale>
        <p:origin x="-2394"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EAC62-F507-4CB0-B10D-586079FF4F62}"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28009-2FBB-4324-BAB5-971F9E2E6481}" type="slidenum">
              <a:rPr lang="en-US" smtClean="0"/>
              <a:pPr/>
              <a:t>‹#›</a:t>
            </a:fld>
            <a:endParaRPr lang="en-US"/>
          </a:p>
        </p:txBody>
      </p:sp>
    </p:spTree>
    <p:extLst>
      <p:ext uri="{BB962C8B-B14F-4D97-AF65-F5344CB8AC3E}">
        <p14:creationId xmlns:p14="http://schemas.microsoft.com/office/powerpoint/2010/main" val="332304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228009-2FBB-4324-BAB5-971F9E2E6481}" type="slidenum">
              <a:rPr lang="en-US" smtClean="0"/>
              <a:pPr/>
              <a:t>1</a:t>
            </a:fld>
            <a:endParaRPr lang="en-US"/>
          </a:p>
        </p:txBody>
      </p:sp>
    </p:spTree>
    <p:extLst>
      <p:ext uri="{BB962C8B-B14F-4D97-AF65-F5344CB8AC3E}">
        <p14:creationId xmlns:p14="http://schemas.microsoft.com/office/powerpoint/2010/main" val="318320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r>
              <a:rPr lang="en-CA" dirty="0" smtClean="0"/>
              <a:t>Over</a:t>
            </a:r>
            <a:r>
              <a:rPr lang="en-CA" baseline="0" dirty="0" smtClean="0"/>
              <a:t> 40 notices issued for Clean Wood Disposal Ban as of late January</a:t>
            </a:r>
          </a:p>
          <a:p>
            <a:pPr>
              <a:spcBef>
                <a:spcPct val="0"/>
              </a:spcBef>
            </a:pPr>
            <a:endParaRPr lang="en-CA" dirty="0" smtClean="0"/>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D3F13E8-CCE2-4FE9-AAAF-F83A3AFF1162}" type="slidenum">
              <a:rPr lang="en-CA" sz="1200">
                <a:latin typeface="Calibri" pitchFamily="-72" charset="0"/>
              </a:rPr>
              <a:pPr algn="r"/>
              <a:t>2</a:t>
            </a:fld>
            <a:endParaRPr lang="en-CA" sz="1200">
              <a:latin typeface="Calibri" pitchFamily="-72" charset="0"/>
            </a:endParaRPr>
          </a:p>
        </p:txBody>
      </p:sp>
    </p:spTree>
    <p:extLst>
      <p:ext uri="{BB962C8B-B14F-4D97-AF65-F5344CB8AC3E}">
        <p14:creationId xmlns:p14="http://schemas.microsoft.com/office/powerpoint/2010/main" val="4182402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endParaRPr lang="en-CA" dirty="0" smtClean="0"/>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D3F13E8-CCE2-4FE9-AAAF-F83A3AFF1162}" type="slidenum">
              <a:rPr lang="en-CA" sz="1200">
                <a:latin typeface="Calibri" pitchFamily="-72" charset="0"/>
              </a:rPr>
              <a:pPr algn="r"/>
              <a:t>3</a:t>
            </a:fld>
            <a:endParaRPr lang="en-CA" sz="1200">
              <a:latin typeface="Calibri" pitchFamily="-72" charset="0"/>
            </a:endParaRPr>
          </a:p>
        </p:txBody>
      </p:sp>
    </p:spTree>
    <p:extLst>
      <p:ext uri="{BB962C8B-B14F-4D97-AF65-F5344CB8AC3E}">
        <p14:creationId xmlns:p14="http://schemas.microsoft.com/office/powerpoint/2010/main" val="361096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23 warnings for clean wood: 6 commercial and 17 residential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of clean wood load in garbage – taken </a:t>
            </a:r>
            <a:r>
              <a:rPr lang="en-US" b="1" baseline="0" dirty="0" smtClean="0"/>
              <a:t>January 8, 2015 at North Shore </a:t>
            </a:r>
            <a:r>
              <a:rPr lang="en-US" b="1" baseline="0" smtClean="0"/>
              <a:t>Transfer Station</a:t>
            </a:r>
            <a:endParaRPr lang="en-US" baseline="0" dirty="0" smtClean="0"/>
          </a:p>
          <a:p>
            <a:endParaRPr lang="en-CA" dirty="0"/>
          </a:p>
        </p:txBody>
      </p:sp>
      <p:sp>
        <p:nvSpPr>
          <p:cNvPr id="4" name="Slide Number Placeholder 3"/>
          <p:cNvSpPr>
            <a:spLocks noGrp="1"/>
          </p:cNvSpPr>
          <p:nvPr>
            <p:ph type="sldNum" sz="quarter" idx="10"/>
          </p:nvPr>
        </p:nvSpPr>
        <p:spPr/>
        <p:txBody>
          <a:bodyPr/>
          <a:lstStyle/>
          <a:p>
            <a:fld id="{06228009-2FBB-4324-BAB5-971F9E2E6481}" type="slidenum">
              <a:rPr lang="en-US" smtClean="0"/>
              <a:pPr/>
              <a:t>5</a:t>
            </a:fld>
            <a:endParaRPr lang="en-US"/>
          </a:p>
        </p:txBody>
      </p:sp>
    </p:spTree>
    <p:extLst>
      <p:ext uri="{BB962C8B-B14F-4D97-AF65-F5344CB8AC3E}">
        <p14:creationId xmlns:p14="http://schemas.microsoft.com/office/powerpoint/2010/main" val="147880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r>
              <a:rPr lang="en-US" dirty="0" smtClean="0"/>
              <a:t>Large construction</a:t>
            </a:r>
            <a:r>
              <a:rPr lang="en-US" baseline="0" dirty="0" smtClean="0"/>
              <a:t> and demolition loads are being encouraged to recycle through municipal recycling requirements with building and demolition permits (e.g. City of Vancouver, Port Moody, New Westminster, City of North Vancouver, and others under development)</a:t>
            </a:r>
            <a:endParaRPr lang="en-CA" dirty="0" smtClean="0"/>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D3F13E8-CCE2-4FE9-AAAF-F83A3AFF1162}" type="slidenum">
              <a:rPr lang="en-CA" sz="1200">
                <a:latin typeface="Calibri" pitchFamily="-72" charset="0"/>
              </a:rPr>
              <a:pPr algn="r"/>
              <a:t>7</a:t>
            </a:fld>
            <a:endParaRPr lang="en-CA" sz="1200">
              <a:latin typeface="Calibri" pitchFamily="-72" charset="0"/>
            </a:endParaRPr>
          </a:p>
        </p:txBody>
      </p:sp>
    </p:spTree>
    <p:extLst>
      <p:ext uri="{BB962C8B-B14F-4D97-AF65-F5344CB8AC3E}">
        <p14:creationId xmlns:p14="http://schemas.microsoft.com/office/powerpoint/2010/main" val="62914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endParaRPr lang="en-US" baseline="0" dirty="0" smtClean="0"/>
          </a:p>
          <a:p>
            <a:pPr>
              <a:spcBef>
                <a:spcPct val="0"/>
              </a:spcBef>
            </a:pPr>
            <a:endParaRPr lang="en-CA" dirty="0" smtClean="0"/>
          </a:p>
          <a:p>
            <a:pPr>
              <a:spcBef>
                <a:spcPct val="0"/>
              </a:spcBef>
            </a:pPr>
            <a:endParaRPr lang="en-CA" dirty="0" smtClean="0"/>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D3F13E8-CCE2-4FE9-AAAF-F83A3AFF1162}" type="slidenum">
              <a:rPr lang="en-CA" sz="1200">
                <a:latin typeface="Calibri" pitchFamily="-72" charset="0"/>
              </a:rPr>
              <a:pPr algn="r"/>
              <a:t>8</a:t>
            </a:fld>
            <a:endParaRPr lang="en-CA" sz="1200">
              <a:latin typeface="Calibri" pitchFamily="-72" charset="0"/>
            </a:endParaRPr>
          </a:p>
        </p:txBody>
      </p:sp>
    </p:spTree>
    <p:extLst>
      <p:ext uri="{BB962C8B-B14F-4D97-AF65-F5344CB8AC3E}">
        <p14:creationId xmlns:p14="http://schemas.microsoft.com/office/powerpoint/2010/main" val="429183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endParaRPr lang="en-CA" dirty="0" smtClean="0"/>
          </a:p>
          <a:p>
            <a:pPr>
              <a:spcBef>
                <a:spcPct val="0"/>
              </a:spcBef>
            </a:pPr>
            <a:endParaRPr lang="en-CA" dirty="0" smtClean="0"/>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D3F13E8-CCE2-4FE9-AAAF-F83A3AFF1162}" type="slidenum">
              <a:rPr lang="en-CA" sz="1200">
                <a:latin typeface="Calibri" pitchFamily="-72" charset="0"/>
              </a:rPr>
              <a:pPr algn="r"/>
              <a:t>9</a:t>
            </a:fld>
            <a:endParaRPr lang="en-CA" sz="1200">
              <a:latin typeface="Calibri" pitchFamily="-72" charset="0"/>
            </a:endParaRPr>
          </a:p>
        </p:txBody>
      </p:sp>
    </p:spTree>
    <p:extLst>
      <p:ext uri="{BB962C8B-B14F-4D97-AF65-F5344CB8AC3E}">
        <p14:creationId xmlns:p14="http://schemas.microsoft.com/office/powerpoint/2010/main" val="4066827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descr="N:\FOR MICHELLE\Templates_JPEGS_pngs\MV_template_Lead PPT.png"/>
          <p:cNvPicPr>
            <a:picLocks noChangeAspect="1" noChangeArrowheads="1"/>
          </p:cNvPicPr>
          <p:nvPr userDrawn="1"/>
        </p:nvPicPr>
        <p:blipFill>
          <a:blip r:embed="rId2" cstate="print"/>
          <a:srcRect/>
          <a:stretch>
            <a:fillRect/>
          </a:stretch>
        </p:blipFill>
        <p:spPr bwMode="auto">
          <a:xfrm>
            <a:off x="0" y="-19628"/>
            <a:ext cx="9144000" cy="6725228"/>
          </a:xfrm>
          <a:prstGeom prst="rect">
            <a:avLst/>
          </a:prstGeom>
          <a:noFill/>
        </p:spPr>
      </p:pic>
      <p:sp>
        <p:nvSpPr>
          <p:cNvPr id="2" name="Title 1"/>
          <p:cNvSpPr>
            <a:spLocks noGrp="1"/>
          </p:cNvSpPr>
          <p:nvPr>
            <p:ph type="ctrTitle" hasCustomPrompt="1"/>
          </p:nvPr>
        </p:nvSpPr>
        <p:spPr>
          <a:xfrm>
            <a:off x="685800" y="2130425"/>
            <a:ext cx="7772400" cy="1470025"/>
          </a:xfrm>
        </p:spPr>
        <p:txBody>
          <a:bodyPr/>
          <a:lstStyle>
            <a:lvl1pPr>
              <a:defRPr b="1"/>
            </a:lvl1pPr>
          </a:lstStyle>
          <a:p>
            <a:r>
              <a:rPr lang="en-US" dirty="0" smtClean="0"/>
              <a:t>CLICK TO EDIT TITLE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BCFDDF6F-A153-48DA-8BAA-B9554110AA12}" type="datetimeFigureOut">
              <a:rPr lang="en-US" smtClean="0"/>
              <a:pPr/>
              <a:t>1/28/2015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0C559-3B02-4A65-85D6-1CD1B28B683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FDDF6F-A153-48DA-8BAA-B9554110AA12}" type="datetimeFigureOut">
              <a:rPr lang="en-US" smtClean="0"/>
              <a:pPr/>
              <a:t>1/28/2015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0C559-3B02-4A65-85D6-1CD1B28B683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FDDF6F-A153-48DA-8BAA-B9554110AA12}" type="datetimeFigureOut">
              <a:rPr lang="en-US" smtClean="0"/>
              <a:pPr/>
              <a:t>1/28/2015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0C559-3B02-4A65-85D6-1CD1B28B683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r>
              <a:rPr lang="en-US" smtClean="0">
                <a:solidFill>
                  <a:prstClr val="black">
                    <a:tint val="75000"/>
                  </a:prstClr>
                </a:solidFill>
              </a:rPr>
              <a:t>CONFIDENTIAL</a:t>
            </a: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a:xfrm>
            <a:off x="6553200" y="6339840"/>
            <a:ext cx="2087880" cy="381635"/>
          </a:xfrm>
        </p:spPr>
        <p:txBody>
          <a:bodyPr/>
          <a:lstStyle>
            <a:lvl1pPr>
              <a:defRPr/>
            </a:lvl1pPr>
          </a:lstStyle>
          <a:p>
            <a:fld id="{F819E680-639D-4B1D-991E-FA7499AAC255}" type="slidenum">
              <a:rPr lang="en-CA" smtClean="0">
                <a:solidFill>
                  <a:prstClr val="black">
                    <a:tint val="75000"/>
                  </a:prstClr>
                </a:solidFill>
              </a:rPr>
              <a:pPr/>
              <a:t>‹#›</a:t>
            </a:fld>
            <a:endParaRPr lang="en-CA" dirty="0">
              <a:solidFill>
                <a:prstClr val="black">
                  <a:tint val="75000"/>
                </a:prstClr>
              </a:solidFill>
            </a:endParaRPr>
          </a:p>
        </p:txBody>
      </p:sp>
      <p:pic>
        <p:nvPicPr>
          <p:cNvPr id="7" name="Picture 6"/>
          <p:cNvPicPr>
            <a:picLocks noChangeAspect="1"/>
          </p:cNvPicPr>
          <p:nvPr userDrawn="1"/>
        </p:nvPicPr>
        <p:blipFill>
          <a:blip r:embed="rId2" cstate="print"/>
          <a:stretch>
            <a:fillRect/>
          </a:stretch>
        </p:blipFill>
        <p:spPr>
          <a:xfrm>
            <a:off x="-48620" y="-76199"/>
            <a:ext cx="9241241" cy="874899"/>
          </a:xfrm>
          <a:prstGeom prst="rect">
            <a:avLst/>
          </a:prstGeom>
        </p:spPr>
      </p:pic>
      <p:sp>
        <p:nvSpPr>
          <p:cNvPr id="2" name="Title 1"/>
          <p:cNvSpPr>
            <a:spLocks noGrp="1"/>
          </p:cNvSpPr>
          <p:nvPr>
            <p:ph type="title"/>
          </p:nvPr>
        </p:nvSpPr>
        <p:spPr>
          <a:xfrm>
            <a:off x="457200" y="-30162"/>
            <a:ext cx="8229600" cy="792162"/>
          </a:xfrm>
        </p:spPr>
        <p:txBody>
          <a:bodyPr>
            <a:normAutofit/>
          </a:bodyPr>
          <a:lstStyle>
            <a:lvl1pPr>
              <a:defRPr sz="2400">
                <a:solidFill>
                  <a:schemeClr val="bg1"/>
                </a:solidFill>
              </a:defRPr>
            </a:lvl1pPr>
          </a:lstStyle>
          <a:p>
            <a:r>
              <a:rPr lang="en-US" dirty="0" smtClean="0"/>
              <a:t>Click to edit Master title style</a:t>
            </a:r>
            <a:endParaRPr lang="en-CA" dirty="0"/>
          </a:p>
        </p:txBody>
      </p:sp>
    </p:spTree>
    <p:extLst>
      <p:ext uri="{BB962C8B-B14F-4D97-AF65-F5344CB8AC3E}">
        <p14:creationId xmlns:p14="http://schemas.microsoft.com/office/powerpoint/2010/main" val="26177547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DDF6F-A153-48DA-8BAA-B9554110AA12}" type="datetimeFigureOut">
              <a:rPr lang="en-US" smtClean="0"/>
              <a:pPr/>
              <a:t>1/28/2015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0C559-3B02-4A65-85D6-1CD1B28B683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CFDDF6F-A153-48DA-8BAA-B9554110AA12}" type="datetimeFigureOut">
              <a:rPr lang="en-US" smtClean="0"/>
              <a:pPr/>
              <a:t>1/28/2015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0C559-3B02-4A65-85D6-1CD1B28B683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CFDDF6F-A153-48DA-8BAA-B9554110AA12}" type="datetimeFigureOut">
              <a:rPr lang="en-US" smtClean="0"/>
              <a:pPr/>
              <a:t>1/28/2015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B60C559-3B02-4A65-85D6-1CD1B28B683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CFDDF6F-A153-48DA-8BAA-B9554110AA12}" type="datetimeFigureOut">
              <a:rPr lang="en-US" smtClean="0"/>
              <a:pPr/>
              <a:t>1/28/2015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B60C559-3B02-4A65-85D6-1CD1B28B683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DF6F-A153-48DA-8BAA-B9554110AA12}" type="datetimeFigureOut">
              <a:rPr lang="en-US" smtClean="0"/>
              <a:pPr/>
              <a:t>1/28/2015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B60C559-3B02-4A65-85D6-1CD1B28B683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DDF6F-A153-48DA-8BAA-B9554110AA12}" type="datetimeFigureOut">
              <a:rPr lang="en-US" smtClean="0"/>
              <a:pPr/>
              <a:t>1/28/2015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0C559-3B02-4A65-85D6-1CD1B28B683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DDF6F-A153-48DA-8BAA-B9554110AA12}" type="datetimeFigureOut">
              <a:rPr lang="en-US" smtClean="0"/>
              <a:pPr/>
              <a:t>1/28/2015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0C559-3B02-4A65-85D6-1CD1B28B683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DF6F-A153-48DA-8BAA-B9554110AA12}" type="datetimeFigureOut">
              <a:rPr lang="en-US" smtClean="0"/>
              <a:pPr/>
              <a:t>1/28/2015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0C559-3B02-4A65-85D6-1CD1B28B6836}" type="slidenum">
              <a:rPr lang="en-CA" smtClean="0"/>
              <a:pPr/>
              <a:t>‹#›</a:t>
            </a:fld>
            <a:endParaRPr lang="en-CA"/>
          </a:p>
        </p:txBody>
      </p:sp>
      <p:pic>
        <p:nvPicPr>
          <p:cNvPr id="7" name="Picture 2" descr="N:\FOR MICHELLE\Templates_JPEGS_pngs\MV_template_blank PPT.png"/>
          <p:cNvPicPr>
            <a:picLocks noChangeAspect="1" noChangeArrowheads="1"/>
          </p:cNvPicPr>
          <p:nvPr userDrawn="1"/>
        </p:nvPicPr>
        <p:blipFill>
          <a:blip r:embed="rId13" cstate="print"/>
          <a:srcRect/>
          <a:stretch>
            <a:fillRect/>
          </a:stretch>
        </p:blipFill>
        <p:spPr bwMode="auto">
          <a:xfrm>
            <a:off x="182563" y="5638800"/>
            <a:ext cx="8961437" cy="7429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mailto:icentre@metrovancouver.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etrovancouv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56" y="-2775441"/>
            <a:ext cx="9525000" cy="7143750"/>
          </a:xfrm>
          <a:prstGeom prst="rect">
            <a:avLst/>
          </a:prstGeom>
        </p:spPr>
      </p:pic>
      <p:sp>
        <p:nvSpPr>
          <p:cNvPr id="2" name="Title 1"/>
          <p:cNvSpPr>
            <a:spLocks noGrp="1"/>
          </p:cNvSpPr>
          <p:nvPr>
            <p:ph type="title"/>
          </p:nvPr>
        </p:nvSpPr>
        <p:spPr>
          <a:xfrm>
            <a:off x="-685800" y="3657599"/>
            <a:ext cx="10363200" cy="710709"/>
          </a:xfrm>
          <a:solidFill>
            <a:srgbClr val="4D6DD3"/>
          </a:solidFill>
        </p:spPr>
        <p:txBody>
          <a:bodyPr>
            <a:normAutofit fontScale="90000"/>
          </a:bodyPr>
          <a:lstStyle/>
          <a:p>
            <a:r>
              <a:rPr lang="en-US" sz="3100" b="1" dirty="0" smtClean="0"/>
              <a:t/>
            </a:r>
            <a:br>
              <a:rPr lang="en-US" sz="3100" b="1"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4000" dirty="0" smtClean="0">
                <a:solidFill>
                  <a:schemeClr val="bg1"/>
                </a:solidFill>
              </a:rPr>
              <a:t>Metro Vancouver’s Clean Wood Disposal Ban</a:t>
            </a:r>
            <a:r>
              <a:rPr lang="en-US" sz="3100" b="1" dirty="0" smtClean="0">
                <a:solidFill>
                  <a:schemeClr val="bg1"/>
                </a:solidFill>
              </a:rPr>
              <a:t/>
            </a:r>
            <a:br>
              <a:rPr lang="en-US" sz="3100" b="1" dirty="0" smtClean="0">
                <a:solidFill>
                  <a:schemeClr val="bg1"/>
                </a:solidFill>
              </a:rPr>
            </a:br>
            <a:r>
              <a:rPr lang="en-US" b="1" dirty="0" smtClean="0"/>
              <a:t/>
            </a:r>
            <a:br>
              <a:rPr lang="en-US" b="1" dirty="0" smtClean="0"/>
            </a:br>
            <a:r>
              <a:rPr lang="en-US" dirty="0" smtClean="0"/>
              <a:t/>
            </a:r>
            <a:br>
              <a:rPr lang="en-US" dirty="0" smtClean="0"/>
            </a:br>
            <a:endParaRPr lang="en-US" b="1" dirty="0"/>
          </a:p>
        </p:txBody>
      </p:sp>
      <p:sp>
        <p:nvSpPr>
          <p:cNvPr id="7" name="Rectangle 6"/>
          <p:cNvSpPr/>
          <p:nvPr/>
        </p:nvSpPr>
        <p:spPr>
          <a:xfrm>
            <a:off x="685800" y="3886200"/>
            <a:ext cx="8153400" cy="461665"/>
          </a:xfrm>
          <a:prstGeom prst="rect">
            <a:avLst/>
          </a:prstGeom>
        </p:spPr>
        <p:txBody>
          <a:bodyPr wrap="square">
            <a:spAutoFit/>
          </a:bodyPr>
          <a:lstStyle/>
          <a:p>
            <a:r>
              <a:rPr lang="en-US" sz="2400" dirty="0" smtClean="0"/>
              <a:t>     </a:t>
            </a:r>
            <a:endParaRPr lang="en-CA" sz="2400" dirty="0"/>
          </a:p>
        </p:txBody>
      </p:sp>
      <p:sp>
        <p:nvSpPr>
          <p:cNvPr id="4" name="TextBox 3"/>
          <p:cNvSpPr txBox="1"/>
          <p:nvPr/>
        </p:nvSpPr>
        <p:spPr>
          <a:xfrm>
            <a:off x="381000" y="4576466"/>
            <a:ext cx="5562600" cy="1815882"/>
          </a:xfrm>
          <a:prstGeom prst="rect">
            <a:avLst/>
          </a:prstGeom>
          <a:noFill/>
        </p:spPr>
        <p:txBody>
          <a:bodyPr wrap="square" rtlCol="0">
            <a:spAutoFit/>
          </a:bodyPr>
          <a:lstStyle/>
          <a:p>
            <a:r>
              <a:rPr lang="en-US" sz="2800" dirty="0" smtClean="0"/>
              <a:t>WMABC January 29, 2015</a:t>
            </a:r>
          </a:p>
          <a:p>
            <a:endParaRPr lang="en-US" sz="2800" dirty="0" smtClean="0"/>
          </a:p>
          <a:p>
            <a:r>
              <a:rPr lang="en-US" sz="2800" i="1" dirty="0" smtClean="0"/>
              <a:t>Paul Henderson</a:t>
            </a:r>
            <a:r>
              <a:rPr lang="en-CA" sz="2800" i="1" dirty="0" smtClean="0"/>
              <a:t>, General Manager</a:t>
            </a:r>
          </a:p>
          <a:p>
            <a:r>
              <a:rPr lang="en-CA" sz="2800" i="1" dirty="0" smtClean="0"/>
              <a:t>Solid Waste Services</a:t>
            </a:r>
            <a:endParaRPr lang="en-US" sz="2800" i="1" dirty="0"/>
          </a:p>
        </p:txBody>
      </p:sp>
    </p:spTree>
    <p:extLst>
      <p:ext uri="{BB962C8B-B14F-4D97-AF65-F5344CB8AC3E}">
        <p14:creationId xmlns:p14="http://schemas.microsoft.com/office/powerpoint/2010/main" val="268184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66800"/>
            <a:ext cx="8229600" cy="5059363"/>
          </a:xfrm>
        </p:spPr>
        <p:txBody>
          <a:bodyPr>
            <a:normAutofit fontScale="62500" lnSpcReduction="20000"/>
          </a:bodyPr>
          <a:lstStyle/>
          <a:p>
            <a:pPr marL="0" lvl="0" indent="0">
              <a:buNone/>
            </a:pPr>
            <a:r>
              <a:rPr lang="en-CA" sz="4000" dirty="0" smtClean="0"/>
              <a:t>Why recycle clean wood?</a:t>
            </a:r>
          </a:p>
          <a:p>
            <a:r>
              <a:rPr lang="en-US" sz="4000" dirty="0" smtClean="0"/>
              <a:t>Cost savings - the disposal fee for clean wood is less than the fee for garbage</a:t>
            </a:r>
          </a:p>
          <a:p>
            <a:r>
              <a:rPr lang="en-US" sz="4000" dirty="0" smtClean="0"/>
              <a:t>Clean wood can be used for landscaping mulch, </a:t>
            </a:r>
            <a:r>
              <a:rPr lang="en-CA" sz="4000" dirty="0" smtClean="0"/>
              <a:t>composting or alternative industrial fuels</a:t>
            </a:r>
          </a:p>
          <a:p>
            <a:r>
              <a:rPr lang="en-US" sz="4000" dirty="0" smtClean="0"/>
              <a:t>You’ll help the region reach its recycling goal of 80% by 2020, by keeping clean wood out of the landfill or </a:t>
            </a:r>
            <a:r>
              <a:rPr lang="en-CA" sz="4000" dirty="0" smtClean="0"/>
              <a:t>waste-to-energy facility</a:t>
            </a:r>
          </a:p>
          <a:p>
            <a:pPr lvl="0"/>
            <a:endParaRPr lang="en-CA" sz="4000" dirty="0" smtClean="0"/>
          </a:p>
          <a:p>
            <a:pPr marL="0" indent="0">
              <a:buNone/>
            </a:pPr>
            <a:r>
              <a:rPr lang="en-US" sz="4000" dirty="0" smtClean="0"/>
              <a:t>When does the ban take effect?</a:t>
            </a:r>
            <a:endParaRPr lang="en-CA" sz="4000" dirty="0" smtClean="0"/>
          </a:p>
          <a:p>
            <a:pPr lvl="0"/>
            <a:r>
              <a:rPr lang="en-CA" sz="4000" dirty="0" smtClean="0"/>
              <a:t>January 1, 2015</a:t>
            </a:r>
          </a:p>
          <a:p>
            <a:pPr lvl="0"/>
            <a:r>
              <a:rPr lang="en-CA" sz="4000" dirty="0" smtClean="0"/>
              <a:t>Six month education period</a:t>
            </a:r>
          </a:p>
          <a:p>
            <a:pPr lvl="0"/>
            <a:r>
              <a:rPr lang="en-CA" sz="4000" dirty="0" smtClean="0"/>
              <a:t>Surcharges start July 1, 2015</a:t>
            </a:r>
          </a:p>
          <a:p>
            <a:pPr lvl="0"/>
            <a:endParaRPr lang="en-US" dirty="0" smtClean="0"/>
          </a:p>
          <a:p>
            <a:endParaRPr lang="en-CA" dirty="0"/>
          </a:p>
        </p:txBody>
      </p:sp>
      <p:sp>
        <p:nvSpPr>
          <p:cNvPr id="2" name="Title 1"/>
          <p:cNvSpPr>
            <a:spLocks noGrp="1"/>
          </p:cNvSpPr>
          <p:nvPr>
            <p:ph type="title"/>
          </p:nvPr>
        </p:nvSpPr>
        <p:spPr/>
        <p:txBody>
          <a:bodyPr>
            <a:normAutofit/>
          </a:bodyPr>
          <a:lstStyle/>
          <a:p>
            <a:r>
              <a:rPr lang="en-US" sz="2800" dirty="0" smtClean="0"/>
              <a:t>Keeping Clean Wood out of our Garbage</a:t>
            </a:r>
            <a:endParaRPr lang="en-CA" sz="2800" dirty="0"/>
          </a:p>
        </p:txBody>
      </p:sp>
      <p:sp>
        <p:nvSpPr>
          <p:cNvPr id="9" name="Title 1"/>
          <p:cNvSpPr txBox="1">
            <a:spLocks/>
          </p:cNvSpPr>
          <p:nvPr/>
        </p:nvSpPr>
        <p:spPr>
          <a:xfrm>
            <a:off x="228600" y="0"/>
            <a:ext cx="7467600" cy="1295400"/>
          </a:xfrm>
          <a:prstGeom prst="rect">
            <a:avLst/>
          </a:prstGeom>
        </p:spPr>
        <p:txBody>
          <a:bodyPr anchor="ctr">
            <a:prstTxWarp prst="textNoShape">
              <a:avLst/>
            </a:prstTxWarp>
            <a:noAutofit/>
          </a:bodyPr>
          <a:lstStyle/>
          <a:p>
            <a:pPr>
              <a:lnSpc>
                <a:spcPct val="90000"/>
              </a:lnSpc>
            </a:pPr>
            <a:endParaRPr lang="en-CA" sz="4000" dirty="0">
              <a:solidFill>
                <a:schemeClr val="bg1"/>
              </a:solidFill>
              <a:latin typeface="Calibri" pitchFamily="-72"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6482" t="43262" b="7975"/>
          <a:stretch/>
        </p:blipFill>
        <p:spPr>
          <a:xfrm>
            <a:off x="5029200" y="4038600"/>
            <a:ext cx="3705612" cy="213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457200" y="1325562"/>
            <a:ext cx="8229600" cy="4525963"/>
          </a:xfrm>
        </p:spPr>
        <p:txBody>
          <a:bodyPr>
            <a:normAutofit/>
          </a:bodyPr>
          <a:lstStyle/>
          <a:p>
            <a:r>
              <a:rPr lang="en-US" sz="2800" dirty="0" smtClean="0"/>
              <a:t>Solid wood, lumber, and pallets </a:t>
            </a:r>
          </a:p>
          <a:p>
            <a:pPr lvl="1"/>
            <a:r>
              <a:rPr lang="en-US" sz="2400" dirty="0" smtClean="0"/>
              <a:t>Rotten clean wood OK</a:t>
            </a:r>
          </a:p>
          <a:p>
            <a:r>
              <a:rPr lang="en-US" sz="2800" b="1" dirty="0" smtClean="0"/>
              <a:t>No</a:t>
            </a:r>
            <a:r>
              <a:rPr lang="en-US" sz="2800" dirty="0" smtClean="0"/>
              <a:t> paint, stains, glue, treatment</a:t>
            </a:r>
          </a:p>
          <a:p>
            <a:r>
              <a:rPr lang="en-US" sz="2800" b="1" dirty="0" smtClean="0"/>
              <a:t>Can be </a:t>
            </a:r>
            <a:r>
              <a:rPr lang="en-US" sz="2800" dirty="0" smtClean="0"/>
              <a:t>pierced with metal fasteners (nails, etc.)</a:t>
            </a:r>
          </a:p>
          <a:p>
            <a:endParaRPr lang="en-CA" dirty="0" smtClean="0"/>
          </a:p>
          <a:p>
            <a:pPr>
              <a:buNone/>
            </a:pPr>
            <a:endParaRPr lang="en-CA" dirty="0" smtClean="0"/>
          </a:p>
          <a:p>
            <a:endParaRPr lang="en-US" dirty="0" smtClean="0"/>
          </a:p>
          <a:p>
            <a:endParaRPr lang="en-CA" dirty="0" smtClean="0"/>
          </a:p>
          <a:p>
            <a:endParaRPr lang="en-CA" dirty="0" smtClean="0"/>
          </a:p>
        </p:txBody>
      </p:sp>
      <p:sp>
        <p:nvSpPr>
          <p:cNvPr id="2" name="Title 1"/>
          <p:cNvSpPr>
            <a:spLocks noGrp="1"/>
          </p:cNvSpPr>
          <p:nvPr>
            <p:ph type="title"/>
          </p:nvPr>
        </p:nvSpPr>
        <p:spPr/>
        <p:txBody>
          <a:bodyPr>
            <a:normAutofit/>
          </a:bodyPr>
          <a:lstStyle/>
          <a:p>
            <a:r>
              <a:rPr lang="en-US" sz="3200" dirty="0" smtClean="0"/>
              <a:t>Definition of Clean Wood</a:t>
            </a:r>
            <a:endParaRPr lang="en-CA" sz="3200" dirty="0"/>
          </a:p>
        </p:txBody>
      </p:sp>
      <p:sp>
        <p:nvSpPr>
          <p:cNvPr id="9" name="Title 1"/>
          <p:cNvSpPr txBox="1">
            <a:spLocks/>
          </p:cNvSpPr>
          <p:nvPr/>
        </p:nvSpPr>
        <p:spPr>
          <a:xfrm>
            <a:off x="228600" y="0"/>
            <a:ext cx="5638800" cy="1295400"/>
          </a:xfrm>
          <a:prstGeom prst="rect">
            <a:avLst/>
          </a:prstGeom>
        </p:spPr>
        <p:txBody>
          <a:bodyPr anchor="ctr">
            <a:prstTxWarp prst="textNoShape">
              <a:avLst/>
            </a:prstTxWarp>
            <a:normAutofit/>
          </a:bodyPr>
          <a:lstStyle/>
          <a:p>
            <a:pPr>
              <a:lnSpc>
                <a:spcPct val="90000"/>
              </a:lnSpc>
            </a:pPr>
            <a:endParaRPr lang="en-CA" sz="4000" dirty="0">
              <a:solidFill>
                <a:schemeClr val="bg1"/>
              </a:solidFill>
              <a:latin typeface="Calibri" pitchFamily="-72" charset="0"/>
            </a:endParaRPr>
          </a:p>
        </p:txBody>
      </p:sp>
      <p:pic>
        <p:nvPicPr>
          <p:cNvPr id="7" name="Picture 6" descr="NSTS_-_20140221_-_52.jpg"/>
          <p:cNvPicPr>
            <a:picLocks noChangeAspect="1"/>
          </p:cNvPicPr>
          <p:nvPr/>
        </p:nvPicPr>
        <p:blipFill>
          <a:blip r:embed="rId3" cstate="print"/>
          <a:srcRect b="16316"/>
          <a:stretch>
            <a:fillRect/>
          </a:stretch>
        </p:blipFill>
        <p:spPr>
          <a:xfrm>
            <a:off x="3810000" y="3405981"/>
            <a:ext cx="4876800" cy="3060811"/>
          </a:xfrm>
          <a:prstGeom prst="rect">
            <a:avLst/>
          </a:prstGeom>
          <a:effectLst>
            <a:softEdge rad="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Enforcement</a:t>
            </a:r>
            <a:endParaRPr lang="en-CA" sz="2800" dirty="0"/>
          </a:p>
        </p:txBody>
      </p:sp>
      <p:sp>
        <p:nvSpPr>
          <p:cNvPr id="5" name="Content Placeholder 4"/>
          <p:cNvSpPr>
            <a:spLocks noGrp="1"/>
          </p:cNvSpPr>
          <p:nvPr>
            <p:ph idx="1"/>
          </p:nvPr>
        </p:nvSpPr>
        <p:spPr>
          <a:xfrm>
            <a:off x="457200" y="1219200"/>
            <a:ext cx="8229600" cy="4525963"/>
          </a:xfrm>
        </p:spPr>
        <p:txBody>
          <a:bodyPr/>
          <a:lstStyle/>
          <a:p>
            <a:pPr marL="514350" lvl="0" indent="-514350">
              <a:defRPr/>
            </a:pPr>
            <a:r>
              <a:rPr lang="en-US" sz="2800" dirty="0"/>
              <a:t>Disposal loads with too much clean wood by visual inspection pay 50% more for disposal</a:t>
            </a:r>
          </a:p>
          <a:p>
            <a:pPr marL="514350" lvl="0" indent="-514350">
              <a:defRPr/>
            </a:pPr>
            <a:r>
              <a:rPr lang="en-CA" sz="2800" dirty="0"/>
              <a:t>No surcharge if clean wood pulled out </a:t>
            </a:r>
            <a:endParaRPr lang="en-CA" sz="2800" dirty="0" smtClean="0"/>
          </a:p>
          <a:p>
            <a:pPr marL="514350" lvl="0" indent="-514350">
              <a:defRPr/>
            </a:pPr>
            <a:r>
              <a:rPr lang="en-CA" sz="2800" dirty="0" smtClean="0"/>
              <a:t>Recycle </a:t>
            </a:r>
            <a:r>
              <a:rPr lang="en-CA" sz="2800" dirty="0"/>
              <a:t>in Green Waste area</a:t>
            </a:r>
            <a:endParaRPr lang="en-US" sz="2800" dirty="0"/>
          </a:p>
          <a:p>
            <a:endParaRPr lang="en-CA" dirty="0"/>
          </a:p>
        </p:txBody>
      </p:sp>
      <p:pic>
        <p:nvPicPr>
          <p:cNvPr id="6" name="Picture 2"/>
          <p:cNvPicPr>
            <a:picLocks noChangeAspect="1" noChangeArrowheads="1"/>
          </p:cNvPicPr>
          <p:nvPr/>
        </p:nvPicPr>
        <p:blipFill>
          <a:blip r:embed="rId2" cstate="print"/>
          <a:srcRect/>
          <a:stretch>
            <a:fillRect/>
          </a:stretch>
        </p:blipFill>
        <p:spPr bwMode="auto">
          <a:xfrm>
            <a:off x="3854450" y="3276600"/>
            <a:ext cx="4819650" cy="3197452"/>
          </a:xfrm>
          <a:prstGeom prst="rect">
            <a:avLst/>
          </a:prstGeom>
          <a:noFill/>
          <a:ln w="9525">
            <a:noFill/>
            <a:miter lim="800000"/>
            <a:headEnd/>
            <a:tailEnd/>
          </a:ln>
        </p:spPr>
      </p:pic>
      <p:sp>
        <p:nvSpPr>
          <p:cNvPr id="7" name="Oval 6"/>
          <p:cNvSpPr/>
          <p:nvPr/>
        </p:nvSpPr>
        <p:spPr>
          <a:xfrm>
            <a:off x="6400800" y="4265726"/>
            <a:ext cx="1219200" cy="121920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40184" y="4168219"/>
            <a:ext cx="1350691" cy="523220"/>
          </a:xfrm>
          <a:prstGeom prst="rect">
            <a:avLst/>
          </a:prstGeom>
        </p:spPr>
        <p:txBody>
          <a:bodyPr wrap="none">
            <a:spAutoFit/>
          </a:bodyPr>
          <a:lstStyle/>
          <a:p>
            <a:pPr lvl="0">
              <a:spcBef>
                <a:spcPct val="20000"/>
              </a:spcBef>
              <a:defRPr/>
            </a:pPr>
            <a:r>
              <a:rPr lang="en-US" sz="2800" dirty="0">
                <a:solidFill>
                  <a:schemeClr val="tx1">
                    <a:lumMod val="75000"/>
                    <a:lumOff val="25000"/>
                  </a:schemeClr>
                </a:solidFill>
              </a:rPr>
              <a:t>NSTS </a:t>
            </a:r>
            <a:r>
              <a:rPr lang="en-US" sz="2800" dirty="0">
                <a:solidFill>
                  <a:schemeClr val="tx1">
                    <a:lumMod val="75000"/>
                    <a:lumOff val="25000"/>
                  </a:schemeClr>
                </a:solidFill>
                <a:sym typeface="Wingdings" panose="05000000000000000000" pitchFamily="2" charset="2"/>
              </a:rPr>
              <a:t></a:t>
            </a:r>
            <a:endParaRPr lang="en-CA" sz="2800" dirty="0">
              <a:solidFill>
                <a:schemeClr val="tx1">
                  <a:lumMod val="75000"/>
                  <a:lumOff val="25000"/>
                </a:schemeClr>
              </a:solidFill>
            </a:endParaRPr>
          </a:p>
        </p:txBody>
      </p:sp>
    </p:spTree>
    <p:extLst>
      <p:ext uri="{BB962C8B-B14F-4D97-AF65-F5344CB8AC3E}">
        <p14:creationId xmlns:p14="http://schemas.microsoft.com/office/powerpoint/2010/main" val="321716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893927"/>
            <a:ext cx="4724400" cy="5257800"/>
          </a:xfrm>
        </p:spPr>
        <p:txBody>
          <a:bodyPr>
            <a:normAutofit/>
          </a:bodyPr>
          <a:lstStyle/>
          <a:p>
            <a:pPr marL="0" indent="0">
              <a:buNone/>
              <a:defRPr/>
            </a:pPr>
            <a:r>
              <a:rPr lang="en-US" dirty="0" smtClean="0">
                <a:latin typeface="Arial"/>
                <a:cs typeface="Arial"/>
              </a:rPr>
              <a:t>First </a:t>
            </a:r>
            <a:r>
              <a:rPr lang="en-US" dirty="0">
                <a:latin typeface="Arial"/>
                <a:cs typeface="Arial"/>
              </a:rPr>
              <a:t>week of January 2015:</a:t>
            </a:r>
          </a:p>
          <a:p>
            <a:pPr>
              <a:defRPr/>
            </a:pPr>
            <a:r>
              <a:rPr lang="en-US" dirty="0" smtClean="0">
                <a:latin typeface="Arial"/>
                <a:cs typeface="Arial"/>
              </a:rPr>
              <a:t>23 educational notices </a:t>
            </a:r>
            <a:r>
              <a:rPr lang="en-US" dirty="0">
                <a:latin typeface="Arial"/>
                <a:cs typeface="Arial"/>
              </a:rPr>
              <a:t>issued for loads exceeding 10% clean </a:t>
            </a:r>
            <a:r>
              <a:rPr lang="en-US" dirty="0" smtClean="0">
                <a:latin typeface="Arial"/>
                <a:cs typeface="Arial"/>
              </a:rPr>
              <a:t>wood</a:t>
            </a:r>
          </a:p>
          <a:p>
            <a:pPr marL="0" indent="0">
              <a:buNone/>
              <a:defRPr/>
            </a:pPr>
            <a:r>
              <a:rPr lang="en-US" dirty="0" smtClean="0">
                <a:latin typeface="Arial"/>
                <a:cs typeface="Arial"/>
              </a:rPr>
              <a:t>January 17-23, 2-15:</a:t>
            </a:r>
            <a:endParaRPr lang="en-US" dirty="0">
              <a:latin typeface="Arial"/>
              <a:cs typeface="Arial"/>
            </a:endParaRPr>
          </a:p>
          <a:p>
            <a:pPr>
              <a:defRPr/>
            </a:pPr>
            <a:r>
              <a:rPr lang="en-US" dirty="0" smtClean="0">
                <a:latin typeface="Arial"/>
                <a:cs typeface="Arial"/>
              </a:rPr>
              <a:t>65 educational notices issued</a:t>
            </a:r>
          </a:p>
          <a:p>
            <a:endParaRPr lang="en-CA" dirty="0"/>
          </a:p>
        </p:txBody>
      </p:sp>
      <p:sp>
        <p:nvSpPr>
          <p:cNvPr id="5" name="Title 2"/>
          <p:cNvSpPr txBox="1">
            <a:spLocks/>
          </p:cNvSpPr>
          <p:nvPr/>
        </p:nvSpPr>
        <p:spPr>
          <a:xfrm>
            <a:off x="609600" y="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bg1"/>
                </a:solidFill>
                <a:latin typeface="+mj-lt"/>
                <a:ea typeface="+mj-ea"/>
                <a:cs typeface="+mj-cs"/>
              </a:defRPr>
            </a:lvl1pPr>
          </a:lstStyle>
          <a:p>
            <a:r>
              <a:rPr lang="en-US" sz="2800" dirty="0" smtClean="0"/>
              <a:t>Enforcement</a:t>
            </a:r>
            <a:endParaRPr lang="en-CA" sz="28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3037" r="21772"/>
          <a:stretch/>
        </p:blipFill>
        <p:spPr>
          <a:xfrm>
            <a:off x="381000" y="1066800"/>
            <a:ext cx="3810000" cy="4383309"/>
          </a:xfrm>
          <a:prstGeom prst="rect">
            <a:avLst/>
          </a:prstGeom>
        </p:spPr>
      </p:pic>
    </p:spTree>
    <p:extLst>
      <p:ext uri="{BB962C8B-B14F-4D97-AF65-F5344CB8AC3E}">
        <p14:creationId xmlns:p14="http://schemas.microsoft.com/office/powerpoint/2010/main" val="1009860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Phasing of Tolerance Level</a:t>
            </a:r>
            <a:endParaRPr lang="en-CA" sz="3200" dirty="0"/>
          </a:p>
        </p:txBody>
      </p:sp>
      <p:sp>
        <p:nvSpPr>
          <p:cNvPr id="4" name="Content Placeholder 2"/>
          <p:cNvSpPr txBox="1">
            <a:spLocks noGrp="1"/>
          </p:cNvSpPr>
          <p:nvPr>
            <p:ph idx="1"/>
          </p:nvPr>
        </p:nvSpPr>
        <p:spPr>
          <a:xfrm>
            <a:off x="457200" y="1329168"/>
            <a:ext cx="8229600" cy="4525963"/>
          </a:xfrm>
          <a:prstGeom prst="rect">
            <a:avLst/>
          </a:prstGeom>
        </p:spPr>
        <p:txBody>
          <a:bodyPr vert="horz" lIns="91440" tIns="45720" rIns="91440" bIns="45720" rtlCol="0">
            <a:normAutofit/>
          </a:bodyPr>
          <a:lstStyle/>
          <a:p>
            <a:pPr marL="514350" lvl="0" indent="-514350">
              <a:spcBef>
                <a:spcPct val="20000"/>
              </a:spcBef>
              <a:buFont typeface="Arial" pitchFamily="34" charset="0"/>
              <a:buChar char="•"/>
            </a:pPr>
            <a:r>
              <a:rPr kumimoji="0" lang="en-US" sz="2800" b="1" i="0" u="none" strike="noStrike" kern="1200" cap="none" spc="0" normalizeH="0" baseline="0" noProof="0" dirty="0" smtClean="0">
                <a:ln>
                  <a:noFill/>
                </a:ln>
                <a:solidFill>
                  <a:schemeClr val="tx1">
                    <a:lumMod val="75000"/>
                    <a:lumOff val="25000"/>
                  </a:schemeClr>
                </a:solidFill>
                <a:effectLst/>
                <a:uLnTx/>
                <a:uFillTx/>
              </a:rPr>
              <a:t>2015</a:t>
            </a:r>
            <a:r>
              <a:rPr kumimoji="0" lang="en-US" sz="2800" b="0" i="0" u="none" strike="noStrike" kern="1200" cap="none" spc="0" normalizeH="0" baseline="0" noProof="0" dirty="0" smtClean="0">
                <a:ln>
                  <a:noFill/>
                </a:ln>
                <a:solidFill>
                  <a:schemeClr val="tx1">
                    <a:lumMod val="75000"/>
                    <a:lumOff val="25000"/>
                  </a:schemeClr>
                </a:solidFill>
                <a:effectLst/>
                <a:uLnTx/>
                <a:uFillTx/>
              </a:rPr>
              <a:t>:</a:t>
            </a:r>
            <a:r>
              <a:rPr kumimoji="0" lang="en-US" sz="2800" b="0" i="0" u="none" strike="noStrike" kern="1200" cap="none" spc="0" normalizeH="0" noProof="0" dirty="0" smtClean="0">
                <a:ln>
                  <a:noFill/>
                </a:ln>
                <a:solidFill>
                  <a:schemeClr val="tx1">
                    <a:lumMod val="75000"/>
                    <a:lumOff val="25000"/>
                  </a:schemeClr>
                </a:solidFill>
                <a:effectLst/>
                <a:uLnTx/>
                <a:uFillTx/>
              </a:rPr>
              <a:t> </a:t>
            </a:r>
            <a:r>
              <a:rPr kumimoji="0" lang="en-US" sz="2800" b="0" i="0" u="none" strike="noStrike" kern="1200" cap="none" spc="0" normalizeH="0" baseline="0" noProof="0" dirty="0" smtClean="0">
                <a:ln>
                  <a:noFill/>
                </a:ln>
                <a:solidFill>
                  <a:schemeClr val="tx1">
                    <a:lumMod val="75000"/>
                    <a:lumOff val="25000"/>
                  </a:schemeClr>
                </a:solidFill>
                <a:effectLst/>
                <a:uLnTx/>
                <a:uFillTx/>
              </a:rPr>
              <a:t>Garbage can</a:t>
            </a:r>
            <a:r>
              <a:rPr kumimoji="0" lang="en-US" sz="2800" b="0" i="0" u="none" strike="noStrike" kern="1200" cap="none" spc="0" normalizeH="0" noProof="0" dirty="0" smtClean="0">
                <a:ln>
                  <a:noFill/>
                </a:ln>
                <a:solidFill>
                  <a:schemeClr val="tx1">
                    <a:lumMod val="75000"/>
                    <a:lumOff val="25000"/>
                  </a:schemeClr>
                </a:solidFill>
                <a:effectLst/>
                <a:uLnTx/>
                <a:uFillTx/>
              </a:rPr>
              <a:t> contain</a:t>
            </a:r>
            <a:r>
              <a:rPr lang="en-US" sz="2800" dirty="0" smtClean="0">
                <a:solidFill>
                  <a:schemeClr val="tx1">
                    <a:lumMod val="75000"/>
                    <a:lumOff val="25000"/>
                  </a:schemeClr>
                </a:solidFill>
              </a:rPr>
              <a:t> </a:t>
            </a:r>
            <a:r>
              <a:rPr kumimoji="0" lang="en-US" sz="2800" b="0" i="0" u="none" strike="noStrike" kern="1200" cap="none" spc="0" normalizeH="0" baseline="0" noProof="0" dirty="0" smtClean="0">
                <a:ln>
                  <a:noFill/>
                </a:ln>
                <a:solidFill>
                  <a:schemeClr val="tx1">
                    <a:lumMod val="75000"/>
                    <a:lumOff val="25000"/>
                  </a:schemeClr>
                </a:solidFill>
                <a:effectLst/>
                <a:uLnTx/>
                <a:uFillTx/>
              </a:rPr>
              <a:t>up to 10% clean wood</a:t>
            </a:r>
          </a:p>
          <a:p>
            <a:pPr marL="514350" lvl="0" indent="-514350">
              <a:spcBef>
                <a:spcPct val="20000"/>
              </a:spcBef>
              <a:buFont typeface="Arial" pitchFamily="34" charset="0"/>
              <a:buChar char="•"/>
            </a:pPr>
            <a:r>
              <a:rPr lang="en-US" sz="2800" b="1" noProof="0" dirty="0" smtClean="0">
                <a:solidFill>
                  <a:schemeClr val="tx1">
                    <a:lumMod val="75000"/>
                    <a:lumOff val="25000"/>
                  </a:schemeClr>
                </a:solidFill>
              </a:rPr>
              <a:t>2016</a:t>
            </a:r>
            <a:r>
              <a:rPr lang="en-US" sz="2800" noProof="0" dirty="0" smtClean="0">
                <a:solidFill>
                  <a:schemeClr val="tx1">
                    <a:lumMod val="75000"/>
                    <a:lumOff val="25000"/>
                  </a:schemeClr>
                </a:solidFill>
              </a:rPr>
              <a:t>: Plan for maximum 5% clean wood</a:t>
            </a:r>
            <a:endParaRPr kumimoji="0" lang="en-CA" sz="2800" b="0" i="0" u="none" strike="noStrike" kern="1200" cap="none" spc="0" normalizeH="0" baseline="0" noProof="0" dirty="0" smtClean="0">
              <a:ln>
                <a:noFill/>
              </a:ln>
              <a:solidFill>
                <a:schemeClr val="tx1">
                  <a:lumMod val="75000"/>
                  <a:lumOff val="25000"/>
                </a:schemeClr>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pic>
        <p:nvPicPr>
          <p:cNvPr id="5" name="Picture 2" descr="http://woomyoung.co.kr/htm-img/NE%20horiz%20scale%20med.JPG"/>
          <p:cNvPicPr>
            <a:picLocks noChangeAspect="1" noChangeArrowheads="1"/>
          </p:cNvPicPr>
          <p:nvPr/>
        </p:nvPicPr>
        <p:blipFill>
          <a:blip r:embed="rId2" cstate="print"/>
          <a:srcRect l="877" b="49153"/>
          <a:stretch>
            <a:fillRect/>
          </a:stretch>
        </p:blipFill>
        <p:spPr bwMode="auto">
          <a:xfrm>
            <a:off x="685800" y="3124200"/>
            <a:ext cx="7772400" cy="935901"/>
          </a:xfrm>
          <a:prstGeom prst="rect">
            <a:avLst/>
          </a:prstGeom>
          <a:noFill/>
        </p:spPr>
      </p:pic>
      <p:pic>
        <p:nvPicPr>
          <p:cNvPr id="6" name="Picture 5" descr="NSTS_-_20140221_-_55-mixed.jpg"/>
          <p:cNvPicPr>
            <a:picLocks noChangeAspect="1"/>
          </p:cNvPicPr>
          <p:nvPr/>
        </p:nvPicPr>
        <p:blipFill>
          <a:blip r:embed="rId3" cstate="print"/>
          <a:stretch>
            <a:fillRect/>
          </a:stretch>
        </p:blipFill>
        <p:spPr>
          <a:xfrm>
            <a:off x="838200" y="4267200"/>
            <a:ext cx="3187004" cy="2390253"/>
          </a:xfrm>
          <a:prstGeom prst="rect">
            <a:avLst/>
          </a:prstGeom>
        </p:spPr>
      </p:pic>
      <p:sp>
        <p:nvSpPr>
          <p:cNvPr id="7" name="Down Arrow 6"/>
          <p:cNvSpPr/>
          <p:nvPr/>
        </p:nvSpPr>
        <p:spPr>
          <a:xfrm>
            <a:off x="1371600" y="2487251"/>
            <a:ext cx="4572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Down Arrow 7"/>
          <p:cNvSpPr/>
          <p:nvPr/>
        </p:nvSpPr>
        <p:spPr>
          <a:xfrm>
            <a:off x="1023395" y="2614921"/>
            <a:ext cx="348205" cy="40573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197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457200" y="1325562"/>
            <a:ext cx="8229600" cy="4525963"/>
          </a:xfrm>
        </p:spPr>
        <p:txBody>
          <a:bodyPr>
            <a:normAutofit/>
          </a:bodyPr>
          <a:lstStyle/>
          <a:p>
            <a:r>
              <a:rPr lang="en-US" sz="2800" b="1" dirty="0" smtClean="0"/>
              <a:t>All loads </a:t>
            </a:r>
            <a:r>
              <a:rPr lang="en-US" sz="2800" dirty="0" smtClean="0"/>
              <a:t>at Metro Vancouver and City of Vancouver transfer stations and disposal facilities</a:t>
            </a:r>
          </a:p>
          <a:p>
            <a:r>
              <a:rPr lang="en-US" sz="2800" b="1" dirty="0" smtClean="0"/>
              <a:t>Except  </a:t>
            </a:r>
            <a:r>
              <a:rPr lang="en-US" sz="2800" dirty="0" smtClean="0"/>
              <a:t>large</a:t>
            </a:r>
            <a:r>
              <a:rPr lang="en-US" sz="2800" b="1" dirty="0" smtClean="0"/>
              <a:t> </a:t>
            </a:r>
            <a:r>
              <a:rPr lang="en-US" sz="2800" dirty="0" smtClean="0"/>
              <a:t>construction and demolition loads tandem or </a:t>
            </a:r>
            <a:r>
              <a:rPr lang="en-US" sz="2800" dirty="0"/>
              <a:t>tridem </a:t>
            </a:r>
            <a:r>
              <a:rPr lang="en-US" sz="2800" dirty="0" smtClean="0"/>
              <a:t>trailer at Vancouver Landfill</a:t>
            </a:r>
          </a:p>
          <a:p>
            <a:r>
              <a:rPr lang="en-US" sz="2800" b="1" dirty="0" smtClean="0"/>
              <a:t>Does not apply </a:t>
            </a:r>
            <a:r>
              <a:rPr lang="en-US" sz="2800" dirty="0" smtClean="0"/>
              <a:t>at private licensed facilities</a:t>
            </a:r>
          </a:p>
          <a:p>
            <a:endParaRPr lang="en-CA" dirty="0" smtClean="0"/>
          </a:p>
          <a:p>
            <a:pPr>
              <a:buNone/>
            </a:pPr>
            <a:endParaRPr lang="en-CA" dirty="0" smtClean="0"/>
          </a:p>
          <a:p>
            <a:endParaRPr lang="en-US" dirty="0" smtClean="0"/>
          </a:p>
          <a:p>
            <a:endParaRPr lang="en-CA" dirty="0" smtClean="0"/>
          </a:p>
          <a:p>
            <a:endParaRPr lang="en-CA" dirty="0" smtClean="0"/>
          </a:p>
        </p:txBody>
      </p:sp>
      <p:sp>
        <p:nvSpPr>
          <p:cNvPr id="2" name="Title 1"/>
          <p:cNvSpPr>
            <a:spLocks noGrp="1"/>
          </p:cNvSpPr>
          <p:nvPr>
            <p:ph type="title"/>
          </p:nvPr>
        </p:nvSpPr>
        <p:spPr/>
        <p:txBody>
          <a:bodyPr>
            <a:normAutofit/>
          </a:bodyPr>
          <a:lstStyle/>
          <a:p>
            <a:r>
              <a:rPr lang="en-US" sz="3200" dirty="0" smtClean="0"/>
              <a:t>Scope of Clean Wood Disposal Ban</a:t>
            </a:r>
            <a:endParaRPr lang="en-CA" sz="3200" dirty="0"/>
          </a:p>
        </p:txBody>
      </p:sp>
      <p:sp>
        <p:nvSpPr>
          <p:cNvPr id="9" name="Title 1"/>
          <p:cNvSpPr txBox="1">
            <a:spLocks/>
          </p:cNvSpPr>
          <p:nvPr/>
        </p:nvSpPr>
        <p:spPr>
          <a:xfrm>
            <a:off x="228600" y="0"/>
            <a:ext cx="5638800" cy="1295400"/>
          </a:xfrm>
          <a:prstGeom prst="rect">
            <a:avLst/>
          </a:prstGeom>
        </p:spPr>
        <p:txBody>
          <a:bodyPr anchor="ctr">
            <a:prstTxWarp prst="textNoShape">
              <a:avLst/>
            </a:prstTxWarp>
            <a:normAutofit/>
          </a:bodyPr>
          <a:lstStyle/>
          <a:p>
            <a:pPr>
              <a:lnSpc>
                <a:spcPct val="90000"/>
              </a:lnSpc>
            </a:pPr>
            <a:endParaRPr lang="en-CA" sz="4000" dirty="0">
              <a:solidFill>
                <a:schemeClr val="bg1"/>
              </a:solidFill>
              <a:latin typeface="Calibri" pitchFamily="-72" charset="0"/>
            </a:endParaRPr>
          </a:p>
        </p:txBody>
      </p:sp>
    </p:spTree>
    <p:extLst>
      <p:ext uri="{BB962C8B-B14F-4D97-AF65-F5344CB8AC3E}">
        <p14:creationId xmlns:p14="http://schemas.microsoft.com/office/powerpoint/2010/main" val="19320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431800" y="1201737"/>
            <a:ext cx="8229600" cy="4525963"/>
          </a:xfrm>
        </p:spPr>
        <p:txBody>
          <a:bodyPr>
            <a:normAutofit/>
          </a:bodyPr>
          <a:lstStyle/>
          <a:p>
            <a:r>
              <a:rPr lang="en-US" sz="2800" dirty="0" smtClean="0"/>
              <a:t>DLC Waste Management Toolkit – online, print</a:t>
            </a:r>
          </a:p>
          <a:p>
            <a:r>
              <a:rPr lang="en-US" sz="2800" dirty="0"/>
              <a:t>Rack card with list of recycling facilities</a:t>
            </a:r>
          </a:p>
          <a:p>
            <a:r>
              <a:rPr lang="en-US" sz="2800" dirty="0" smtClean="0"/>
              <a:t>Education campaigns at Regional Facilities</a:t>
            </a:r>
          </a:p>
          <a:p>
            <a:r>
              <a:rPr lang="en-US" sz="2800" dirty="0" smtClean="0"/>
              <a:t>Standard signage / stickers</a:t>
            </a:r>
          </a:p>
          <a:p>
            <a:endParaRPr lang="en-US" dirty="0" smtClean="0"/>
          </a:p>
          <a:p>
            <a:endParaRPr lang="en-US" dirty="0" smtClean="0"/>
          </a:p>
          <a:p>
            <a:endParaRPr lang="en-CA" dirty="0" smtClean="0"/>
          </a:p>
          <a:p>
            <a:pPr>
              <a:buNone/>
            </a:pPr>
            <a:endParaRPr lang="en-CA" dirty="0" smtClean="0"/>
          </a:p>
          <a:p>
            <a:endParaRPr lang="en-US" dirty="0" smtClean="0"/>
          </a:p>
          <a:p>
            <a:endParaRPr lang="en-CA" dirty="0" smtClean="0"/>
          </a:p>
          <a:p>
            <a:endParaRPr lang="en-CA" dirty="0" smtClean="0"/>
          </a:p>
        </p:txBody>
      </p:sp>
      <p:sp>
        <p:nvSpPr>
          <p:cNvPr id="2" name="Title 1"/>
          <p:cNvSpPr>
            <a:spLocks noGrp="1"/>
          </p:cNvSpPr>
          <p:nvPr>
            <p:ph type="title"/>
          </p:nvPr>
        </p:nvSpPr>
        <p:spPr/>
        <p:txBody>
          <a:bodyPr>
            <a:normAutofit/>
          </a:bodyPr>
          <a:lstStyle/>
          <a:p>
            <a:r>
              <a:rPr lang="en-US" sz="3200" dirty="0" smtClean="0"/>
              <a:t>Transition Initiatives</a:t>
            </a:r>
            <a:endParaRPr lang="en-CA" sz="3200" dirty="0"/>
          </a:p>
        </p:txBody>
      </p:sp>
      <p:sp>
        <p:nvSpPr>
          <p:cNvPr id="9" name="Title 1"/>
          <p:cNvSpPr txBox="1">
            <a:spLocks/>
          </p:cNvSpPr>
          <p:nvPr/>
        </p:nvSpPr>
        <p:spPr>
          <a:xfrm>
            <a:off x="228600" y="0"/>
            <a:ext cx="5257800" cy="1295400"/>
          </a:xfrm>
          <a:prstGeom prst="rect">
            <a:avLst/>
          </a:prstGeom>
        </p:spPr>
        <p:txBody>
          <a:bodyPr anchor="ctr">
            <a:prstTxWarp prst="textNoShape">
              <a:avLst/>
            </a:prstTxWarp>
            <a:normAutofit/>
          </a:bodyPr>
          <a:lstStyle/>
          <a:p>
            <a:pPr>
              <a:lnSpc>
                <a:spcPct val="90000"/>
              </a:lnSpc>
            </a:pPr>
            <a:endParaRPr lang="en-CA" sz="4000" dirty="0">
              <a:solidFill>
                <a:schemeClr val="bg1"/>
              </a:solidFill>
              <a:latin typeface="Calibri" pitchFamily="-72" charset="0"/>
            </a:endParaRPr>
          </a:p>
        </p:txBody>
      </p:sp>
      <p:pic>
        <p:nvPicPr>
          <p:cNvPr id="6" name="Picture 6"/>
          <p:cNvPicPr>
            <a:picLocks noChangeAspect="1" noChangeArrowheads="1"/>
          </p:cNvPicPr>
          <p:nvPr/>
        </p:nvPicPr>
        <p:blipFill>
          <a:blip r:embed="rId3" cstate="print"/>
          <a:srcRect/>
          <a:stretch>
            <a:fillRect/>
          </a:stretch>
        </p:blipFill>
        <p:spPr bwMode="auto">
          <a:xfrm>
            <a:off x="5486400" y="3464718"/>
            <a:ext cx="3361639" cy="2209800"/>
          </a:xfrm>
          <a:prstGeom prst="rect">
            <a:avLst/>
          </a:prstGeom>
          <a:noFill/>
          <a:ln w="9525">
            <a:solidFill>
              <a:schemeClr val="tx1"/>
            </a:solid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279400" y="3464718"/>
            <a:ext cx="5121961" cy="270306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457200" y="914400"/>
            <a:ext cx="8229600" cy="4525963"/>
          </a:xfrm>
        </p:spPr>
        <p:txBody>
          <a:bodyPr>
            <a:normAutofit fontScale="92500" lnSpcReduction="10000"/>
          </a:bodyPr>
          <a:lstStyle/>
          <a:p>
            <a:pPr marL="0" indent="0">
              <a:buNone/>
            </a:pPr>
            <a:endParaRPr lang="en-CA" sz="3000" dirty="0" smtClean="0"/>
          </a:p>
          <a:p>
            <a:pPr>
              <a:buNone/>
            </a:pPr>
            <a:r>
              <a:rPr lang="en-CA" sz="3000" b="1" dirty="0" smtClean="0"/>
              <a:t>Email</a:t>
            </a:r>
          </a:p>
          <a:p>
            <a:pPr>
              <a:buNone/>
            </a:pPr>
            <a:r>
              <a:rPr lang="en-US" sz="3000" dirty="0" smtClean="0"/>
              <a:t> </a:t>
            </a:r>
            <a:r>
              <a:rPr lang="en-US" sz="3000" dirty="0" smtClean="0">
                <a:hlinkClick r:id="rId3"/>
              </a:rPr>
              <a:t>icentre@metrovancouver.org</a:t>
            </a:r>
            <a:endParaRPr lang="en-US" sz="3000" dirty="0" smtClean="0"/>
          </a:p>
          <a:p>
            <a:pPr>
              <a:buNone/>
            </a:pPr>
            <a:endParaRPr lang="en-CA" sz="3000" dirty="0" smtClean="0"/>
          </a:p>
          <a:p>
            <a:pPr>
              <a:buNone/>
            </a:pPr>
            <a:r>
              <a:rPr lang="en-CA" sz="3000" b="1" dirty="0" smtClean="0"/>
              <a:t>Phone</a:t>
            </a:r>
          </a:p>
          <a:p>
            <a:pPr>
              <a:buNone/>
            </a:pPr>
            <a:r>
              <a:rPr lang="en-CA" sz="3000" dirty="0" smtClean="0"/>
              <a:t>604-REC-YCLE   </a:t>
            </a:r>
            <a:r>
              <a:rPr lang="en-CA" sz="3000" dirty="0"/>
              <a:t>(</a:t>
            </a:r>
            <a:r>
              <a:rPr lang="en-CA" sz="3000" dirty="0" smtClean="0"/>
              <a:t>RCBC Hotline)</a:t>
            </a:r>
          </a:p>
          <a:p>
            <a:pPr>
              <a:buNone/>
            </a:pPr>
            <a:endParaRPr lang="en-US" sz="3000" dirty="0" smtClean="0"/>
          </a:p>
          <a:p>
            <a:pPr>
              <a:buNone/>
            </a:pPr>
            <a:r>
              <a:rPr lang="en-CA" sz="3000" dirty="0">
                <a:hlinkClick r:id="rId4"/>
              </a:rPr>
              <a:t>http://</a:t>
            </a:r>
            <a:r>
              <a:rPr lang="en-CA" sz="3000" dirty="0" smtClean="0">
                <a:hlinkClick r:id="rId4"/>
              </a:rPr>
              <a:t>www.metrovancouver.org</a:t>
            </a:r>
            <a:endParaRPr lang="en-CA" sz="3000" dirty="0" smtClean="0"/>
          </a:p>
          <a:p>
            <a:pPr>
              <a:buNone/>
            </a:pPr>
            <a:r>
              <a:rPr lang="en-US" sz="3000" dirty="0" smtClean="0"/>
              <a:t>Search: “Clean Wood”</a:t>
            </a:r>
            <a:endParaRPr lang="en-CA" sz="3000" dirty="0" smtClean="0"/>
          </a:p>
          <a:p>
            <a:endParaRPr lang="en-CA" dirty="0" smtClean="0"/>
          </a:p>
          <a:p>
            <a:endParaRPr lang="en-US" dirty="0" smtClean="0"/>
          </a:p>
          <a:p>
            <a:endParaRPr lang="en-CA" dirty="0" smtClean="0"/>
          </a:p>
          <a:p>
            <a:endParaRPr lang="en-CA" dirty="0" smtClean="0"/>
          </a:p>
        </p:txBody>
      </p:sp>
      <p:sp>
        <p:nvSpPr>
          <p:cNvPr id="2" name="Title 1"/>
          <p:cNvSpPr>
            <a:spLocks noGrp="1"/>
          </p:cNvSpPr>
          <p:nvPr>
            <p:ph type="title"/>
          </p:nvPr>
        </p:nvSpPr>
        <p:spPr/>
        <p:txBody>
          <a:bodyPr>
            <a:normAutofit/>
          </a:bodyPr>
          <a:lstStyle/>
          <a:p>
            <a:r>
              <a:rPr lang="en-US" sz="3200" dirty="0" smtClean="0"/>
              <a:t>Additional Information</a:t>
            </a:r>
            <a:endParaRPr lang="en-CA" sz="3200" dirty="0"/>
          </a:p>
        </p:txBody>
      </p:sp>
      <p:sp>
        <p:nvSpPr>
          <p:cNvPr id="9" name="Title 1"/>
          <p:cNvSpPr txBox="1">
            <a:spLocks/>
          </p:cNvSpPr>
          <p:nvPr/>
        </p:nvSpPr>
        <p:spPr>
          <a:xfrm>
            <a:off x="228600" y="0"/>
            <a:ext cx="6934200" cy="1295400"/>
          </a:xfrm>
          <a:prstGeom prst="rect">
            <a:avLst/>
          </a:prstGeom>
        </p:spPr>
        <p:txBody>
          <a:bodyPr anchor="ctr">
            <a:prstTxWarp prst="textNoShape">
              <a:avLst/>
            </a:prstTxWarp>
            <a:normAutofit/>
          </a:bodyPr>
          <a:lstStyle/>
          <a:p>
            <a:pPr>
              <a:lnSpc>
                <a:spcPct val="90000"/>
              </a:lnSpc>
            </a:pPr>
            <a:endParaRPr lang="en-CA" sz="4000" dirty="0">
              <a:solidFill>
                <a:schemeClr val="bg1"/>
              </a:solidFill>
              <a:latin typeface="Calibri" pitchFamily="-72" charset="0"/>
            </a:endParaRPr>
          </a:p>
        </p:txBody>
      </p:sp>
      <p:sp>
        <p:nvSpPr>
          <p:cNvPr id="6" name="Rectangle 5"/>
          <p:cNvSpPr/>
          <p:nvPr/>
        </p:nvSpPr>
        <p:spPr>
          <a:xfrm>
            <a:off x="8382000" y="5181600"/>
            <a:ext cx="76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1975</TotalTime>
  <Words>378</Words>
  <Application>Microsoft Office PowerPoint</Application>
  <PresentationFormat>On-screen Show (4:3)</PresentationFormat>
  <Paragraphs>80</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Metro Vancouver’s Clean Wood Disposal Ban   </vt:lpstr>
      <vt:lpstr>Keeping Clean Wood out of our Garbage</vt:lpstr>
      <vt:lpstr>Definition of Clean Wood</vt:lpstr>
      <vt:lpstr>Enforcement</vt:lpstr>
      <vt:lpstr>PowerPoint Presentation</vt:lpstr>
      <vt:lpstr>Phasing of Tolerance Level</vt:lpstr>
      <vt:lpstr>Scope of Clean Wood Disposal Ban</vt:lpstr>
      <vt:lpstr>Transition Initiatives</vt:lpstr>
      <vt:lpstr>Additional Information</vt:lpstr>
    </vt:vector>
  </TitlesOfParts>
  <Company>Metro Vancouver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miwong</dc:creator>
  <cp:lastModifiedBy>Owner</cp:lastModifiedBy>
  <cp:revision>203</cp:revision>
  <dcterms:created xsi:type="dcterms:W3CDTF">2013-03-21T21:57:49Z</dcterms:created>
  <dcterms:modified xsi:type="dcterms:W3CDTF">2015-01-29T04:32:19Z</dcterms:modified>
</cp:coreProperties>
</file>