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4" r:id="rId4"/>
    <p:sldId id="285" r:id="rId5"/>
    <p:sldId id="286" r:id="rId6"/>
    <p:sldId id="305" r:id="rId7"/>
    <p:sldId id="327" r:id="rId8"/>
    <p:sldId id="288" r:id="rId9"/>
    <p:sldId id="259" r:id="rId10"/>
    <p:sldId id="302" r:id="rId11"/>
    <p:sldId id="275" r:id="rId12"/>
    <p:sldId id="309" r:id="rId13"/>
    <p:sldId id="310" r:id="rId14"/>
    <p:sldId id="316" r:id="rId15"/>
    <p:sldId id="326" r:id="rId16"/>
    <p:sldId id="269" r:id="rId17"/>
    <p:sldId id="312" r:id="rId18"/>
    <p:sldId id="333" r:id="rId19"/>
    <p:sldId id="334" r:id="rId20"/>
    <p:sldId id="328" r:id="rId21"/>
    <p:sldId id="329" r:id="rId22"/>
    <p:sldId id="321" r:id="rId23"/>
    <p:sldId id="325" r:id="rId24"/>
    <p:sldId id="279" r:id="rId2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E739"/>
    <a:srgbClr val="FBD8C3"/>
    <a:srgbClr val="00457C"/>
    <a:srgbClr val="007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88810" autoAdjust="0"/>
  </p:normalViewPr>
  <p:slideViewPr>
    <p:cSldViewPr>
      <p:cViewPr varScale="1">
        <p:scale>
          <a:sx n="76" d="100"/>
          <a:sy n="76" d="100"/>
        </p:scale>
        <p:origin x="12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481251006249"/>
          <c:y val="4.2884990253411304E-2"/>
          <c:w val="0.62819624009195707"/>
          <c:h val="0.8646716090313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Residential Sector Diversion Rate</c:v>
                </c:pt>
              </c:strCache>
            </c:strRef>
          </c:tx>
          <c:spPr>
            <a:ln>
              <a:solidFill>
                <a:srgbClr val="00457C"/>
              </a:solidFill>
            </a:ln>
          </c:spPr>
          <c:marker>
            <c:spPr>
              <a:solidFill>
                <a:srgbClr val="00457C"/>
              </a:solidFill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</c:numCache>
            </c:numRef>
          </c:cat>
          <c:val>
            <c:numRef>
              <c:f>Sheet1!$B$2:$B$8</c:f>
              <c:numCache>
                <c:formatCode>0</c:formatCode>
                <c:ptCount val="7"/>
                <c:pt idx="0">
                  <c:v>34</c:v>
                </c:pt>
                <c:pt idx="1">
                  <c:v>23</c:v>
                </c:pt>
                <c:pt idx="2">
                  <c:v>22</c:v>
                </c:pt>
                <c:pt idx="3">
                  <c:v>30</c:v>
                </c:pt>
                <c:pt idx="4">
                  <c:v>29</c:v>
                </c:pt>
                <c:pt idx="5">
                  <c:v>37</c:v>
                </c:pt>
                <c:pt idx="6">
                  <c:v>38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Non-Residential Sector Diversion Rate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 formatCode="0">
                  <c:v>25</c:v>
                </c:pt>
                <c:pt idx="1">
                  <c:v>25</c:v>
                </c:pt>
                <c:pt idx="2">
                  <c:v>19</c:v>
                </c:pt>
                <c:pt idx="3">
                  <c:v>18</c:v>
                </c:pt>
                <c:pt idx="4">
                  <c:v>12</c:v>
                </c:pt>
                <c:pt idx="5">
                  <c:v>13</c:v>
                </c:pt>
                <c:pt idx="6">
                  <c:v>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Diversion Rate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 formatCode="0">
                  <c:v>28</c:v>
                </c:pt>
                <c:pt idx="1">
                  <c:v>24</c:v>
                </c:pt>
                <c:pt idx="2">
                  <c:v>20</c:v>
                </c:pt>
                <c:pt idx="3">
                  <c:v>22</c:v>
                </c:pt>
                <c:pt idx="4">
                  <c:v>19</c:v>
                </c:pt>
                <c:pt idx="5">
                  <c:v>23</c:v>
                </c:pt>
                <c:pt idx="6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52592"/>
        <c:axId val="234047888"/>
      </c:lineChart>
      <c:catAx>
        <c:axId val="23405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4047888"/>
        <c:crosses val="autoZero"/>
        <c:auto val="1"/>
        <c:lblAlgn val="ctr"/>
        <c:lblOffset val="100"/>
        <c:noMultiLvlLbl val="0"/>
      </c:catAx>
      <c:valAx>
        <c:axId val="234047888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r>
                  <a:rPr lang="en-CA" b="1">
                    <a:latin typeface="Arial" pitchFamily="34" charset="0"/>
                    <a:cs typeface="Arial" pitchFamily="34" charset="0"/>
                  </a:rPr>
                  <a:t>Diversion Rate</a:t>
                </a:r>
                <a:br>
                  <a:rPr lang="en-CA" b="1">
                    <a:latin typeface="Arial" pitchFamily="34" charset="0"/>
                    <a:cs typeface="Arial" pitchFamily="34" charset="0"/>
                  </a:rPr>
                </a:br>
                <a:r>
                  <a:rPr lang="en-CA" b="1">
                    <a:latin typeface="Arial" pitchFamily="34" charset="0"/>
                    <a:cs typeface="Arial" pitchFamily="34" charset="0"/>
                  </a:rPr>
                  <a:t>(%)</a:t>
                </a:r>
              </a:p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CA" b="1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4052592"/>
        <c:crosses val="autoZero"/>
        <c:crossBetween val="between"/>
        <c:majorUnit val="5"/>
      </c:valAx>
      <c:spPr>
        <a:ln>
          <a:solidFill>
            <a:schemeClr val="tx2"/>
          </a:solidFill>
        </a:ln>
      </c:spPr>
    </c:plotArea>
    <c:legend>
      <c:legendPos val="r"/>
      <c:layout>
        <c:manualLayout>
          <c:xMode val="edge"/>
          <c:yMode val="edge"/>
          <c:x val="0.78904630954357302"/>
          <c:y val="5.3074834432717058E-2"/>
          <c:w val="0.20993417260617911"/>
          <c:h val="0.90838190272609232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7A73B-5FC1-4171-97C1-F541E9EC18A6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BB2C28BE-D40C-4BA0-87A0-7D0A9A3A13ED}">
      <dgm:prSet phldrT="[Text]"/>
      <dgm:spPr>
        <a:solidFill>
          <a:srgbClr val="00703C">
            <a:alpha val="7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dirty="0" smtClean="0">
              <a:solidFill>
                <a:schemeClr val="bg1"/>
              </a:solidFill>
            </a:rPr>
            <a:t>OWMA</a:t>
          </a:r>
          <a:endParaRPr lang="en-CA" dirty="0">
            <a:solidFill>
              <a:schemeClr val="bg1"/>
            </a:solidFill>
          </a:endParaRPr>
        </a:p>
      </dgm:t>
    </dgm:pt>
    <dgm:pt modelId="{4ACB35EF-9FEB-4D6F-94AF-AC28CE1793F4}" type="parTrans" cxnId="{C6404EF6-98AA-4287-8CDB-3F0031A992C4}">
      <dgm:prSet/>
      <dgm:spPr/>
      <dgm:t>
        <a:bodyPr/>
        <a:lstStyle/>
        <a:p>
          <a:endParaRPr lang="en-CA"/>
        </a:p>
      </dgm:t>
    </dgm:pt>
    <dgm:pt modelId="{29A56728-DB8C-43D3-A265-DBC157EE87F1}" type="sibTrans" cxnId="{C6404EF6-98AA-4287-8CDB-3F0031A992C4}">
      <dgm:prSet/>
      <dgm:spPr/>
      <dgm:t>
        <a:bodyPr/>
        <a:lstStyle/>
        <a:p>
          <a:endParaRPr lang="en-CA"/>
        </a:p>
      </dgm:t>
    </dgm:pt>
    <dgm:pt modelId="{786FFE99-D777-41D8-88CB-B288A50DD54A}">
      <dgm:prSet phldrT="[Text]"/>
      <dgm:spPr>
        <a:solidFill>
          <a:srgbClr val="00457C">
            <a:alpha val="7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dirty="0" smtClean="0">
              <a:solidFill>
                <a:schemeClr val="bg1"/>
              </a:solidFill>
            </a:rPr>
            <a:t>Private members</a:t>
          </a:r>
          <a:endParaRPr lang="en-CA" dirty="0">
            <a:solidFill>
              <a:schemeClr val="bg1"/>
            </a:solidFill>
          </a:endParaRPr>
        </a:p>
      </dgm:t>
    </dgm:pt>
    <dgm:pt modelId="{DC72A481-8F59-4BEF-B000-8D5524700CD3}" type="parTrans" cxnId="{0CBD9035-8A43-40E9-A5BA-0FA7733CD1B8}">
      <dgm:prSet/>
      <dgm:spPr/>
      <dgm:t>
        <a:bodyPr/>
        <a:lstStyle/>
        <a:p>
          <a:endParaRPr lang="en-CA"/>
        </a:p>
      </dgm:t>
    </dgm:pt>
    <dgm:pt modelId="{87DB339F-2445-4924-A921-46BD2FEE8CD9}" type="sibTrans" cxnId="{0CBD9035-8A43-40E9-A5BA-0FA7733CD1B8}">
      <dgm:prSet/>
      <dgm:spPr/>
      <dgm:t>
        <a:bodyPr/>
        <a:lstStyle/>
        <a:p>
          <a:endParaRPr lang="en-CA"/>
        </a:p>
      </dgm:t>
    </dgm:pt>
    <dgm:pt modelId="{E2161DBD-C0C6-4263-8FCF-80816D0CF84A}">
      <dgm:prSet phldrT="[Text]"/>
      <dgm:spPr>
        <a:solidFill>
          <a:srgbClr val="00457C">
            <a:alpha val="7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CA" dirty="0" smtClean="0">
              <a:solidFill>
                <a:schemeClr val="bg1"/>
              </a:solidFill>
            </a:rPr>
            <a:t>Public members</a:t>
          </a:r>
          <a:endParaRPr lang="en-CA" dirty="0">
            <a:solidFill>
              <a:schemeClr val="bg1"/>
            </a:solidFill>
          </a:endParaRPr>
        </a:p>
      </dgm:t>
    </dgm:pt>
    <dgm:pt modelId="{8EC7E54C-BA2B-43E7-B328-1DB8365563D0}" type="parTrans" cxnId="{3D7E3175-C4AE-4754-B280-A478D6E52230}">
      <dgm:prSet/>
      <dgm:spPr/>
      <dgm:t>
        <a:bodyPr/>
        <a:lstStyle/>
        <a:p>
          <a:endParaRPr lang="en-CA"/>
        </a:p>
      </dgm:t>
    </dgm:pt>
    <dgm:pt modelId="{7B32FF15-6AE4-4B9D-BCB3-5B7081A00FC6}" type="sibTrans" cxnId="{3D7E3175-C4AE-4754-B280-A478D6E52230}">
      <dgm:prSet/>
      <dgm:spPr/>
      <dgm:t>
        <a:bodyPr/>
        <a:lstStyle/>
        <a:p>
          <a:endParaRPr lang="en-CA"/>
        </a:p>
      </dgm:t>
    </dgm:pt>
    <dgm:pt modelId="{2D965DED-51C1-4B88-8F76-5D008F0B285E}" type="pres">
      <dgm:prSet presAssocID="{0197A73B-5FC1-4171-97C1-F541E9EC18A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98EC1EC-FBB5-4506-BF42-E0DEB6D8B666}" type="pres">
      <dgm:prSet presAssocID="{BB2C28BE-D40C-4BA0-87A0-7D0A9A3A13ED}" presName="circ1" presStyleLbl="vennNode1" presStyleIdx="0" presStyleCnt="3"/>
      <dgm:spPr/>
      <dgm:t>
        <a:bodyPr/>
        <a:lstStyle/>
        <a:p>
          <a:endParaRPr lang="en-CA"/>
        </a:p>
      </dgm:t>
    </dgm:pt>
    <dgm:pt modelId="{F21090C6-2ABB-42E0-BD99-C7F754598CA8}" type="pres">
      <dgm:prSet presAssocID="{BB2C28BE-D40C-4BA0-87A0-7D0A9A3A13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AD21476-9BA2-4491-A042-2BD536256058}" type="pres">
      <dgm:prSet presAssocID="{786FFE99-D777-41D8-88CB-B288A50DD54A}" presName="circ2" presStyleLbl="vennNode1" presStyleIdx="1" presStyleCnt="3"/>
      <dgm:spPr/>
      <dgm:t>
        <a:bodyPr/>
        <a:lstStyle/>
        <a:p>
          <a:endParaRPr lang="en-CA"/>
        </a:p>
      </dgm:t>
    </dgm:pt>
    <dgm:pt modelId="{C4BACA30-8A3D-48D5-9527-A785BE0D2CED}" type="pres">
      <dgm:prSet presAssocID="{786FFE99-D777-41D8-88CB-B288A50DD5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9732936-7F1B-4E03-82E6-8ED560C01843}" type="pres">
      <dgm:prSet presAssocID="{E2161DBD-C0C6-4263-8FCF-80816D0CF84A}" presName="circ3" presStyleLbl="vennNode1" presStyleIdx="2" presStyleCnt="3"/>
      <dgm:spPr/>
      <dgm:t>
        <a:bodyPr/>
        <a:lstStyle/>
        <a:p>
          <a:endParaRPr lang="en-CA"/>
        </a:p>
      </dgm:t>
    </dgm:pt>
    <dgm:pt modelId="{2F41E5CD-5D3F-4A7E-9439-6457ACA26A7E}" type="pres">
      <dgm:prSet presAssocID="{E2161DBD-C0C6-4263-8FCF-80816D0CF84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0619F70-98C7-4654-A579-51814AB647C4}" type="presOf" srcId="{E2161DBD-C0C6-4263-8FCF-80816D0CF84A}" destId="{19732936-7F1B-4E03-82E6-8ED560C01843}" srcOrd="0" destOrd="0" presId="urn:microsoft.com/office/officeart/2005/8/layout/venn1"/>
    <dgm:cxn modelId="{0CBD9035-8A43-40E9-A5BA-0FA7733CD1B8}" srcId="{0197A73B-5FC1-4171-97C1-F541E9EC18A6}" destId="{786FFE99-D777-41D8-88CB-B288A50DD54A}" srcOrd="1" destOrd="0" parTransId="{DC72A481-8F59-4BEF-B000-8D5524700CD3}" sibTransId="{87DB339F-2445-4924-A921-46BD2FEE8CD9}"/>
    <dgm:cxn modelId="{3D7E3175-C4AE-4754-B280-A478D6E52230}" srcId="{0197A73B-5FC1-4171-97C1-F541E9EC18A6}" destId="{E2161DBD-C0C6-4263-8FCF-80816D0CF84A}" srcOrd="2" destOrd="0" parTransId="{8EC7E54C-BA2B-43E7-B328-1DB8365563D0}" sibTransId="{7B32FF15-6AE4-4B9D-BCB3-5B7081A00FC6}"/>
    <dgm:cxn modelId="{7D36AF89-BADF-4E93-8A7D-23AB9CBD030D}" type="presOf" srcId="{0197A73B-5FC1-4171-97C1-F541E9EC18A6}" destId="{2D965DED-51C1-4B88-8F76-5D008F0B285E}" srcOrd="0" destOrd="0" presId="urn:microsoft.com/office/officeart/2005/8/layout/venn1"/>
    <dgm:cxn modelId="{950D8AF1-6A07-4D9E-9AB4-F5393D9CA253}" type="presOf" srcId="{786FFE99-D777-41D8-88CB-B288A50DD54A}" destId="{9AD21476-9BA2-4491-A042-2BD536256058}" srcOrd="0" destOrd="0" presId="urn:microsoft.com/office/officeart/2005/8/layout/venn1"/>
    <dgm:cxn modelId="{F4E8CACC-1FF4-44FF-8AB4-673FCF6DDED6}" type="presOf" srcId="{E2161DBD-C0C6-4263-8FCF-80816D0CF84A}" destId="{2F41E5CD-5D3F-4A7E-9439-6457ACA26A7E}" srcOrd="1" destOrd="0" presId="urn:microsoft.com/office/officeart/2005/8/layout/venn1"/>
    <dgm:cxn modelId="{55567FA6-CAD7-4D46-9AC9-5E941D3BA514}" type="presOf" srcId="{BB2C28BE-D40C-4BA0-87A0-7D0A9A3A13ED}" destId="{F21090C6-2ABB-42E0-BD99-C7F754598CA8}" srcOrd="1" destOrd="0" presId="urn:microsoft.com/office/officeart/2005/8/layout/venn1"/>
    <dgm:cxn modelId="{1F7CF397-5523-4A97-ADF9-1B85CE6913F2}" type="presOf" srcId="{BB2C28BE-D40C-4BA0-87A0-7D0A9A3A13ED}" destId="{698EC1EC-FBB5-4506-BF42-E0DEB6D8B666}" srcOrd="0" destOrd="0" presId="urn:microsoft.com/office/officeart/2005/8/layout/venn1"/>
    <dgm:cxn modelId="{D9CC079D-5C80-4657-A6D9-629AE80E807D}" type="presOf" srcId="{786FFE99-D777-41D8-88CB-B288A50DD54A}" destId="{C4BACA30-8A3D-48D5-9527-A785BE0D2CED}" srcOrd="1" destOrd="0" presId="urn:microsoft.com/office/officeart/2005/8/layout/venn1"/>
    <dgm:cxn modelId="{C6404EF6-98AA-4287-8CDB-3F0031A992C4}" srcId="{0197A73B-5FC1-4171-97C1-F541E9EC18A6}" destId="{BB2C28BE-D40C-4BA0-87A0-7D0A9A3A13ED}" srcOrd="0" destOrd="0" parTransId="{4ACB35EF-9FEB-4D6F-94AF-AC28CE1793F4}" sibTransId="{29A56728-DB8C-43D3-A265-DBC157EE87F1}"/>
    <dgm:cxn modelId="{2BC013F2-CC76-47CF-9E95-395415B30D4C}" type="presParOf" srcId="{2D965DED-51C1-4B88-8F76-5D008F0B285E}" destId="{698EC1EC-FBB5-4506-BF42-E0DEB6D8B666}" srcOrd="0" destOrd="0" presId="urn:microsoft.com/office/officeart/2005/8/layout/venn1"/>
    <dgm:cxn modelId="{8C650478-AE7D-4F50-A198-8413391B6884}" type="presParOf" srcId="{2D965DED-51C1-4B88-8F76-5D008F0B285E}" destId="{F21090C6-2ABB-42E0-BD99-C7F754598CA8}" srcOrd="1" destOrd="0" presId="urn:microsoft.com/office/officeart/2005/8/layout/venn1"/>
    <dgm:cxn modelId="{E10EC028-B2EC-475B-A6EC-EEEA08EF3A63}" type="presParOf" srcId="{2D965DED-51C1-4B88-8F76-5D008F0B285E}" destId="{9AD21476-9BA2-4491-A042-2BD536256058}" srcOrd="2" destOrd="0" presId="urn:microsoft.com/office/officeart/2005/8/layout/venn1"/>
    <dgm:cxn modelId="{561BB153-7E67-4FE4-98CD-87D50B4782C3}" type="presParOf" srcId="{2D965DED-51C1-4B88-8F76-5D008F0B285E}" destId="{C4BACA30-8A3D-48D5-9527-A785BE0D2CED}" srcOrd="3" destOrd="0" presId="urn:microsoft.com/office/officeart/2005/8/layout/venn1"/>
    <dgm:cxn modelId="{534890F0-55A7-470B-A7F6-F0237287CDD1}" type="presParOf" srcId="{2D965DED-51C1-4B88-8F76-5D008F0B285E}" destId="{19732936-7F1B-4E03-82E6-8ED560C01843}" srcOrd="4" destOrd="0" presId="urn:microsoft.com/office/officeart/2005/8/layout/venn1"/>
    <dgm:cxn modelId="{E962EC60-165A-4E25-8585-DC02621E3859}" type="presParOf" srcId="{2D965DED-51C1-4B88-8F76-5D008F0B285E}" destId="{2F41E5CD-5D3F-4A7E-9439-6457ACA26A7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33BF7-FD97-4FA9-B41E-95E1A30CDCED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799B7E3-05F5-432B-9EE0-ECBBF7050A2C}">
      <dgm:prSet phldrT="[Text]" custT="1"/>
      <dgm:spPr>
        <a:solidFill>
          <a:srgbClr val="00457C">
            <a:alpha val="70000"/>
          </a:srgbClr>
        </a:solidFill>
      </dgm:spPr>
      <dgm:t>
        <a:bodyPr/>
        <a:lstStyle/>
        <a:p>
          <a:r>
            <a:rPr lang="en-CA" sz="1400" i="1" dirty="0" smtClean="0"/>
            <a:t>WDA Programs</a:t>
          </a:r>
          <a:endParaRPr lang="en-CA" sz="1400" i="1" dirty="0"/>
        </a:p>
      </dgm:t>
    </dgm:pt>
    <dgm:pt modelId="{CC6840B5-A73E-471E-A3F2-4E80711AD44E}" type="parTrans" cxnId="{3FE7AED7-F51E-4F3D-B6A8-210F13801B57}">
      <dgm:prSet/>
      <dgm:spPr/>
      <dgm:t>
        <a:bodyPr/>
        <a:lstStyle/>
        <a:p>
          <a:endParaRPr lang="en-CA"/>
        </a:p>
      </dgm:t>
    </dgm:pt>
    <dgm:pt modelId="{D8702FE0-3F34-49CD-8EE4-0B71748D4A1E}" type="sibTrans" cxnId="{3FE7AED7-F51E-4F3D-B6A8-210F13801B57}">
      <dgm:prSet/>
      <dgm:spPr/>
      <dgm:t>
        <a:bodyPr/>
        <a:lstStyle/>
        <a:p>
          <a:endParaRPr lang="en-CA"/>
        </a:p>
      </dgm:t>
    </dgm:pt>
    <dgm:pt modelId="{0E56DCF6-2889-429F-971D-ED577F2B8346}">
      <dgm:prSet phldrT="[Text]" custT="1"/>
      <dgm:spPr>
        <a:solidFill>
          <a:srgbClr val="00703C">
            <a:alpha val="70000"/>
          </a:srgbClr>
        </a:solidFill>
      </dgm:spPr>
      <dgm:t>
        <a:bodyPr/>
        <a:lstStyle/>
        <a:p>
          <a:r>
            <a:rPr lang="en-CA" sz="1400" dirty="0" smtClean="0"/>
            <a:t>Waste Electrical &amp; Electronic Equipment (WEEE)</a:t>
          </a:r>
          <a:endParaRPr lang="en-CA" sz="1400" dirty="0"/>
        </a:p>
      </dgm:t>
    </dgm:pt>
    <dgm:pt modelId="{5411A950-08CC-4991-8CDD-4C624E80026D}" type="parTrans" cxnId="{34E37DA8-27F5-4088-B8A2-A6AA7670B19F}">
      <dgm:prSet/>
      <dgm:spPr>
        <a:solidFill>
          <a:schemeClr val="bg2"/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endParaRPr lang="en-CA"/>
        </a:p>
      </dgm:t>
    </dgm:pt>
    <dgm:pt modelId="{8EBE82E1-EA11-4695-87C5-A89A487F9205}" type="sibTrans" cxnId="{34E37DA8-27F5-4088-B8A2-A6AA7670B19F}">
      <dgm:prSet/>
      <dgm:spPr/>
      <dgm:t>
        <a:bodyPr/>
        <a:lstStyle/>
        <a:p>
          <a:endParaRPr lang="en-CA"/>
        </a:p>
      </dgm:t>
    </dgm:pt>
    <dgm:pt modelId="{7113291B-9B5F-47DF-A236-6F9ED66EBE4A}">
      <dgm:prSet phldrT="[Text]" custT="1"/>
      <dgm:spPr>
        <a:solidFill>
          <a:srgbClr val="00703C">
            <a:alpha val="70000"/>
          </a:srgbClr>
        </a:solidFill>
      </dgm:spPr>
      <dgm:t>
        <a:bodyPr/>
        <a:lstStyle/>
        <a:p>
          <a:r>
            <a:rPr lang="en-CA" sz="1400" dirty="0" smtClean="0"/>
            <a:t>Blue Box</a:t>
          </a:r>
          <a:endParaRPr lang="en-CA" sz="1400" dirty="0"/>
        </a:p>
      </dgm:t>
    </dgm:pt>
    <dgm:pt modelId="{BF31F88E-2336-4B4C-AD44-A403517F9793}" type="parTrans" cxnId="{A5267837-BEC1-4034-A174-D098ABD38F59}">
      <dgm:prSet/>
      <dgm:spPr/>
      <dgm:t>
        <a:bodyPr/>
        <a:lstStyle/>
        <a:p>
          <a:endParaRPr lang="en-CA"/>
        </a:p>
      </dgm:t>
    </dgm:pt>
    <dgm:pt modelId="{903E4E7D-1D2B-4E99-A672-EC0585C94A69}" type="sibTrans" cxnId="{A5267837-BEC1-4034-A174-D098ABD38F59}">
      <dgm:prSet/>
      <dgm:spPr/>
      <dgm:t>
        <a:bodyPr/>
        <a:lstStyle/>
        <a:p>
          <a:endParaRPr lang="en-CA"/>
        </a:p>
      </dgm:t>
    </dgm:pt>
    <dgm:pt modelId="{69460253-684D-46A3-BF68-35505E9D49A3}">
      <dgm:prSet phldrT="[Text]" custT="1"/>
      <dgm:spPr>
        <a:solidFill>
          <a:srgbClr val="00703C">
            <a:alpha val="70000"/>
          </a:srgbClr>
        </a:solidFill>
      </dgm:spPr>
      <dgm:t>
        <a:bodyPr/>
        <a:lstStyle/>
        <a:p>
          <a:r>
            <a:rPr lang="en-CA" sz="1400" dirty="0" smtClean="0"/>
            <a:t>Used Tires</a:t>
          </a:r>
          <a:endParaRPr lang="en-CA" sz="1400" dirty="0"/>
        </a:p>
      </dgm:t>
    </dgm:pt>
    <dgm:pt modelId="{D1A53E7D-0B07-4684-94AE-7792E90EC68C}" type="parTrans" cxnId="{43DF6C3A-88D6-440A-A1B5-5A80697A49BA}">
      <dgm:prSet/>
      <dgm:spPr/>
      <dgm:t>
        <a:bodyPr/>
        <a:lstStyle/>
        <a:p>
          <a:endParaRPr lang="en-CA"/>
        </a:p>
      </dgm:t>
    </dgm:pt>
    <dgm:pt modelId="{713B885E-F57D-4415-9248-DC800C620D88}" type="sibTrans" cxnId="{43DF6C3A-88D6-440A-A1B5-5A80697A49BA}">
      <dgm:prSet/>
      <dgm:spPr/>
      <dgm:t>
        <a:bodyPr/>
        <a:lstStyle/>
        <a:p>
          <a:endParaRPr lang="en-CA"/>
        </a:p>
      </dgm:t>
    </dgm:pt>
    <dgm:pt modelId="{D8C5D643-B596-495A-A652-F4FA848BF403}">
      <dgm:prSet phldrT="[Text]" custT="1"/>
      <dgm:spPr>
        <a:solidFill>
          <a:srgbClr val="00703C">
            <a:alpha val="70000"/>
          </a:srgbClr>
        </a:solidFill>
      </dgm:spPr>
      <dgm:t>
        <a:bodyPr/>
        <a:lstStyle/>
        <a:p>
          <a:r>
            <a:rPr lang="en-CA" sz="1400" dirty="0" smtClean="0"/>
            <a:t>Municipal Hazardous or Special Waste (MHSW)</a:t>
          </a:r>
          <a:endParaRPr lang="en-CA" sz="1400" dirty="0"/>
        </a:p>
      </dgm:t>
    </dgm:pt>
    <dgm:pt modelId="{FB5194B6-CC0C-400A-BA44-6670C1031E41}" type="parTrans" cxnId="{3DAE4B44-686C-482C-8FE8-4C13CC2EB921}">
      <dgm:prSet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endParaRPr lang="en-CA"/>
        </a:p>
      </dgm:t>
    </dgm:pt>
    <dgm:pt modelId="{F3AE8F0A-AE12-47E4-8880-A3AD6523B6A0}" type="sibTrans" cxnId="{3DAE4B44-686C-482C-8FE8-4C13CC2EB921}">
      <dgm:prSet/>
      <dgm:spPr/>
      <dgm:t>
        <a:bodyPr/>
        <a:lstStyle/>
        <a:p>
          <a:endParaRPr lang="en-CA"/>
        </a:p>
      </dgm:t>
    </dgm:pt>
    <dgm:pt modelId="{9E8CF7D2-0086-4127-B45F-A914079D4E1B}" type="pres">
      <dgm:prSet presAssocID="{5DA33BF7-FD97-4FA9-B41E-95E1A30CDC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A0F0D7F6-46C0-4DF1-BF7C-51F6297E9ACC}" type="pres">
      <dgm:prSet presAssocID="{6799B7E3-05F5-432B-9EE0-ECBBF7050A2C}" presName="hierRoot1" presStyleCnt="0">
        <dgm:presLayoutVars>
          <dgm:hierBranch val="init"/>
        </dgm:presLayoutVars>
      </dgm:prSet>
      <dgm:spPr/>
    </dgm:pt>
    <dgm:pt modelId="{32BF416C-4547-4C30-B759-2AEBEE4F917B}" type="pres">
      <dgm:prSet presAssocID="{6799B7E3-05F5-432B-9EE0-ECBBF7050A2C}" presName="rootComposite1" presStyleCnt="0"/>
      <dgm:spPr/>
    </dgm:pt>
    <dgm:pt modelId="{8569FD21-DCCC-4B3E-AA21-01318B389390}" type="pres">
      <dgm:prSet presAssocID="{6799B7E3-05F5-432B-9EE0-ECBBF7050A2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C8792BC-0273-49AA-B858-B9DE8FFD9B37}" type="pres">
      <dgm:prSet presAssocID="{6799B7E3-05F5-432B-9EE0-ECBBF7050A2C}" presName="rootConnector1" presStyleLbl="node1" presStyleIdx="0" presStyleCnt="0"/>
      <dgm:spPr/>
      <dgm:t>
        <a:bodyPr/>
        <a:lstStyle/>
        <a:p>
          <a:endParaRPr lang="en-CA"/>
        </a:p>
      </dgm:t>
    </dgm:pt>
    <dgm:pt modelId="{CA2528CE-3C5C-45EA-85CF-B93123B3DE3D}" type="pres">
      <dgm:prSet presAssocID="{6799B7E3-05F5-432B-9EE0-ECBBF7050A2C}" presName="hierChild2" presStyleCnt="0"/>
      <dgm:spPr/>
    </dgm:pt>
    <dgm:pt modelId="{6D170202-F0A7-4384-97E8-646ED61711F8}" type="pres">
      <dgm:prSet presAssocID="{5411A950-08CC-4991-8CDD-4C624E80026D}" presName="Name37" presStyleLbl="parChTrans1D2" presStyleIdx="0" presStyleCnt="4"/>
      <dgm:spPr/>
      <dgm:t>
        <a:bodyPr/>
        <a:lstStyle/>
        <a:p>
          <a:endParaRPr lang="en-CA"/>
        </a:p>
      </dgm:t>
    </dgm:pt>
    <dgm:pt modelId="{773A8A84-053F-4C43-BF3F-AF681D5AA046}" type="pres">
      <dgm:prSet presAssocID="{0E56DCF6-2889-429F-971D-ED577F2B8346}" presName="hierRoot2" presStyleCnt="0">
        <dgm:presLayoutVars>
          <dgm:hierBranch val="init"/>
        </dgm:presLayoutVars>
      </dgm:prSet>
      <dgm:spPr/>
    </dgm:pt>
    <dgm:pt modelId="{44F207C2-47E4-4F2A-8723-77DDC23B4C54}" type="pres">
      <dgm:prSet presAssocID="{0E56DCF6-2889-429F-971D-ED577F2B8346}" presName="rootComposite" presStyleCnt="0"/>
      <dgm:spPr/>
    </dgm:pt>
    <dgm:pt modelId="{013F9773-D68D-454E-B1D9-B941A197F807}" type="pres">
      <dgm:prSet presAssocID="{0E56DCF6-2889-429F-971D-ED577F2B8346}" presName="rootText" presStyleLbl="node2" presStyleIdx="0" presStyleCnt="4" custScaleX="12690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64A29C5-8614-4D21-B977-316854E84404}" type="pres">
      <dgm:prSet presAssocID="{0E56DCF6-2889-429F-971D-ED577F2B8346}" presName="rootConnector" presStyleLbl="node2" presStyleIdx="0" presStyleCnt="4"/>
      <dgm:spPr/>
      <dgm:t>
        <a:bodyPr/>
        <a:lstStyle/>
        <a:p>
          <a:endParaRPr lang="en-CA"/>
        </a:p>
      </dgm:t>
    </dgm:pt>
    <dgm:pt modelId="{4F6F7134-B69F-4479-B2C4-2C222ACC0F11}" type="pres">
      <dgm:prSet presAssocID="{0E56DCF6-2889-429F-971D-ED577F2B8346}" presName="hierChild4" presStyleCnt="0"/>
      <dgm:spPr/>
    </dgm:pt>
    <dgm:pt modelId="{B659F754-A5DC-491C-B7E8-E670A47BF08C}" type="pres">
      <dgm:prSet presAssocID="{0E56DCF6-2889-429F-971D-ED577F2B8346}" presName="hierChild5" presStyleCnt="0"/>
      <dgm:spPr/>
    </dgm:pt>
    <dgm:pt modelId="{50707CDE-94FD-438C-A0B1-03EAE1A4C22B}" type="pres">
      <dgm:prSet presAssocID="{BF31F88E-2336-4B4C-AD44-A403517F9793}" presName="Name37" presStyleLbl="parChTrans1D2" presStyleIdx="1" presStyleCnt="4"/>
      <dgm:spPr/>
      <dgm:t>
        <a:bodyPr/>
        <a:lstStyle/>
        <a:p>
          <a:endParaRPr lang="en-CA"/>
        </a:p>
      </dgm:t>
    </dgm:pt>
    <dgm:pt modelId="{5BEE5EAD-673C-45E8-8C6C-B3EF42B771B1}" type="pres">
      <dgm:prSet presAssocID="{7113291B-9B5F-47DF-A236-6F9ED66EBE4A}" presName="hierRoot2" presStyleCnt="0">
        <dgm:presLayoutVars>
          <dgm:hierBranch val="init"/>
        </dgm:presLayoutVars>
      </dgm:prSet>
      <dgm:spPr/>
    </dgm:pt>
    <dgm:pt modelId="{C9C9A9DA-0693-4D6F-A911-D662128B4E74}" type="pres">
      <dgm:prSet presAssocID="{7113291B-9B5F-47DF-A236-6F9ED66EBE4A}" presName="rootComposite" presStyleCnt="0"/>
      <dgm:spPr/>
    </dgm:pt>
    <dgm:pt modelId="{6A0AD8D6-C93C-423F-BE41-D013FC197E07}" type="pres">
      <dgm:prSet presAssocID="{7113291B-9B5F-47DF-A236-6F9ED66EBE4A}" presName="rootText" presStyleLbl="node2" presStyleIdx="1" presStyleCnt="4" custScaleX="107149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C73DB05-A5DD-45F3-B418-DE62D4BBC0FF}" type="pres">
      <dgm:prSet presAssocID="{7113291B-9B5F-47DF-A236-6F9ED66EBE4A}" presName="rootConnector" presStyleLbl="node2" presStyleIdx="1" presStyleCnt="4"/>
      <dgm:spPr/>
      <dgm:t>
        <a:bodyPr/>
        <a:lstStyle/>
        <a:p>
          <a:endParaRPr lang="en-CA"/>
        </a:p>
      </dgm:t>
    </dgm:pt>
    <dgm:pt modelId="{8F58FB64-3A72-49F5-8554-E8A132AA56D1}" type="pres">
      <dgm:prSet presAssocID="{7113291B-9B5F-47DF-A236-6F9ED66EBE4A}" presName="hierChild4" presStyleCnt="0"/>
      <dgm:spPr/>
    </dgm:pt>
    <dgm:pt modelId="{E955DDD9-7D1E-4573-84E7-1BC3D5530DCB}" type="pres">
      <dgm:prSet presAssocID="{7113291B-9B5F-47DF-A236-6F9ED66EBE4A}" presName="hierChild5" presStyleCnt="0"/>
      <dgm:spPr/>
    </dgm:pt>
    <dgm:pt modelId="{C4ABD14E-1F48-4530-BABA-8A7A76A92592}" type="pres">
      <dgm:prSet presAssocID="{D1A53E7D-0B07-4684-94AE-7792E90EC68C}" presName="Name37" presStyleLbl="parChTrans1D2" presStyleIdx="2" presStyleCnt="4"/>
      <dgm:spPr/>
      <dgm:t>
        <a:bodyPr/>
        <a:lstStyle/>
        <a:p>
          <a:endParaRPr lang="en-CA"/>
        </a:p>
      </dgm:t>
    </dgm:pt>
    <dgm:pt modelId="{ED092DD5-0A84-420A-A803-8B5310D5611A}" type="pres">
      <dgm:prSet presAssocID="{69460253-684D-46A3-BF68-35505E9D49A3}" presName="hierRoot2" presStyleCnt="0">
        <dgm:presLayoutVars>
          <dgm:hierBranch val="init"/>
        </dgm:presLayoutVars>
      </dgm:prSet>
      <dgm:spPr/>
    </dgm:pt>
    <dgm:pt modelId="{7E5644B3-2B1A-4D16-BD07-03E64E7AF2BA}" type="pres">
      <dgm:prSet presAssocID="{69460253-684D-46A3-BF68-35505E9D49A3}" presName="rootComposite" presStyleCnt="0"/>
      <dgm:spPr/>
    </dgm:pt>
    <dgm:pt modelId="{BD2E848E-7A69-41F2-9660-06A9D6DF3646}" type="pres">
      <dgm:prSet presAssocID="{69460253-684D-46A3-BF68-35505E9D49A3}" presName="rootText" presStyleLbl="node2" presStyleIdx="2" presStyleCnt="4" custScaleX="10829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34E7128-CB31-4F48-A50F-806511203FAC}" type="pres">
      <dgm:prSet presAssocID="{69460253-684D-46A3-BF68-35505E9D49A3}" presName="rootConnector" presStyleLbl="node2" presStyleIdx="2" presStyleCnt="4"/>
      <dgm:spPr/>
      <dgm:t>
        <a:bodyPr/>
        <a:lstStyle/>
        <a:p>
          <a:endParaRPr lang="en-CA"/>
        </a:p>
      </dgm:t>
    </dgm:pt>
    <dgm:pt modelId="{5F0DC237-83A1-47F8-9EDB-774B4E0D6282}" type="pres">
      <dgm:prSet presAssocID="{69460253-684D-46A3-BF68-35505E9D49A3}" presName="hierChild4" presStyleCnt="0"/>
      <dgm:spPr/>
    </dgm:pt>
    <dgm:pt modelId="{640CB46F-A723-4CF5-B45B-8A0B962B14BF}" type="pres">
      <dgm:prSet presAssocID="{69460253-684D-46A3-BF68-35505E9D49A3}" presName="hierChild5" presStyleCnt="0"/>
      <dgm:spPr/>
    </dgm:pt>
    <dgm:pt modelId="{BCF6FA2F-8878-4539-AEDE-DA3AAAB0646F}" type="pres">
      <dgm:prSet presAssocID="{FB5194B6-CC0C-400A-BA44-6670C1031E41}" presName="Name37" presStyleLbl="parChTrans1D2" presStyleIdx="3" presStyleCnt="4"/>
      <dgm:spPr/>
      <dgm:t>
        <a:bodyPr/>
        <a:lstStyle/>
        <a:p>
          <a:endParaRPr lang="en-CA"/>
        </a:p>
      </dgm:t>
    </dgm:pt>
    <dgm:pt modelId="{A43EF703-8B23-4A70-9AFF-9ED16CB572B6}" type="pres">
      <dgm:prSet presAssocID="{D8C5D643-B596-495A-A652-F4FA848BF403}" presName="hierRoot2" presStyleCnt="0">
        <dgm:presLayoutVars>
          <dgm:hierBranch val="init"/>
        </dgm:presLayoutVars>
      </dgm:prSet>
      <dgm:spPr/>
    </dgm:pt>
    <dgm:pt modelId="{050C9A5F-5958-43EE-9007-4D27B98AF8C1}" type="pres">
      <dgm:prSet presAssocID="{D8C5D643-B596-495A-A652-F4FA848BF403}" presName="rootComposite" presStyleCnt="0"/>
      <dgm:spPr/>
    </dgm:pt>
    <dgm:pt modelId="{7EB63C8A-48BF-488B-943C-26D67EAD2DB3}" type="pres">
      <dgm:prSet presAssocID="{D8C5D643-B596-495A-A652-F4FA848BF403}" presName="rootText" presStyleLbl="node2" presStyleIdx="3" presStyleCnt="4" custScaleX="11674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4CCB6FF-E798-4135-A2A6-14ACB2B01527}" type="pres">
      <dgm:prSet presAssocID="{D8C5D643-B596-495A-A652-F4FA848BF403}" presName="rootConnector" presStyleLbl="node2" presStyleIdx="3" presStyleCnt="4"/>
      <dgm:spPr/>
      <dgm:t>
        <a:bodyPr/>
        <a:lstStyle/>
        <a:p>
          <a:endParaRPr lang="en-CA"/>
        </a:p>
      </dgm:t>
    </dgm:pt>
    <dgm:pt modelId="{E52AAD1C-3C57-4B9B-A478-24F96E7A9137}" type="pres">
      <dgm:prSet presAssocID="{D8C5D643-B596-495A-A652-F4FA848BF403}" presName="hierChild4" presStyleCnt="0"/>
      <dgm:spPr/>
    </dgm:pt>
    <dgm:pt modelId="{32BE2F4C-DE35-4FE8-8096-A4372AC6DD99}" type="pres">
      <dgm:prSet presAssocID="{D8C5D643-B596-495A-A652-F4FA848BF403}" presName="hierChild5" presStyleCnt="0"/>
      <dgm:spPr/>
    </dgm:pt>
    <dgm:pt modelId="{CE9708B1-194E-468C-9D8C-C32E6AC37678}" type="pres">
      <dgm:prSet presAssocID="{6799B7E3-05F5-432B-9EE0-ECBBF7050A2C}" presName="hierChild3" presStyleCnt="0"/>
      <dgm:spPr/>
    </dgm:pt>
  </dgm:ptLst>
  <dgm:cxnLst>
    <dgm:cxn modelId="{34E37DA8-27F5-4088-B8A2-A6AA7670B19F}" srcId="{6799B7E3-05F5-432B-9EE0-ECBBF7050A2C}" destId="{0E56DCF6-2889-429F-971D-ED577F2B8346}" srcOrd="0" destOrd="0" parTransId="{5411A950-08CC-4991-8CDD-4C624E80026D}" sibTransId="{8EBE82E1-EA11-4695-87C5-A89A487F9205}"/>
    <dgm:cxn modelId="{2EA40F29-FC0B-4D19-9361-51D2BC5E4FC9}" type="presOf" srcId="{D8C5D643-B596-495A-A652-F4FA848BF403}" destId="{B4CCB6FF-E798-4135-A2A6-14ACB2B01527}" srcOrd="1" destOrd="0" presId="urn:microsoft.com/office/officeart/2005/8/layout/orgChart1"/>
    <dgm:cxn modelId="{95DC20C9-78B3-4770-AB41-335063811537}" type="presOf" srcId="{6799B7E3-05F5-432B-9EE0-ECBBF7050A2C}" destId="{FC8792BC-0273-49AA-B858-B9DE8FFD9B37}" srcOrd="1" destOrd="0" presId="urn:microsoft.com/office/officeart/2005/8/layout/orgChart1"/>
    <dgm:cxn modelId="{D4FA3AAA-0C8A-4F88-A66C-D351C851390B}" type="presOf" srcId="{7113291B-9B5F-47DF-A236-6F9ED66EBE4A}" destId="{6A0AD8D6-C93C-423F-BE41-D013FC197E07}" srcOrd="0" destOrd="0" presId="urn:microsoft.com/office/officeart/2005/8/layout/orgChart1"/>
    <dgm:cxn modelId="{0B82EADE-0901-44E0-83AA-552E8E12E757}" type="presOf" srcId="{0E56DCF6-2889-429F-971D-ED577F2B8346}" destId="{013F9773-D68D-454E-B1D9-B941A197F807}" srcOrd="0" destOrd="0" presId="urn:microsoft.com/office/officeart/2005/8/layout/orgChart1"/>
    <dgm:cxn modelId="{ABE70394-AEB2-4CEF-BD2E-4641B49983FC}" type="presOf" srcId="{5DA33BF7-FD97-4FA9-B41E-95E1A30CDCED}" destId="{9E8CF7D2-0086-4127-B45F-A914079D4E1B}" srcOrd="0" destOrd="0" presId="urn:microsoft.com/office/officeart/2005/8/layout/orgChart1"/>
    <dgm:cxn modelId="{43DF6C3A-88D6-440A-A1B5-5A80697A49BA}" srcId="{6799B7E3-05F5-432B-9EE0-ECBBF7050A2C}" destId="{69460253-684D-46A3-BF68-35505E9D49A3}" srcOrd="2" destOrd="0" parTransId="{D1A53E7D-0B07-4684-94AE-7792E90EC68C}" sibTransId="{713B885E-F57D-4415-9248-DC800C620D88}"/>
    <dgm:cxn modelId="{52C031BC-F04A-4998-8044-5330725CC0C9}" type="presOf" srcId="{D8C5D643-B596-495A-A652-F4FA848BF403}" destId="{7EB63C8A-48BF-488B-943C-26D67EAD2DB3}" srcOrd="0" destOrd="0" presId="urn:microsoft.com/office/officeart/2005/8/layout/orgChart1"/>
    <dgm:cxn modelId="{43B47C96-6859-401C-8B37-0265C0F6FD77}" type="presOf" srcId="{FB5194B6-CC0C-400A-BA44-6670C1031E41}" destId="{BCF6FA2F-8878-4539-AEDE-DA3AAAB0646F}" srcOrd="0" destOrd="0" presId="urn:microsoft.com/office/officeart/2005/8/layout/orgChart1"/>
    <dgm:cxn modelId="{3DAE4B44-686C-482C-8FE8-4C13CC2EB921}" srcId="{6799B7E3-05F5-432B-9EE0-ECBBF7050A2C}" destId="{D8C5D643-B596-495A-A652-F4FA848BF403}" srcOrd="3" destOrd="0" parTransId="{FB5194B6-CC0C-400A-BA44-6670C1031E41}" sibTransId="{F3AE8F0A-AE12-47E4-8880-A3AD6523B6A0}"/>
    <dgm:cxn modelId="{07B32BA3-6B07-4E65-B3D5-AC3263507B69}" type="presOf" srcId="{0E56DCF6-2889-429F-971D-ED577F2B8346}" destId="{764A29C5-8614-4D21-B977-316854E84404}" srcOrd="1" destOrd="0" presId="urn:microsoft.com/office/officeart/2005/8/layout/orgChart1"/>
    <dgm:cxn modelId="{3FE7AED7-F51E-4F3D-B6A8-210F13801B57}" srcId="{5DA33BF7-FD97-4FA9-B41E-95E1A30CDCED}" destId="{6799B7E3-05F5-432B-9EE0-ECBBF7050A2C}" srcOrd="0" destOrd="0" parTransId="{CC6840B5-A73E-471E-A3F2-4E80711AD44E}" sibTransId="{D8702FE0-3F34-49CD-8EE4-0B71748D4A1E}"/>
    <dgm:cxn modelId="{36BAEBED-C3C3-4F2A-A7BB-E91CC7733BBC}" type="presOf" srcId="{D1A53E7D-0B07-4684-94AE-7792E90EC68C}" destId="{C4ABD14E-1F48-4530-BABA-8A7A76A92592}" srcOrd="0" destOrd="0" presId="urn:microsoft.com/office/officeart/2005/8/layout/orgChart1"/>
    <dgm:cxn modelId="{B6C3D4A6-ACAD-4711-949F-2B03FA316D42}" type="presOf" srcId="{69460253-684D-46A3-BF68-35505E9D49A3}" destId="{BD2E848E-7A69-41F2-9660-06A9D6DF3646}" srcOrd="0" destOrd="0" presId="urn:microsoft.com/office/officeart/2005/8/layout/orgChart1"/>
    <dgm:cxn modelId="{4D504AFF-3FC1-4DF4-AF5B-A63ABA31500D}" type="presOf" srcId="{BF31F88E-2336-4B4C-AD44-A403517F9793}" destId="{50707CDE-94FD-438C-A0B1-03EAE1A4C22B}" srcOrd="0" destOrd="0" presId="urn:microsoft.com/office/officeart/2005/8/layout/orgChart1"/>
    <dgm:cxn modelId="{9873CDBB-BAA0-4BCC-A197-FC99BC752353}" type="presOf" srcId="{5411A950-08CC-4991-8CDD-4C624E80026D}" destId="{6D170202-F0A7-4384-97E8-646ED61711F8}" srcOrd="0" destOrd="0" presId="urn:microsoft.com/office/officeart/2005/8/layout/orgChart1"/>
    <dgm:cxn modelId="{A5267837-BEC1-4034-A174-D098ABD38F59}" srcId="{6799B7E3-05F5-432B-9EE0-ECBBF7050A2C}" destId="{7113291B-9B5F-47DF-A236-6F9ED66EBE4A}" srcOrd="1" destOrd="0" parTransId="{BF31F88E-2336-4B4C-AD44-A403517F9793}" sibTransId="{903E4E7D-1D2B-4E99-A672-EC0585C94A69}"/>
    <dgm:cxn modelId="{DEBB1614-348D-401C-8C58-8E841F2D6FD8}" type="presOf" srcId="{69460253-684D-46A3-BF68-35505E9D49A3}" destId="{E34E7128-CB31-4F48-A50F-806511203FAC}" srcOrd="1" destOrd="0" presId="urn:microsoft.com/office/officeart/2005/8/layout/orgChart1"/>
    <dgm:cxn modelId="{9B86E969-60BD-4FDA-B5EF-0F71EA55F9DC}" type="presOf" srcId="{6799B7E3-05F5-432B-9EE0-ECBBF7050A2C}" destId="{8569FD21-DCCC-4B3E-AA21-01318B389390}" srcOrd="0" destOrd="0" presId="urn:microsoft.com/office/officeart/2005/8/layout/orgChart1"/>
    <dgm:cxn modelId="{DD20D89E-3EB8-4C3D-81A9-B6F04F287A5E}" type="presOf" srcId="{7113291B-9B5F-47DF-A236-6F9ED66EBE4A}" destId="{CC73DB05-A5DD-45F3-B418-DE62D4BBC0FF}" srcOrd="1" destOrd="0" presId="urn:microsoft.com/office/officeart/2005/8/layout/orgChart1"/>
    <dgm:cxn modelId="{FE7BB8B1-8FDB-4B55-A9E6-87E07D703217}" type="presParOf" srcId="{9E8CF7D2-0086-4127-B45F-A914079D4E1B}" destId="{A0F0D7F6-46C0-4DF1-BF7C-51F6297E9ACC}" srcOrd="0" destOrd="0" presId="urn:microsoft.com/office/officeart/2005/8/layout/orgChart1"/>
    <dgm:cxn modelId="{D932C6E7-C9E4-4567-9B46-D20BA7759903}" type="presParOf" srcId="{A0F0D7F6-46C0-4DF1-BF7C-51F6297E9ACC}" destId="{32BF416C-4547-4C30-B759-2AEBEE4F917B}" srcOrd="0" destOrd="0" presId="urn:microsoft.com/office/officeart/2005/8/layout/orgChart1"/>
    <dgm:cxn modelId="{43E3CBA7-8A75-4D7D-B8A6-F06BC6F9503C}" type="presParOf" srcId="{32BF416C-4547-4C30-B759-2AEBEE4F917B}" destId="{8569FD21-DCCC-4B3E-AA21-01318B389390}" srcOrd="0" destOrd="0" presId="urn:microsoft.com/office/officeart/2005/8/layout/orgChart1"/>
    <dgm:cxn modelId="{E34B62C4-A27B-45CE-B45B-4555DFFD3B9E}" type="presParOf" srcId="{32BF416C-4547-4C30-B759-2AEBEE4F917B}" destId="{FC8792BC-0273-49AA-B858-B9DE8FFD9B37}" srcOrd="1" destOrd="0" presId="urn:microsoft.com/office/officeart/2005/8/layout/orgChart1"/>
    <dgm:cxn modelId="{898B0435-ECB1-44DA-8A79-3BF35A4F564D}" type="presParOf" srcId="{A0F0D7F6-46C0-4DF1-BF7C-51F6297E9ACC}" destId="{CA2528CE-3C5C-45EA-85CF-B93123B3DE3D}" srcOrd="1" destOrd="0" presId="urn:microsoft.com/office/officeart/2005/8/layout/orgChart1"/>
    <dgm:cxn modelId="{5D1ED6BF-0E3B-4032-91CE-B1B824278CCE}" type="presParOf" srcId="{CA2528CE-3C5C-45EA-85CF-B93123B3DE3D}" destId="{6D170202-F0A7-4384-97E8-646ED61711F8}" srcOrd="0" destOrd="0" presId="urn:microsoft.com/office/officeart/2005/8/layout/orgChart1"/>
    <dgm:cxn modelId="{AF4D6B2A-9C15-4AD7-BD7B-89691308AE42}" type="presParOf" srcId="{CA2528CE-3C5C-45EA-85CF-B93123B3DE3D}" destId="{773A8A84-053F-4C43-BF3F-AF681D5AA046}" srcOrd="1" destOrd="0" presId="urn:microsoft.com/office/officeart/2005/8/layout/orgChart1"/>
    <dgm:cxn modelId="{46D85D05-017C-4681-BDE5-52EEE4C60803}" type="presParOf" srcId="{773A8A84-053F-4C43-BF3F-AF681D5AA046}" destId="{44F207C2-47E4-4F2A-8723-77DDC23B4C54}" srcOrd="0" destOrd="0" presId="urn:microsoft.com/office/officeart/2005/8/layout/orgChart1"/>
    <dgm:cxn modelId="{1D7A2C20-B502-4A80-B539-FB1019FB5C82}" type="presParOf" srcId="{44F207C2-47E4-4F2A-8723-77DDC23B4C54}" destId="{013F9773-D68D-454E-B1D9-B941A197F807}" srcOrd="0" destOrd="0" presId="urn:microsoft.com/office/officeart/2005/8/layout/orgChart1"/>
    <dgm:cxn modelId="{1C48E16F-65AB-429A-8BD8-FA786720F494}" type="presParOf" srcId="{44F207C2-47E4-4F2A-8723-77DDC23B4C54}" destId="{764A29C5-8614-4D21-B977-316854E84404}" srcOrd="1" destOrd="0" presId="urn:microsoft.com/office/officeart/2005/8/layout/orgChart1"/>
    <dgm:cxn modelId="{0EFAD838-9F03-42CF-BBE1-FF0F34545B92}" type="presParOf" srcId="{773A8A84-053F-4C43-BF3F-AF681D5AA046}" destId="{4F6F7134-B69F-4479-B2C4-2C222ACC0F11}" srcOrd="1" destOrd="0" presId="urn:microsoft.com/office/officeart/2005/8/layout/orgChart1"/>
    <dgm:cxn modelId="{842D5D84-CBC9-4B1F-B50A-76032BA06C08}" type="presParOf" srcId="{773A8A84-053F-4C43-BF3F-AF681D5AA046}" destId="{B659F754-A5DC-491C-B7E8-E670A47BF08C}" srcOrd="2" destOrd="0" presId="urn:microsoft.com/office/officeart/2005/8/layout/orgChart1"/>
    <dgm:cxn modelId="{A0F37BB6-57C7-46DA-9002-B6811D90D262}" type="presParOf" srcId="{CA2528CE-3C5C-45EA-85CF-B93123B3DE3D}" destId="{50707CDE-94FD-438C-A0B1-03EAE1A4C22B}" srcOrd="2" destOrd="0" presId="urn:microsoft.com/office/officeart/2005/8/layout/orgChart1"/>
    <dgm:cxn modelId="{5011C959-5A7B-400F-A6DA-2B79B0908AA4}" type="presParOf" srcId="{CA2528CE-3C5C-45EA-85CF-B93123B3DE3D}" destId="{5BEE5EAD-673C-45E8-8C6C-B3EF42B771B1}" srcOrd="3" destOrd="0" presId="urn:microsoft.com/office/officeart/2005/8/layout/orgChart1"/>
    <dgm:cxn modelId="{94D2B505-6E0B-4EA8-9A50-85CC177F2D67}" type="presParOf" srcId="{5BEE5EAD-673C-45E8-8C6C-B3EF42B771B1}" destId="{C9C9A9DA-0693-4D6F-A911-D662128B4E74}" srcOrd="0" destOrd="0" presId="urn:microsoft.com/office/officeart/2005/8/layout/orgChart1"/>
    <dgm:cxn modelId="{21B14A45-32AF-43FC-B583-0ACBAC403BAC}" type="presParOf" srcId="{C9C9A9DA-0693-4D6F-A911-D662128B4E74}" destId="{6A0AD8D6-C93C-423F-BE41-D013FC197E07}" srcOrd="0" destOrd="0" presId="urn:microsoft.com/office/officeart/2005/8/layout/orgChart1"/>
    <dgm:cxn modelId="{A9E37EBC-8198-4669-AA70-D58D57264A10}" type="presParOf" srcId="{C9C9A9DA-0693-4D6F-A911-D662128B4E74}" destId="{CC73DB05-A5DD-45F3-B418-DE62D4BBC0FF}" srcOrd="1" destOrd="0" presId="urn:microsoft.com/office/officeart/2005/8/layout/orgChart1"/>
    <dgm:cxn modelId="{04A9578E-01D2-4C3D-9B42-016C81ACB8CF}" type="presParOf" srcId="{5BEE5EAD-673C-45E8-8C6C-B3EF42B771B1}" destId="{8F58FB64-3A72-49F5-8554-E8A132AA56D1}" srcOrd="1" destOrd="0" presId="urn:microsoft.com/office/officeart/2005/8/layout/orgChart1"/>
    <dgm:cxn modelId="{FDBC5610-03ED-48DB-8CBA-A21DE41118A8}" type="presParOf" srcId="{5BEE5EAD-673C-45E8-8C6C-B3EF42B771B1}" destId="{E955DDD9-7D1E-4573-84E7-1BC3D5530DCB}" srcOrd="2" destOrd="0" presId="urn:microsoft.com/office/officeart/2005/8/layout/orgChart1"/>
    <dgm:cxn modelId="{E52F60BF-4BFD-41B2-A768-199286AA9624}" type="presParOf" srcId="{CA2528CE-3C5C-45EA-85CF-B93123B3DE3D}" destId="{C4ABD14E-1F48-4530-BABA-8A7A76A92592}" srcOrd="4" destOrd="0" presId="urn:microsoft.com/office/officeart/2005/8/layout/orgChart1"/>
    <dgm:cxn modelId="{D2B99DCD-8DDD-4E2A-8319-9633146B5D7A}" type="presParOf" srcId="{CA2528CE-3C5C-45EA-85CF-B93123B3DE3D}" destId="{ED092DD5-0A84-420A-A803-8B5310D5611A}" srcOrd="5" destOrd="0" presId="urn:microsoft.com/office/officeart/2005/8/layout/orgChart1"/>
    <dgm:cxn modelId="{DD35F61B-291B-493A-8D58-9F873CCA1FBF}" type="presParOf" srcId="{ED092DD5-0A84-420A-A803-8B5310D5611A}" destId="{7E5644B3-2B1A-4D16-BD07-03E64E7AF2BA}" srcOrd="0" destOrd="0" presId="urn:microsoft.com/office/officeart/2005/8/layout/orgChart1"/>
    <dgm:cxn modelId="{ABE8AAEC-C6FC-451F-9600-3C0804006F70}" type="presParOf" srcId="{7E5644B3-2B1A-4D16-BD07-03E64E7AF2BA}" destId="{BD2E848E-7A69-41F2-9660-06A9D6DF3646}" srcOrd="0" destOrd="0" presId="urn:microsoft.com/office/officeart/2005/8/layout/orgChart1"/>
    <dgm:cxn modelId="{46FD44B0-BFAF-425A-936C-BB258A0FD94E}" type="presParOf" srcId="{7E5644B3-2B1A-4D16-BD07-03E64E7AF2BA}" destId="{E34E7128-CB31-4F48-A50F-806511203FAC}" srcOrd="1" destOrd="0" presId="urn:microsoft.com/office/officeart/2005/8/layout/orgChart1"/>
    <dgm:cxn modelId="{E2FC7B43-A3EC-44E7-9997-137ED5746089}" type="presParOf" srcId="{ED092DD5-0A84-420A-A803-8B5310D5611A}" destId="{5F0DC237-83A1-47F8-9EDB-774B4E0D6282}" srcOrd="1" destOrd="0" presId="urn:microsoft.com/office/officeart/2005/8/layout/orgChart1"/>
    <dgm:cxn modelId="{1286A642-AF3C-4436-905A-0040ED678999}" type="presParOf" srcId="{ED092DD5-0A84-420A-A803-8B5310D5611A}" destId="{640CB46F-A723-4CF5-B45B-8A0B962B14BF}" srcOrd="2" destOrd="0" presId="urn:microsoft.com/office/officeart/2005/8/layout/orgChart1"/>
    <dgm:cxn modelId="{6E5275F0-2676-4368-A937-5354ADB64A9F}" type="presParOf" srcId="{CA2528CE-3C5C-45EA-85CF-B93123B3DE3D}" destId="{BCF6FA2F-8878-4539-AEDE-DA3AAAB0646F}" srcOrd="6" destOrd="0" presId="urn:microsoft.com/office/officeart/2005/8/layout/orgChart1"/>
    <dgm:cxn modelId="{D59D8C44-E855-409B-AE9E-769EE8E01243}" type="presParOf" srcId="{CA2528CE-3C5C-45EA-85CF-B93123B3DE3D}" destId="{A43EF703-8B23-4A70-9AFF-9ED16CB572B6}" srcOrd="7" destOrd="0" presId="urn:microsoft.com/office/officeart/2005/8/layout/orgChart1"/>
    <dgm:cxn modelId="{4B86468C-0898-4D0A-83E8-637642255A04}" type="presParOf" srcId="{A43EF703-8B23-4A70-9AFF-9ED16CB572B6}" destId="{050C9A5F-5958-43EE-9007-4D27B98AF8C1}" srcOrd="0" destOrd="0" presId="urn:microsoft.com/office/officeart/2005/8/layout/orgChart1"/>
    <dgm:cxn modelId="{A03FAC0D-2695-4AAD-90CE-DBE2DBDB5EF5}" type="presParOf" srcId="{050C9A5F-5958-43EE-9007-4D27B98AF8C1}" destId="{7EB63C8A-48BF-488B-943C-26D67EAD2DB3}" srcOrd="0" destOrd="0" presId="urn:microsoft.com/office/officeart/2005/8/layout/orgChart1"/>
    <dgm:cxn modelId="{C3D0571C-2CC2-42A1-B2B6-C6BBE06A50D3}" type="presParOf" srcId="{050C9A5F-5958-43EE-9007-4D27B98AF8C1}" destId="{B4CCB6FF-E798-4135-A2A6-14ACB2B01527}" srcOrd="1" destOrd="0" presId="urn:microsoft.com/office/officeart/2005/8/layout/orgChart1"/>
    <dgm:cxn modelId="{0FBDD669-32A2-466F-9CF7-4225424DF340}" type="presParOf" srcId="{A43EF703-8B23-4A70-9AFF-9ED16CB572B6}" destId="{E52AAD1C-3C57-4B9B-A478-24F96E7A9137}" srcOrd="1" destOrd="0" presId="urn:microsoft.com/office/officeart/2005/8/layout/orgChart1"/>
    <dgm:cxn modelId="{B7DDC585-7655-48A0-AE56-CB5F9AC53615}" type="presParOf" srcId="{A43EF703-8B23-4A70-9AFF-9ED16CB572B6}" destId="{32BE2F4C-DE35-4FE8-8096-A4372AC6DD99}" srcOrd="2" destOrd="0" presId="urn:microsoft.com/office/officeart/2005/8/layout/orgChart1"/>
    <dgm:cxn modelId="{EB75EFCE-1015-474C-8F6D-8A0589925C18}" type="presParOf" srcId="{A0F0D7F6-46C0-4DF1-BF7C-51F6297E9ACC}" destId="{CE9708B1-194E-468C-9D8C-C32E6AC376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EF608-0CAF-4AB5-B8B7-54054E1C4AF5}" type="datetimeFigureOut">
              <a:rPr lang="en-CA" smtClean="0"/>
              <a:t>2015-01-29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B96CA-D2D2-4F42-9118-4027B0BF72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263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1AF2A2-D542-47ED-90F5-166C096D51E2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7FE138-B211-4F6E-BC53-0861B580E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89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E138-B211-4F6E-BC53-0861B580EC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85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E138-B211-4F6E-BC53-0861B580EC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3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en-CA" sz="1200" dirty="0" smtClean="0"/>
              <a:t>Competition Act doesn’t apply as it is considered a regulated conduct.</a:t>
            </a:r>
          </a:p>
          <a:p>
            <a:pPr algn="l" eaLnBrk="1" hangingPunct="1">
              <a:buFont typeface="Arial" charset="0"/>
              <a:buChar char="•"/>
            </a:pPr>
            <a:r>
              <a:rPr lang="en-CA" sz="1200" dirty="0" smtClean="0"/>
              <a:t>HST issue ($22 million annually) </a:t>
            </a:r>
          </a:p>
          <a:p>
            <a:pPr algn="l" eaLnBrk="1" hangingPunct="1">
              <a:buFont typeface="Arial" charset="0"/>
              <a:buChar char="•"/>
            </a:pPr>
            <a:r>
              <a:rPr lang="en-CA" sz="1200" dirty="0" smtClean="0"/>
              <a:t>Provides the ability to set single fee and pass directly onto consumers. 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E138-B211-4F6E-BC53-0861B580EC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52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 smtClean="0"/>
              <a:t>This act is aimed to clarify the roles and responsibilities in regulating and monitoring waste diversion programs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Also intended to protect consumers from “surprise” eco-fees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E138-B211-4F6E-BC53-0861B580EC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65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E138-B211-4F6E-BC53-0861B580EC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E138-B211-4F6E-BC53-0861B580EC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0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E138-B211-4F6E-BC53-0861B580EC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5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ts val="1200"/>
              </a:spcBef>
              <a:buFontTx/>
              <a:buChar char="-"/>
              <a:defRPr/>
            </a:pPr>
            <a:endParaRPr lang="en-CA" baseline="0" dirty="0" smtClean="0"/>
          </a:p>
          <a:p>
            <a:pPr marL="171450" indent="-171450" eaLnBrk="1" hangingPunct="1">
              <a:spcBef>
                <a:spcPts val="1200"/>
              </a:spcBef>
              <a:buFontTx/>
              <a:buChar char="-"/>
              <a:defRPr/>
            </a:pPr>
            <a:endParaRPr lang="en-CA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84A58C1B-1FFD-4C16-B2C1-2E44519C2871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700744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15" indent="-171415">
              <a:spcBef>
                <a:spcPts val="1200"/>
              </a:spcBef>
              <a:buFontTx/>
              <a:buChar char="-"/>
              <a:defRPr/>
            </a:pPr>
            <a:endParaRPr lang="en-CA" baseline="0" dirty="0" smtClean="0"/>
          </a:p>
          <a:p>
            <a:pPr marL="171415" indent="-171415">
              <a:spcBef>
                <a:spcPts val="1200"/>
              </a:spcBef>
              <a:buFontTx/>
              <a:buChar char="-"/>
              <a:defRPr/>
            </a:pPr>
            <a:endParaRPr lang="en-CA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800" indent="-285692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770" indent="-22855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599877" indent="-22855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6985" indent="-22855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093" indent="-22855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199" indent="-22855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308" indent="-22855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5415" indent="-22855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84A58C1B-1FFD-4C16-B2C1-2E44519C2871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3125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15" indent="-171415">
              <a:spcBef>
                <a:spcPts val="1200"/>
              </a:spcBef>
              <a:buFontTx/>
              <a:buChar char="-"/>
              <a:defRPr/>
            </a:pPr>
            <a:endParaRPr lang="en-CA" baseline="0" dirty="0" smtClean="0"/>
          </a:p>
          <a:p>
            <a:pPr marL="171415" indent="-171415">
              <a:spcBef>
                <a:spcPts val="1200"/>
              </a:spcBef>
              <a:buFontTx/>
              <a:buChar char="-"/>
              <a:defRPr/>
            </a:pPr>
            <a:endParaRPr lang="en-CA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800" indent="-285692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770" indent="-22855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599877" indent="-22855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6985" indent="-22855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093" indent="-22855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199" indent="-22855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308" indent="-22855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5415" indent="-228555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84A58C1B-1FFD-4C16-B2C1-2E44519C2871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70990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872" indent="-28572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880" indent="-228576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032" indent="-228576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183" indent="-228576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335" indent="-228576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487" indent="-228576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638" indent="-228576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5790" indent="-228576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ACA168FA-48C3-451C-A271-0461DED06EBE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6267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ACA168FA-48C3-451C-A271-0461DED06EBE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720979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E138-B211-4F6E-BC53-0861B580EC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86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E138-B211-4F6E-BC53-0861B580EC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E138-B211-4F6E-BC53-0861B580EC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E138-B211-4F6E-BC53-0861B580EC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3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E138-B211-4F6E-BC53-0861B580EC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44463" indent="-144463" eaLnBrk="1" hangingPunct="1">
              <a:spcBef>
                <a:spcPts val="400"/>
              </a:spcBef>
            </a:pPr>
            <a:endParaRPr lang="en-US" dirty="0" smtClean="0">
              <a:latin typeface="HelveticaNeueLT Std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8D0A0979-E867-4F2E-80E3-AB61CFE43B4A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47107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ts val="1200"/>
              </a:spcBef>
              <a:buFontTx/>
              <a:buChar char="-"/>
              <a:defRPr/>
            </a:pPr>
            <a:endParaRPr lang="en-CA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84A58C1B-1FFD-4C16-B2C1-2E44519C2871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43251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E138-B211-4F6E-BC53-0861B580EC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21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E138-B211-4F6E-BC53-0861B580EC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52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3541E154-8E7E-4488-BD15-BCBD0472EC99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22574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ts val="1200"/>
              </a:spcBef>
              <a:buFontTx/>
              <a:buChar char="-"/>
              <a:defRPr/>
            </a:pPr>
            <a:endParaRPr lang="en-CA" baseline="0" dirty="0" smtClean="0"/>
          </a:p>
          <a:p>
            <a:pPr marL="171450" indent="-171450" eaLnBrk="1" hangingPunct="1">
              <a:spcBef>
                <a:spcPts val="1200"/>
              </a:spcBef>
              <a:buFontTx/>
              <a:buChar char="-"/>
              <a:defRPr/>
            </a:pPr>
            <a:endParaRPr lang="en-CA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84A58C1B-1FFD-4C16-B2C1-2E44519C2871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24864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7F1F-689A-4D6D-A9C5-10908792E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81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4A5CC-49C3-469E-BC62-483F9740D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790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84223-6717-4EDC-80B4-C9388139A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140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F9EE-8E99-41B6-AB64-BC99DFFE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187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6F51B-C01A-4C0C-BD1B-CF11297BC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861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4AA8-3669-4951-B541-261CB7ACB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910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20D8-0BE6-4555-AEDB-3F445378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929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A62C8-F37F-4CD7-9FF7-013F541B9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939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BC4D6-3540-4038-A969-3C9C0745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389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4CAC8-63F9-4FEE-BD74-1B6D06484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497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92F61-7F11-4AC0-93F0-2D2C063BC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58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485D0-4213-40FC-9886-4F3F863B6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518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17A9B-67EE-4F1C-B66C-38FF552F2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66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07006-0328-48CE-A830-CF9128E50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3599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F365-F565-4871-8360-9B81FD2B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769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60E4-DC73-43A4-A19F-899C3C18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0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505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3505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DD4FD-2109-48B4-9F71-803A0E416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14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504EB-7708-413B-9464-4CB8F6443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961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6951A-43A0-422A-BBEE-95B49178C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364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0CBEC-F7BD-4B9F-99D2-514C75AD9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128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F6BA-D380-4193-8269-A087306A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383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A47D2-E844-4517-B1BD-6057F17C3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607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8486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+mn-lt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247A42C3-E48D-4FB2-9B0E-2BA2ED780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D2533C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4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4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4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4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defRPr sz="2400">
          <a:solidFill>
            <a:srgbClr val="56566E"/>
          </a:solidFill>
          <a:latin typeface="+mn-lt"/>
          <a:ea typeface="+mn-ea"/>
          <a:cs typeface="+mn-cs"/>
          <a:sym typeface="Arial" charset="0"/>
        </a:defRPr>
      </a:lvl1pPr>
      <a:lvl2pPr marL="4191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9A9AA0"/>
          </a:solidFill>
          <a:latin typeface="+mn-lt"/>
          <a:ea typeface="+mn-ea"/>
          <a:cs typeface="+mn-cs"/>
          <a:sym typeface="Arial" charset="0"/>
        </a:defRPr>
      </a:lvl2pPr>
      <a:lvl3pPr marL="876300" indent="38100" algn="ctr" rtl="0" eaLnBrk="0" fontAlgn="base" hangingPunct="0">
        <a:spcBef>
          <a:spcPts val="400"/>
        </a:spcBef>
        <a:spcAft>
          <a:spcPct val="0"/>
        </a:spcAft>
        <a:defRPr>
          <a:solidFill>
            <a:srgbClr val="9A9AA0"/>
          </a:solidFill>
          <a:latin typeface="+mn-lt"/>
          <a:ea typeface="+mn-ea"/>
          <a:cs typeface="+mn-cs"/>
          <a:sym typeface="Arial" charset="0"/>
        </a:defRPr>
      </a:lvl3pPr>
      <a:lvl4pPr marL="1333500" indent="38100" algn="ctr" rtl="0" eaLnBrk="0" fontAlgn="base" hangingPunct="0">
        <a:spcBef>
          <a:spcPts val="400"/>
        </a:spcBef>
        <a:spcAft>
          <a:spcPct val="0"/>
        </a:spcAft>
        <a:defRPr sz="1600">
          <a:solidFill>
            <a:srgbClr val="9A9AA0"/>
          </a:solidFill>
          <a:latin typeface="+mn-lt"/>
          <a:ea typeface="+mn-ea"/>
          <a:cs typeface="+mn-cs"/>
          <a:sym typeface="Arial" charset="0"/>
        </a:defRPr>
      </a:lvl4pPr>
      <a:lvl5pPr marL="1790700" indent="38100" algn="ctr" rtl="0" eaLnBrk="0" fontAlgn="base" hangingPunct="0">
        <a:spcBef>
          <a:spcPts val="300"/>
        </a:spcBef>
        <a:spcAft>
          <a:spcPct val="0"/>
        </a:spcAft>
        <a:defRPr sz="1400">
          <a:solidFill>
            <a:srgbClr val="9A9AA0"/>
          </a:solidFill>
          <a:latin typeface="+mn-lt"/>
          <a:ea typeface="+mn-ea"/>
          <a:cs typeface="+mn-cs"/>
          <a:sym typeface="Arial" charset="0"/>
        </a:defRPr>
      </a:lvl5pPr>
      <a:lvl6pPr marL="2247900" algn="ctr" rtl="0" fontAlgn="base">
        <a:spcBef>
          <a:spcPts val="300"/>
        </a:spcBef>
        <a:spcAft>
          <a:spcPct val="0"/>
        </a:spcAft>
        <a:defRPr sz="1400">
          <a:solidFill>
            <a:srgbClr val="9A9AA0"/>
          </a:solidFill>
          <a:latin typeface="+mn-lt"/>
          <a:ea typeface="+mn-ea"/>
          <a:cs typeface="+mn-cs"/>
          <a:sym typeface="Arial" charset="0"/>
        </a:defRPr>
      </a:lvl6pPr>
      <a:lvl7pPr marL="2705100" algn="ctr" rtl="0" fontAlgn="base">
        <a:spcBef>
          <a:spcPts val="300"/>
        </a:spcBef>
        <a:spcAft>
          <a:spcPct val="0"/>
        </a:spcAft>
        <a:defRPr sz="1400">
          <a:solidFill>
            <a:srgbClr val="9A9AA0"/>
          </a:solidFill>
          <a:latin typeface="+mn-lt"/>
          <a:ea typeface="+mn-ea"/>
          <a:cs typeface="+mn-cs"/>
          <a:sym typeface="Arial" charset="0"/>
        </a:defRPr>
      </a:lvl7pPr>
      <a:lvl8pPr marL="3162300" algn="ctr" rtl="0" fontAlgn="base">
        <a:spcBef>
          <a:spcPts val="300"/>
        </a:spcBef>
        <a:spcAft>
          <a:spcPct val="0"/>
        </a:spcAft>
        <a:defRPr sz="1400">
          <a:solidFill>
            <a:srgbClr val="9A9AA0"/>
          </a:solidFill>
          <a:latin typeface="+mn-lt"/>
          <a:ea typeface="+mn-ea"/>
          <a:cs typeface="+mn-cs"/>
          <a:sym typeface="Arial" charset="0"/>
        </a:defRPr>
      </a:lvl8pPr>
      <a:lvl9pPr marL="3619500" algn="ctr" rtl="0" fontAlgn="base">
        <a:spcBef>
          <a:spcPts val="300"/>
        </a:spcBef>
        <a:spcAft>
          <a:spcPct val="0"/>
        </a:spcAft>
        <a:defRPr sz="1400">
          <a:solidFill>
            <a:srgbClr val="9A9AA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+mn-lt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8336C9EC-A5D7-4C75-97FD-664693D4A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2533C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182563" indent="-182563" algn="l" rtl="0" eaLnBrk="0" fontAlgn="base" hangingPunct="0">
        <a:spcBef>
          <a:spcPts val="600"/>
        </a:spcBef>
        <a:spcAft>
          <a:spcPct val="0"/>
        </a:spcAft>
        <a:buClr>
          <a:srgbClr val="93A299"/>
        </a:buClr>
        <a:buSzPct val="85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419100" indent="-184150" algn="l" rtl="0" eaLnBrk="0" fontAlgn="base" hangingPunct="0">
        <a:spcBef>
          <a:spcPts val="500"/>
        </a:spcBef>
        <a:spcAft>
          <a:spcPct val="0"/>
        </a:spcAft>
        <a:buClr>
          <a:srgbClr val="93A299"/>
        </a:buClr>
        <a:buSzPct val="85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692150" indent="-182563" algn="l" rtl="0" eaLnBrk="0" fontAlgn="base" hangingPunct="0">
        <a:spcBef>
          <a:spcPts val="400"/>
        </a:spcBef>
        <a:spcAft>
          <a:spcPct val="0"/>
        </a:spcAft>
        <a:buClr>
          <a:srgbClr val="93A299"/>
        </a:buClr>
        <a:buSzPct val="89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966788" indent="-182563" algn="l" rtl="0" eaLnBrk="0" fontAlgn="base" hangingPunct="0">
        <a:spcBef>
          <a:spcPts val="400"/>
        </a:spcBef>
        <a:spcAft>
          <a:spcPct val="0"/>
        </a:spcAft>
        <a:buClr>
          <a:srgbClr val="93A299"/>
        </a:buClr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149350" indent="-136525" algn="l" rtl="0" eaLnBrk="0" fontAlgn="base" hangingPunct="0">
        <a:spcBef>
          <a:spcPts val="300"/>
        </a:spcBef>
        <a:spcAft>
          <a:spcPct val="0"/>
        </a:spcAft>
        <a:buClr>
          <a:srgbClr val="93A299"/>
        </a:buClr>
        <a:buSzPct val="100000"/>
        <a:buFont typeface="Arial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606550" indent="-136525" algn="l" rtl="0" fontAlgn="base">
        <a:spcBef>
          <a:spcPts val="300"/>
        </a:spcBef>
        <a:spcAft>
          <a:spcPct val="0"/>
        </a:spcAft>
        <a:buClr>
          <a:srgbClr val="93A299"/>
        </a:buClr>
        <a:buSzPct val="100000"/>
        <a:buFont typeface="Arial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063750" indent="-136525" algn="l" rtl="0" fontAlgn="base">
        <a:spcBef>
          <a:spcPts val="300"/>
        </a:spcBef>
        <a:spcAft>
          <a:spcPct val="0"/>
        </a:spcAft>
        <a:buClr>
          <a:srgbClr val="93A299"/>
        </a:buClr>
        <a:buSzPct val="100000"/>
        <a:buFont typeface="Arial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2520950" indent="-136525" algn="l" rtl="0" fontAlgn="base">
        <a:spcBef>
          <a:spcPts val="300"/>
        </a:spcBef>
        <a:spcAft>
          <a:spcPct val="0"/>
        </a:spcAft>
        <a:buClr>
          <a:srgbClr val="93A299"/>
        </a:buClr>
        <a:buSzPct val="100000"/>
        <a:buFont typeface="Arial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2978150" indent="-136525" algn="l" rtl="0" fontAlgn="base">
        <a:spcBef>
          <a:spcPts val="300"/>
        </a:spcBef>
        <a:spcAft>
          <a:spcPct val="0"/>
        </a:spcAft>
        <a:buClr>
          <a:srgbClr val="93A299"/>
        </a:buClr>
        <a:buSzPct val="100000"/>
        <a:buFont typeface="Arial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7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6.png"/><Relationship Id="rId4" Type="http://schemas.openxmlformats.org/officeDocument/2006/relationships/diagramData" Target="../diagrams/data2.xm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hargreave@owma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owma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wmf"/><Relationship Id="rId9" Type="http://schemas.openxmlformats.org/officeDocument/2006/relationships/hyperlink" Target="http://www.google.ca/url?sa=i&amp;rct=j&amp;q=&amp;esrc=s&amp;frm=1&amp;source=images&amp;cd=&amp;cad=rja&amp;docid=AVtrBs73M9-WdM&amp;tbnid=K9ykWsmt0E6XZM:&amp;ved=0CAUQjRw&amp;url=http://cielap.org/communityforum/?tag=ontario-electronic-stewardship&amp;ei=KVfAUdL_D4qqyAG0y4CYCQ&amp;bvm=bv.47883778,d.aWc&amp;psig=AFQjCNEzhoKibrlWAVYBRQyGplgLf2J4Uw&amp;ust=13716460660779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ED58E-DFE4-447F-8D28-90475387533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5" name="Rectangle 1"/>
          <p:cNvSpPr>
            <a:spLocks/>
          </p:cNvSpPr>
          <p:nvPr/>
        </p:nvSpPr>
        <p:spPr bwMode="auto">
          <a:xfrm>
            <a:off x="0" y="220663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64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CA"/>
          </a:p>
        </p:txBody>
      </p:sp>
      <p:sp>
        <p:nvSpPr>
          <p:cNvPr id="3077" name="Line 3"/>
          <p:cNvSpPr>
            <a:spLocks noChangeShapeType="1"/>
          </p:cNvSpPr>
          <p:nvPr/>
        </p:nvSpPr>
        <p:spPr bwMode="auto">
          <a:xfrm>
            <a:off x="685800" y="3397250"/>
            <a:ext cx="7848600" cy="1588"/>
          </a:xfrm>
          <a:prstGeom prst="line">
            <a:avLst/>
          </a:prstGeom>
          <a:noFill/>
          <a:ln w="19050">
            <a:solidFill>
              <a:srgbClr val="0045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1314053"/>
            <a:ext cx="8166422" cy="3267075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00457C"/>
                </a:solidFill>
                <a:latin typeface="HelveticaNeueLT Std" pitchFamily="34" charset="0"/>
              </a:rPr>
              <a:t>ReThink</a:t>
            </a:r>
            <a:r>
              <a:rPr lang="en-US" sz="4000" dirty="0" smtClean="0">
                <a:solidFill>
                  <a:srgbClr val="00457C"/>
                </a:solidFill>
                <a:latin typeface="HelveticaNeueLT Std" pitchFamily="34" charset="0"/>
              </a:rPr>
              <a:t> Waste:</a:t>
            </a:r>
            <a:br>
              <a:rPr lang="en-US" sz="4000" dirty="0" smtClean="0">
                <a:solidFill>
                  <a:srgbClr val="00457C"/>
                </a:solidFill>
                <a:latin typeface="HelveticaNeueLT Std" pitchFamily="34" charset="0"/>
              </a:rPr>
            </a:br>
            <a:r>
              <a:rPr lang="en-US" sz="2800" dirty="0" smtClean="0">
                <a:solidFill>
                  <a:srgbClr val="00457C"/>
                </a:solidFill>
                <a:latin typeface="HelveticaNeueLT Std" pitchFamily="34" charset="0"/>
              </a:rPr>
              <a:t>The Need for Change in Ontario</a:t>
            </a:r>
            <a:br>
              <a:rPr lang="en-US" sz="2800" dirty="0" smtClean="0">
                <a:solidFill>
                  <a:srgbClr val="00457C"/>
                </a:solidFill>
                <a:latin typeface="HelveticaNeueLT Std" pitchFamily="34" charset="0"/>
              </a:rPr>
            </a:br>
            <a:r>
              <a:rPr lang="en-US" sz="2800" dirty="0" smtClean="0">
                <a:solidFill>
                  <a:srgbClr val="00457C"/>
                </a:solidFill>
                <a:latin typeface="HelveticaNeueLT Std" pitchFamily="34" charset="0"/>
              </a:rPr>
              <a:t>	</a:t>
            </a:r>
            <a:br>
              <a:rPr lang="en-US" sz="2800" dirty="0" smtClean="0">
                <a:solidFill>
                  <a:srgbClr val="00457C"/>
                </a:solidFill>
                <a:latin typeface="HelveticaNeueLT Std" pitchFamily="34" charset="0"/>
              </a:rPr>
            </a:br>
            <a:r>
              <a:rPr lang="en-US" sz="2400" dirty="0" smtClean="0">
                <a:solidFill>
                  <a:srgbClr val="00457C"/>
                </a:solidFill>
                <a:latin typeface="HelveticaNeueLT Std" pitchFamily="34" charset="0"/>
              </a:rPr>
              <a:t>January 29, 2015</a:t>
            </a:r>
            <a:r>
              <a:rPr lang="en-US" sz="2800" dirty="0" smtClean="0">
                <a:solidFill>
                  <a:srgbClr val="FF0000"/>
                </a:solidFill>
                <a:latin typeface="HelveticaNeueLT Std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HelveticaNeueLT Std" pitchFamily="34" charset="0"/>
              </a:rPr>
            </a:br>
            <a:r>
              <a:rPr lang="en-US" sz="2400" dirty="0" smtClean="0">
                <a:solidFill>
                  <a:srgbClr val="00457C"/>
                </a:solidFill>
                <a:latin typeface="HelveticaNeueLT Std" pitchFamily="34" charset="0"/>
              </a:rPr>
              <a:t>WMABC AGM</a:t>
            </a:r>
            <a:endParaRPr lang="en-US" sz="2400" dirty="0">
              <a:solidFill>
                <a:srgbClr val="00457C"/>
              </a:solidFill>
              <a:latin typeface="HelveticaNeueLT Std" pitchFamily="34" charset="0"/>
            </a:endParaRPr>
          </a:p>
        </p:txBody>
      </p:sp>
      <p:pic>
        <p:nvPicPr>
          <p:cNvPr id="30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70550"/>
            <a:ext cx="30353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A07A3021-0BED-410D-B812-B57288E2F6B9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1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/>
          <a:lstStyle/>
          <a:p>
            <a:r>
              <a:rPr lang="en-US" sz="3600" dirty="0" smtClean="0">
                <a:solidFill>
                  <a:srgbClr val="00457C"/>
                </a:solidFill>
                <a:latin typeface="HelveticaNeueLT Std" pitchFamily="34" charset="0"/>
              </a:rPr>
              <a:t>Ongoing Issues with EPR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59143" cy="1656184"/>
          </a:xfrm>
        </p:spPr>
        <p:txBody>
          <a:bodyPr/>
          <a:lstStyle/>
          <a:p>
            <a:pPr marL="182563" lvl="1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latin typeface="HelveticaNeueLT Std" pitchFamily="34" charset="0"/>
              </a:rPr>
              <a:t>Current </a:t>
            </a:r>
            <a:r>
              <a:rPr lang="en-US" sz="1800" dirty="0" smtClean="0">
                <a:latin typeface="HelveticaNeueLT Std" pitchFamily="34" charset="0"/>
              </a:rPr>
              <a:t>framework under the </a:t>
            </a:r>
            <a:r>
              <a:rPr lang="en-US" sz="1800" i="1" dirty="0" smtClean="0">
                <a:latin typeface="HelveticaNeueLT Std" pitchFamily="34" charset="0"/>
              </a:rPr>
              <a:t>Waste Diversion Act (WDA)</a:t>
            </a:r>
            <a:r>
              <a:rPr lang="en-US" sz="1800" dirty="0" smtClean="0">
                <a:latin typeface="HelveticaNeueLT Std" pitchFamily="34" charset="0"/>
              </a:rPr>
              <a:t> </a:t>
            </a:r>
            <a:r>
              <a:rPr lang="en-US" sz="1800" dirty="0">
                <a:latin typeface="HelveticaNeueLT Std" pitchFamily="34" charset="0"/>
              </a:rPr>
              <a:t>represents an enormous loss of resources and economic </a:t>
            </a:r>
            <a:r>
              <a:rPr lang="en-US" sz="1800" dirty="0" smtClean="0">
                <a:latin typeface="HelveticaNeueLT Std" pitchFamily="34" charset="0"/>
              </a:rPr>
              <a:t>opportunity</a:t>
            </a:r>
          </a:p>
          <a:p>
            <a:pPr marL="182563" lvl="1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HelveticaNeueLT Std" pitchFamily="34" charset="0"/>
              </a:rPr>
              <a:t>Overall diversion rate remains low at </a:t>
            </a:r>
            <a:r>
              <a:rPr lang="en-CA" sz="1800" dirty="0">
                <a:latin typeface="HelveticaNeueLT Std" pitchFamily="34" charset="0"/>
              </a:rPr>
              <a:t>25</a:t>
            </a:r>
            <a:r>
              <a:rPr lang="en-CA" sz="1800" dirty="0" smtClean="0">
                <a:latin typeface="HelveticaNeueLT Std" pitchFamily="34" charset="0"/>
              </a:rPr>
              <a:t>%</a:t>
            </a:r>
            <a:endParaRPr lang="en-US" sz="1800" dirty="0">
              <a:latin typeface="HelveticaNeueLT St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$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100s of millions and </a:t>
            </a: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substantial 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political will focused on 15% of waste </a:t>
            </a: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stream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Continually experience problems around surprise eco-fees, market control and oversight.</a:t>
            </a:r>
            <a:br>
              <a:rPr lang="en-US" sz="1800" dirty="0" smtClean="0">
                <a:latin typeface="HelveticaNeueLT Std" pitchFamily="34" charset="0"/>
                <a:sym typeface="Arial" pitchFamily="34" charset="0"/>
              </a:rPr>
            </a:br>
            <a:endParaRPr lang="en-US" sz="1800" dirty="0" smtClean="0">
              <a:latin typeface="HelveticaNeueLT Std" pitchFamily="34" charset="0"/>
              <a:sym typeface="Arial" pitchFamily="34" charset="0"/>
            </a:endParaRPr>
          </a:p>
          <a:p>
            <a:pPr marL="0" indent="0">
              <a:buNone/>
              <a:defRPr/>
            </a:pPr>
            <a:endParaRPr lang="en-US" dirty="0" smtClean="0">
              <a:sym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sym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A31534-27AF-46B0-B90E-F971D0D1035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413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l">
              <a:defRPr/>
            </a:pPr>
            <a:endParaRPr lang="en-US" sz="4400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7486650" y="42863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F0313373-1AFE-4A06-A125-D1B1C6F3068A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10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38838"/>
            <a:ext cx="2168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53815907"/>
              </p:ext>
            </p:extLst>
          </p:nvPr>
        </p:nvGraphicFramePr>
        <p:xfrm>
          <a:off x="-756592" y="3140968"/>
          <a:ext cx="1072919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275332"/>
            <a:ext cx="1368152" cy="45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90" y="5157192"/>
            <a:ext cx="903734" cy="79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57192"/>
            <a:ext cx="981483" cy="66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57192"/>
            <a:ext cx="903734" cy="79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00" y="66675"/>
            <a:ext cx="285750" cy="279400"/>
          </a:xfrm>
        </p:spPr>
        <p:txBody>
          <a:bodyPr/>
          <a:lstStyle/>
          <a:p>
            <a:pPr>
              <a:defRPr/>
            </a:pPr>
            <a:fld id="{F74D15ED-67B3-4496-A5F3-E9B3FBEDEE7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3" name="Rectangle 1"/>
          <p:cNvSpPr>
            <a:spLocks/>
          </p:cNvSpPr>
          <p:nvPr/>
        </p:nvSpPr>
        <p:spPr bwMode="auto">
          <a:xfrm>
            <a:off x="0" y="220663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64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D29AC7D3-C48E-4F0B-B845-1E6C5379281F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11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5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CA"/>
          </a:p>
        </p:txBody>
      </p:sp>
      <p:pic>
        <p:nvPicPr>
          <p:cNvPr id="2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5945188"/>
            <a:ext cx="21701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773988" y="80963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BC247D83-698F-4F7D-BC21-56162D62267B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11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5053013"/>
            <a:ext cx="1733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105400"/>
            <a:ext cx="1733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AutoShape 14" descr="data:image/jpeg;base64,/9j/4AAQSkZJRgABAQAAAQABAAD/2wCEAAkGBhAQEBQQEhQVFRUVFBQUFBUUEhUVFw8UFBUVFRUUFRUXGyYeGBwjGRUUHy8gIycpLCwtFh4xNTAqNSYrLCkBCQoKDgwOGg8PFywkHCQsLCwuKiwtLC0sLC0sKi0qKSwpLCwpLCksKSwpLCwsLCwsLCwpLCwpLCwsLCwpKSwpKf/AABEIAIIBhAMBIgACEQEDEQH/xAAcAAEAAgIDAQAAAAAAAAAAAAAABgcDBQECBAj/xABGEAABAwICBQcICAUEAQUAAAABAAIDBBESIQUGMVGRBxNBUmFx0SIyVIGSk6HSFBYXI0JjscFTYnKy8DNDgqLCFSRzg+H/xAAaAQEAAgMBAAAAAAAAAAAAAAAAAwQBAgUG/8QAMhEAAgECAwYEBQQDAQAAAAAAAAECAxEEBSESMUFSYZETUbHRFBUjMoEicaHB4fDxQv/aAAwDAQACEQMRAD8AvFERAERYamqZE0ve4NaNpJsAhhtLVmZFDqnXqR5JpocbB+OQ4Mf9I8fgsI5RZG/6tMRvLX3/AFFvitPEiVHjqK3v82dibooxR8oVHJk4vjP87cuLb/FSGlrI5W4o3teN7XAj4LZNPcTU69Op9kkzyaVq5GD7sxh26Vr7O7nN2cCotU6/1MDsMtO3vbIbO/pOEgqcOaCLHMLU6S1ejkaQAM9rT5p7tyw0+BpXp1JL6c7P+DXUWvkb24nRSAdJZaQN7wDiHBbjR+n6afKKVrj1b2cP+JsVXOk9ES0UnOR3wjzgfw9jt7dxWypH01Y0F7BiHTsew9jhmo9uSdmUaeKrKXh1LbS8+P7P/BYi5UOp3VtNnE/6TGP9uQ2laP5X/i9fBb3Q+sMNTcNJa9vnxvGF7D2jp7wpFJMv068ZPZas+v8AXmbRFwuVsWAiIgCIiAIiIAiIgCIiAIiIAiIgCIiAIiIAiIgCIiAIiIAiIgCIiAIiIAiIgCIiAIi81fXsgjdLIbNaLn9gN5JyQw2krswaa01FSxGSQ9jWjznu6rR/llCKp0tW4TVOTRnHANjR0F28/Hu2IZn1Mn0uf/6Y+iJvQT2nb8d1sNZWKtOdzj1qvi6y+3gvPq/YVVWALDIdA3LRVlbfILisrbmwXhUW84+IxLl+mJziWakrJInY43uY7e0kX8e4rAuVsUlJp3ROtA8opyZVDs51o2f1tH6jgp1BO17Q9hDmkXBBuCN4KoolbzVnWiSjfbN0RPlM/wDJu4/r07xLGp5naweaSi9itqvMtLSOj2zNsbXtYH9jvCq7SdG+hqLtBwno7OlhPZtBVq0VYyaNskZDmuFwR/mR7FpdcNCieAkDyhs7xsP7dxUko7SOti6CrU9qH3LVM1Wi9KBwDgcitjV6NiqbPuY5W+ZMzJ7D29YdhVf6GrSxxYe8dh6R/m5S6g0h2qCMuDKmHrxrQtI3OitNSNkFLVANl/23jzKkDpbudvat6tBPDHVR83J3tcMnRuGx7T0ELPoLSbyXU09uejANxsnjOTZW9+wjoKsJnQpzcXsyd1wf9M3KIi2LIRcLQaZ12pqZxjOJ7xtayxw9hcSAD2bVhtLeR1KsKa2puyJAig/2oR/wH+23wXB5Uo/4D/bb4LG3HzKvzHDc/wDD9icooGeVWP8AgP8AeN8FweViP0d/vG+CztIz8fh+f19ieooAeVuP0d/vG+C6/a7H6O/3jfBZM/HYfm9fYsFFX32vRejv943wXs0byp0srwyRj4rm2J2FzRuuRmB22shtHGUJOykTVFwCtPpvWqnpMnkuftwMF3W3noHrWG7byedSMFtSdkblFCHcp8d8oH+21dTypR/wH+23wWu3HzKnzDDc/r7E5RQQ8qsf8B/vG+C6nlXj9Hf7xvgttpGfmGH5/X2J6igB5Wo/R3+8b4Lg8rkfo7/eN8Fkz8dh+b19iwEVffa9F6O/3jfBPtei9Hf7xvgg+Ooc3r7FgotBqvrY2uZJIIzG2MgEucCDcFx2bLC3FePSHKLSxuLWB8tultg09xO3vAWG0t5JLFUoxU3LRkrRQf7UI/4D/bb4LqeVOP8AgP8Abb4LG2vMh+YYbn/h+xOkUDPKtH6O/wB43wXU8rMfo7/eN8Fm6M/H4fn9fYnyKAHlbj9Hf7xvgup5XovR3+8b4LJn47D83r7Fgoq++16L0d/vG+CHlfi9Hf7xvgg+Ooc3r7FgosVNMXsa+2HE1rrHa24BsUQt3MigetGkvpNTzAP3UGcm6STob3DP4qW6e0kKenkl6Q027+hVnTS4I7nznEvcd5d/+KGrKysc7HVbWp/l/t/091ZWrQVlYTkFxV1hcbBeRVzz+IxLlogi5AWSGFz3BrGlxOwAX+CyUkm3ZGOylWqVFDUgxPbHjbsJbm5p2ZjPbf4LPobk8kks+d2AdUedx6FsqvS9Bo1wjhjD5ARjIzwC+eJ3WtfLjZSxjbVnZwmFlQfi1rKPk/Y9R5PaY7cv6cQ/8lENbtFU1NIIoS9zgLyYnAht/Nbs29PDerE09p5lNTma4JItGOu5wu31dJ7Aqgnnc9znuN3OJc4npJzJWalloiTM3RppQhFbT/hEh1K1kNNLzbz91IbH8txyD+7oPHoVovaHAg7CLcVRKtLUPTfP0/NuN3xWab7XM/AfgR6lmnLgbZTim/oy/HsQPWSjMFU8duIevb8QeKy0GkehbflJpbSsk6wIPw8CoeHWNwopqzKOIk8PiJJbr+pPaDSK9mlHuLW1Ef8AqwXe38xn+5Gewj4hQzR+kegqSUGkEjLgdSlXVWFrk1oaxs0bJWG7XtDh3FehRXUuqwunpOiN3OR//HJnYdx/VSpWou6udSjU8SCl/t+JqdadImCklkabOsGtO5zyGg+q9/UqdJvmrG5TKq1PHH15L+pjT+5CrhQVHqeczeo5VlHgkF0ct7qvq46tkLcWFjAC91rnPIAdpseCmH2Z0nXm9pvyrEYt6lehgK1aO3FaFWuWNytX7MKPrze235FweS2j683tt+RSqLLKyuv07lTuWNyto8ldF15vbZ8i12n+TKnip5JYpJA6Njn+WWlrg0XINmi2zat0bPLq0Vd27laoiz0FKZZWRDa97We04D91sUkruxd2iZnQ6Oie/aymY5197Ywbfsqjqah0j3SPN3OJc47ydqtPXeoEVBI0ZYsMY7iQCPZBVUKvVeti9m07OFO+5BdXLY6D0Q6qnbC02vclxzwtG026ejip23kzpbZvlJ34mi/qwrSMWyjh8FVrragtCrnLGVav2YUfXm9tvyLqeS6j683tt+RSqLRbWV1+ncqhyxuVtHksouvN7bPkXX7KaLrze2z5FIjdZZX6dypUVtfZRRdeb22fIn2UUXXm9tnyLY2+W1unci0croNExRjL6TLI9/8AMxlmgdxIatGpHrtCyGWKljvgghawX23cSSSek2wlRxVJu8jnYx/V2eWy7b/5OCsblL9U9SxVsM0ji1ly1obbE8jabm9hfLYpB9mVJ15vbb8q2jBvUlpZdXqRU0tGVY5Y3K1jyX0fXm9tvyLr9ltH15vbZ8ikUWWFldfp3KoKxlW19lVF15vbZ8i4PJRRdeb22fIpEbLLa/TuVKvVoqk56eKLryMb6nOAPwurQ+yii683ts+RerRXJ1SU0zJ2OlLmG4DnNIvYjMBo3oSQy6rtK9rEpARcoh6EhXKPV+RHF1nC/dt/YcVBaqrxZDYpNyhy3nYN2P4BoUPVap9x5TMqr8eSXT0/yFyAgC2+rmgH1cuEZMb5x/bv/wA3LRK5zqVOVWSjFas66D1elq32aLNG13QO7ef87FZmhdW4aVtmtu7pcdpK9tBQMgYI2AAAbtqjOvOtJgb9HiP3jh5Th/ttO7+Y/BWElBXPT08PRwNPxJavz/pHl1w12LS6np3Z5iSQfh3tYd+89HRnsgF0RQSk5HncTiZ4ie1L8LyPVWaTllZGx7rtibgYNwv09uwdwC8qIsEEpOTu2FvNTdKcxVsJPkv+7d3OOR9TsPxWjQInbU2pVHTmprgWJymRfdRu3Ot8D4qvHHZ3Kea31on0dBL1sJP9WQcON1Ayt6m86GZtOttLikAbLaUGkegrVICoyhSqum7omWga7DpCF38Rjoz27SPiArHVM6Hqj9IpzumYOLmhXKrFLcemyyr4kZfv6orblKqsVSyPqR39b3H9mtUQW31tqucrZnbn4R3MAb+oK1Chk7s89jJ7deT6lkcmdLankk68lvUwD9y5TFaXU+l5uihHSW4z3vJd+4W6VmKsketwkNijGPQIiLYshRvlCq+b0fNnYvwxjtxuAP8A1xKSKv8AlcrLRQQ9Z7nnuY3CPi/4IVsVPYoyfQrFSLUCj5zSEO5hdIf+DTb/ALFqjqn3JJRXmmm6rGsHe91zn3MHFZPO4SG3WiupuOU6qtHDFvc55/4jCP7lXylPKLVYqzB/DjaPW67j8C1RZVJu8iHMZ7eIl007Er5PqqGGWSSWRjPIDW43Bt8Trm1/6RxU6+s9F6RD7xviqauurisxm1oS4bMpUKagoouf600XpEPvG+K4+tVD6TD7xviqUcV0JUqmy2s3nyou3610PpMPvW+KfWyh9Jh963xVHOKxuK3TNlms+VH0DQ6ThnBdDIyQA2JY4OANr2Nuwr0qK8mlHzdAx3TI98neL4R8GhSeokwsc7c0ngLrJ2qU3KCk+KKe1nqecrJ3fmFo7mWYP7Vq1y95cS47Tme85n9Vwqe88PUltzcvNll6n6w0kdHHG6VjHNBDg9wablxNxfaDdbr60UXpEPvG+Kpq6xuKlU2dalms4QUdlaaF0fWmi9Ih943xT61UPpMPvW+KpNxWNxUikTLN58qLv+tdD6TD71vin1soPSYfet8VRjisZK2Rus1nyov2k09SzOwxzxPO5sjST6rr3r5zDiCD0jMHpB7D0K8dS9IyVFDDJIbuIc0nrYHFoce0gLJewmM8duLVmbxERDoFZ6/t+/ae2QccKiSnXKDTfi6r2n1OFv1AUGIVap9x5HM47OIfWxkp4HPc1jRdziABvJOSuHQGhm0sLYxttdx6zulQnk60WJJ3zHZELN/rds4NB4qyFJTWlzqZTh1GHive/Q8Om9KNpoHyu6BkOs47BxVNVVU6V7pHm7nEkntKl/KRpTFIyAHJvlO7zkP3ULWlR3dihmuIc6nhrcvUIiKM5AREQBTzUekoaiPC+FhmZ52K7sY6HgOJ7iN/eFA16dG6RfTytljNnNPqcOlp7CFmLsy1hK0aNRSkrouV2i4S0MMbMLb4W4RhbfbYbAqx1wrWmYxRgBrCfNAGZ6PUP1Knkus8ZoXVbeqRhvmJDkGHtxEfqqlkeXEuJuSSSd5O1S1HpY7GaYiPhqEOOv4OCuFyFwVCedPdoSPFUwN3zR/B7T+yuaomDGOedjWlx7gLqq9SKTnK6LcwOeeywNv+zgp/rjVc3QzHpLcA/wCZDf0JU1PRNno8s+nh51P90RUUspc4uO1xLj3uNz8SuYYi9wYNriGjvcbD9V0W21UgD62Bpt54dn04AXAcWhQrU4NOPiVEvNlvwRBjWtGxoAHcBZZFxdcq4e7WgRFwgOVUfKnWY60M6I4mj1uJcfhhVtlyofWmvE9ZPKDcGQ4Tva3yWkdlmhDmZnO1JR82apW1yV0eCjdJbOSVx7wwBg+IcqlV36Bj+i6MjJywQc47LpLTIcu8oyjlsfqOb4IrbWOq52rmfvkcB3N8kf2rXLkm+Z29PeslJDjkYzZic1t72tiIG31qnvOJJ+JNvzZv4NQKx7WvHN2cA4XkINiLi4wrseTiu/K94fkVotaALDoy4LsrHho9Mspode5VJ5Na78r3rvkXQ8mdd+T713yK2VwtlFG/yuh17lSnkwr/AMn3rvkXQ8l9f+T713yK3Vys2M/LKHXuePQ9DzFPFD1I2NNukgAE8br1ObcWK5RZOikkrFd6U5N5Q8mncwsJya8lpYN1wDfvXi+zqt/K94fkVpIo/Dic2WV4eTvZ9yrTyc1v5XvD8i6Hk3rvyveH5Faq4Tw0a/KcP17lUnk0rvyfeu+RdDyZV/5PvXfIrZRbbKNvldDr3KerOTivjYX4Y3YRchkhLiBuBaL9yihV/wCma9sFPLKSBgY4i/SbeSO25sFQDlsjm43DU6DShxOLq+tWKLmaOCPpbEy/9RGJ3xJVH6KpOenii68jG+pzgD8Lr6DAQtZXD7pfg5REQ7ZHtbNH84wjrNLe4jNp4/oqqLSDY5EbewjaPgrurqbnIy3p2jvGxVbrNo3BJzgHkvvf+V4GY9e31FRVVpc4mbYfaiqi4b/2JjydU2GjxdeR54WYP7VJ5H4QTuBPBaTUgf8AsIe5397ls9JvtE7utxIC3juR0sKtmhBdEU/p6pMlTK49Yj2cv1BXgXeZ13OO8k8SSuiqveeMqy25uT4sIiIRhERAEREBkFQ8MMeI4SQ4tvkXAEA27iVjREMtthdrLqvTQUbppGxMF3PdhHZfaT2D9kMxTk7InHJpo2zZKgjzjgb3NzceNh/xWblMqrQRx9eS/qY0/u5qlGjaFsETIm7GNA795Pebn1qOcoGgpKiNkkQLnR4rtG0tdbMDpIIGXarDVoWPVVKEqWDdOK1t/wBKzXZjy0ggkEG4INiCNhBXLoXA2IIO4gi3qXHNnceCrnlbNGzGtVb6RJxHgurtbK70iTiPBa7mzuPBdHRnceBWybJlWrcz7s2B1urvSJOI8F0drfX+kScR4LWujO48CsbozuPAqRMkVWrzPuz21es1ZK0sfPI5p2jFYEbja1wtQ5ZjG7ceBXUQOJsGuJOwBpJPcApUZbnJ/quztQ0xllZGPxvaz2nBv7q5tdpxFQSNGWLDGO4kD9AVFdQdRpWytqqhuAMzjY7znO6HOH4QOgHO9t2cu1x0M+qpixmb2uD2i9sVrgjgSktx2cPQqQw03bVoqNFlmpXscWua5pG0FpBHqK6c2dx4Koeb2WuBso9Z6xoAE8lhs8q/xIujtbK70iTiPBa3mzuPBdXRnceBWU2SqtW5n3ZsHa3V3pEnEeCxnW+v9Ik4jwWudGdx4FYzGdx4FSpkqq1uZ92bI641/pEnEeC6nXKv9Jk4jwWrMZ3HgV0dG7ceBUqN1Vq8z7s2n100h6TJxHgpTrHrBVQuhibM8ObTxGQgjy5HC7icu7ioVoigdLURRWPlyMacjsLhf4XW+1nnMtZM4A2xlo27GeQP7VpUdkTSq1FRb2ndtLiPrXW+kScR4J9a630iTiPBavmzuPBObO48FBdlHxq3M+7Nmda630iTiPBdHa213pEnEeC1xjO48FjdGdx4FZTZlVq3M+7Nidbq70iTiPBdDrhX+kScR4LWujO48CsbozuPAqVMkVWrzPuz0aR03U1AAmle8DMBzsgd9ti1zlmMbtx4Fc09BLK4MjY9zjsDWkn4KRGf1zet2ze8ndHzmkItzA+Q/wDFpA/7OaroUR1A1PdRtdLLbnZABhBvzTL3tcbSTa/cFL1k9NgaLpUrS3vUIiIXQo9rHodrwbjyX5O/lPQ4f5t71IV1ewOBBzByI3oYlFSVmanVagfT0/MP2se8A9D2lxc1w9R43Xr0x/ou72/3BewCy82k23id3A8CCsJW0NYQUIqK3IpJ4sSO0/ArqvVpSHBPI3c93Am4+BXlVRnhZrZk11CIiGgREQBERAERcsYSQALk5ADMk7gg3nACsrUTVnmG/SJB948WaD+Bp/crxaoamWInnGYza3d4n9FOwLKeELas9Jl2AdP6tRa8F5BcA3UG0oZNJaQdR43Mp4BeTCbGR2V778zYXyGElYqSl/8ATdKRU8T3GGZl3Mcb2yfn3gsvfcSpTuE/sllBzynAxc62mkLQ7C84hhZfzRitbEc8u7PNddYNbaj6XBFBHIW2bKWttiqmlofYZEgCzge47kBOrJZRbSWvAje6KKB80kbMUwaQGwWF3BzrG9unL4rCeURjYYJnwuAmfI3J4OARkAu2Z3vsy2ICWSzsbYOcBiNm3cBiO4X2ld1BarSsNbUUQmgkY4ufK0GTDzbWONjIC25vzV8rbNtl6ajlGaMUkdPJJAxwY6YEAXNtgI/UjaNl0BMUWm1h0m0aPlnYcnQksO/nBZp/7BQrVXRWj5uYDp5DUEhxjBOG7SXYTdlrYW5570BZTKhjnFoc0ub5wDgS3vHQsirvVvTkcAra6QEmWowRtaLukddzw1vqeFvtHa7Nc+WOoidTujj504nB3kC24bfKbl03QEmsllE6XXeWUOkjo5XRBr3CS4GPACbAWtmRbatVoLXaobBPUTxvlbiux92tZm5jBEzLb5RN+xAWDZLKJN5Q4ubfMYnhgLGxb6h7g4uDMrWbhzN+n1L0aI1z52Y080D4JMBe0ON8TQL7gQbAn1FASVY3zsaWtLgC7JoLgC4jbYdKhZ5ThzXOtppC0OwvOIYWX80YrWLiOju3r0aTq6abSNMHsddkXPiTnA1sbbF4xttnbCDtG1ATBFF9H66OqZg2CmkfFjwGYnC0b3Wts6bXvs2LV8oVSfpFPFM57KVwJkLPxOub99hhNs/OJsUBPAUsoDpKVmjKIuonOeKh4ImxNe2KwGWyxvZw33vuWwp9b5IoYY3wSvqXiwiJGOQNABmcbeSHEOOzoPQEBLrJZRCPlCaWsJgcHGf6O9pePu3G2d7Zjbu2L3t1yi+kzwYTaCN8jpLixwYcTQOwut6kBILIomNf28zE/mXmWYnmoWuDnOaDhxk2yBINt9uHSDlAJiqHvp3NNPgDm84Ddz34MN7ZEEFAS9Y5ahjCA5zW4jZt3AYjuF9qi8XKFEY5JnRvbG3A2M9M8jgbtYCALDCbm/BaSt0u+r0hSCaF0AixTYX5ksAMmPYLZRWQFjrHHUMcSGuaS3JwDgS09oGzYVHtDa4SVTwWUzxAS4c8XCwwgk3bbLZbb0qIaua1/RW1FRzL5OdnxPePJawG7mjFbNxxOy8UBaMlQxpDXOaC7JoJALjuAO1ZFDdK1tNPX0uJj3OZF9Ia8PDWsbYyDE22fmDYRtWAcpoMYlFLIWB1nuxDCwnYA61i4jO2SAnKLHBMHta9uxwDh3EXH6rhAZUREAXSVl2kbwRxXdEBWWsWrckkhljsSQMTdhuBa46DsGSi0sTmnC4FpHQQQeBV3T0TH7RnvGRWrrtXmvFnNbINzhmO5Rypp6o4+JyuNWTnB2b7FRIp3WaixHMY4+7yh8fFauXUZ/4ZWn+ppH6EqJ05HJnlmIjuV/2IwikJ1JqOtH7TvlXePUeY7ZGDuxH9gsbEvIiWAxD/APDI2imlJyfA+c97v6Who4m6kWjdTYYsw1oO8+W7idnqWypss08prS+6yK90bq3PORZuFp/E4EX7htKn+r+p0VP5Thd287T8o7B61IIKVrNg9e08VmUsYJHaw2X0qGu9+bOAFyiLc6BAZpJtG6QnnMMksM+YdGLlpve3YQcQsbZELAKaqqJKjSUsT2BsL2U8ZaS8lzHMbZtr5Yib2zLssgrFRAVnWaMlZoengbG/HLNieAx123LrFwtcfg2rYytfDpmImJ7mc0yGNwacIu2xcTssPLv3qdpZAVVSPqYYq6m+jyulkc4vkDTYR54je3lE3cRbbj7F7dH6Je6fRsTo34I4edfdjsLXuL5C1xIte7WZHerIRAQXSGjZqjSdRha4BtI+ON5a4NL3x4RZxFjnI7gtNBLUSULdGR00rZTJ945zCGAc5jBLujMNHcMr3CtNEBDtc6J8WjGU0bXPI5qPyGuccLBckgA5eQOIXl0VpZgYWsoJI3x08hEphAJcyO20NuS48bqdogKmm0BMygpJObkIbLK+VrARIwOc0NdYi4OGO17ZZL2jQrJqOpdTQ1POfd+XUZvmaHYnNZvthB7clZiICF6M00+ahkp46eVj4qUtzYQ1zg3BhZ0k9Ntqj7+ck0TFTMhlDvpGF33bji85+OwFwAXN29IKtSyICEa6aNfEaOWON0kVO4BzGC9gCwg2HR5G3uXgnE9VNPpDmpGMjp3xwtcw45HOa5gIaMz57jl2DPNWMiArSu0XK3RFNTtjfjllxPAjcS25dYuAGVrs27lnqNDTT1VfgY4YabmYiWuaH5MbZrjkbhjhlvViIgIdqLpgiOOjdBKxzA/E9zCGbb5k5hxvs7FxrPrGMUtLJRyyt2MdhJa8lu0ZXFidrbnJTJEBVVboepg0dA2SN5BqTK9gBJY3DYBwGy/lHsJC9Os9O51WyqkjqBDLCy3M5SRHDmx3QDnmOm6sxEBW+ktGNZo+GSmp5mltUJC2RrnSvwhwD3ADYbN7M146zVqobJBC1rsVRCBO8NcQ10k5lkxOtbIADPcrURAV7Vxvo9KB7aeSVnMNigDATazGtAvsFiHX3B11p3UNQaKYGOTnJ6wBwEb9jWl+LZ5uN23YraRAQXXagdF9CeyNz4qdwDmNbfzTGW3A3hjhft7V5oKqWSvnrJaabAymOCMxkue12BobstchziR0Kw0QFXaLZLG+pfSR1DabmJPIkabmQtIY1oF7kOIsRnYG6zVujJW6Hp4GxvxyzYngMddoJcQXC1x+DarLRAVvpCN8dTXTlrgyKl5iNxaQCXNjjGEkWP4ti8NK+WpoYdHQQSAl2OWRzbMsXFwcHbrEG/8ALYXurD1i0L9Mp3QYywOLSSBiyab2tfeAvbR0wijZGNjGtaO5oA/ZAKWnEcbYxsa1rR2hoA/ZcrKiAIiIAiIgCIiALqYwdoHBcIgOvMM6reAXcRgbAOCIgOy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0" y="-604838"/>
            <a:ext cx="3695700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Subtitle 2"/>
          <p:cNvSpPr txBox="1">
            <a:spLocks/>
          </p:cNvSpPr>
          <p:nvPr/>
        </p:nvSpPr>
        <p:spPr bwMode="auto">
          <a:xfrm>
            <a:off x="2484438" y="6272213"/>
            <a:ext cx="2667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sz="1600" b="1">
                <a:solidFill>
                  <a:schemeClr val="tx1"/>
                </a:solidFill>
                <a:latin typeface="Arial" charset="0"/>
              </a:rPr>
              <a:t>Service Providers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5105400"/>
            <a:ext cx="1733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5105400"/>
            <a:ext cx="1733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5029200"/>
            <a:ext cx="1733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85" y="2795810"/>
            <a:ext cx="1546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ight Arrow 37"/>
          <p:cNvSpPr/>
          <p:nvPr/>
        </p:nvSpPr>
        <p:spPr>
          <a:xfrm rot="7253944">
            <a:off x="4394165" y="4026534"/>
            <a:ext cx="1312166" cy="581025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Title 2"/>
          <p:cNvSpPr txBox="1">
            <a:spLocks/>
          </p:cNvSpPr>
          <p:nvPr/>
        </p:nvSpPr>
        <p:spPr bwMode="auto">
          <a:xfrm>
            <a:off x="395288" y="457200"/>
            <a:ext cx="81375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defRPr/>
            </a:pPr>
            <a:r>
              <a:rPr lang="en-CA" dirty="0" smtClean="0">
                <a:solidFill>
                  <a:srgbClr val="00457C"/>
                </a:solidFill>
              </a:rPr>
              <a:t>EPR in Ontario</a:t>
            </a:r>
            <a:endParaRPr lang="en-US" sz="2700" dirty="0">
              <a:solidFill>
                <a:srgbClr val="00457C"/>
              </a:solidFill>
            </a:endParaRPr>
          </a:p>
        </p:txBody>
      </p:sp>
      <p:pic>
        <p:nvPicPr>
          <p:cNvPr id="41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35" y="2688822"/>
            <a:ext cx="116205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419205"/>
            <a:ext cx="10477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0544">
            <a:off x="3816187" y="2444145"/>
            <a:ext cx="649908" cy="132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04" y="1235695"/>
            <a:ext cx="7341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1600" dirty="0">
                <a:latin typeface="HelveticaNeueLT Std" pitchFamily="34" charset="0"/>
                <a:sym typeface="Arial" pitchFamily="34" charset="0"/>
              </a:rPr>
              <a:t>WDA forces producers of certain waste materials into </a:t>
            </a:r>
            <a:r>
              <a:rPr lang="en-US" sz="1600" dirty="0" smtClean="0">
                <a:latin typeface="HelveticaNeueLT Std" pitchFamily="34" charset="0"/>
                <a:sym typeface="Arial" pitchFamily="34" charset="0"/>
              </a:rPr>
              <a:t>a collective </a:t>
            </a:r>
            <a:r>
              <a:rPr lang="en-US" sz="1600" dirty="0">
                <a:latin typeface="HelveticaNeueLT Std" pitchFamily="34" charset="0"/>
                <a:sym typeface="Arial" pitchFamily="34" charset="0"/>
              </a:rPr>
              <a:t>agency (OTS, SO and OES) or purchasing monopoly</a:t>
            </a:r>
            <a:r>
              <a:rPr lang="en-US" sz="1600" dirty="0" smtClean="0">
                <a:latin typeface="HelveticaNeueLT Std" pitchFamily="34" charset="0"/>
                <a:sym typeface="Arial" pitchFamily="34" charset="0"/>
              </a:rPr>
              <a:t>.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HelveticaNeueLT Std" pitchFamily="34" charset="0"/>
                <a:sym typeface="Arial" pitchFamily="34" charset="0"/>
              </a:rPr>
              <a:t>Oversight / Enforcement ineffective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1600" dirty="0">
                <a:latin typeface="HelveticaNeueLT Std" pitchFamily="34" charset="0"/>
                <a:sym typeface="Arial" pitchFamily="34" charset="0"/>
              </a:rPr>
              <a:t>Competition Act doesn’t apply </a:t>
            </a:r>
            <a:r>
              <a:rPr lang="en-US" sz="1600" dirty="0" smtClean="0">
                <a:latin typeface="HelveticaNeueLT Std" pitchFamily="34" charset="0"/>
                <a:sym typeface="Arial" pitchFamily="34" charset="0"/>
              </a:rPr>
              <a:t>-  regulated conduct defense.</a:t>
            </a:r>
            <a:endParaRPr lang="en-US" sz="1600" dirty="0">
              <a:latin typeface="HelveticaNeueLT Std" pitchFamily="34" charset="0"/>
              <a:sym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HelveticaNeueLT Std" pitchFamily="34" charset="0"/>
                <a:sym typeface="Arial" pitchFamily="34" charset="0"/>
              </a:rPr>
              <a:t>Causes problems in the marketplace for all stakeholders</a:t>
            </a:r>
            <a:endParaRPr lang="en-US" sz="1600" dirty="0">
              <a:latin typeface="HelveticaNeueLT Std" pitchFamily="34" charset="0"/>
              <a:sym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48" y="2679753"/>
            <a:ext cx="692154" cy="810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579037"/>
            <a:ext cx="6953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978274"/>
            <a:ext cx="6953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99286"/>
            <a:ext cx="6953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59" y="2502122"/>
            <a:ext cx="6953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5" y="3304658"/>
            <a:ext cx="6953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99051"/>
            <a:ext cx="6953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363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9512" y="367895"/>
            <a:ext cx="8579296" cy="990600"/>
          </a:xfrm>
        </p:spPr>
        <p:txBody>
          <a:bodyPr/>
          <a:lstStyle/>
          <a:p>
            <a:pPr>
              <a:defRPr/>
            </a:pPr>
            <a:r>
              <a:rPr lang="en-CA" sz="3600" dirty="0" smtClean="0">
                <a:solidFill>
                  <a:srgbClr val="00457C"/>
                </a:solidFill>
              </a:rPr>
              <a:t>Issues with EPR (Ontario)</a:t>
            </a:r>
            <a:endParaRPr lang="en-US" sz="2000" dirty="0">
              <a:solidFill>
                <a:srgbClr val="00457C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5260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00" b="1" dirty="0" smtClean="0">
                <a:latin typeface="HelveticaNeueLT Std" pitchFamily="34" charset="0"/>
                <a:sym typeface="Arial" pitchFamily="34" charset="0"/>
              </a:rPr>
              <a:t>Service Providers and Municipalities:</a:t>
            </a:r>
            <a:endParaRPr lang="en-US" sz="1800" b="1" dirty="0">
              <a:latin typeface="HelveticaNeueLT Std" pitchFamily="34" charset="0"/>
              <a:sym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Move 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from </a:t>
            </a: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1000s 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of </a:t>
            </a: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customers to one. </a:t>
            </a:r>
            <a:endParaRPr lang="en-US" sz="1800" dirty="0">
              <a:latin typeface="HelveticaNeueLT Std" pitchFamily="34" charset="0"/>
              <a:sym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One organization has almost complete control and dictates the rules &amp; relationships.</a:t>
            </a:r>
            <a:endParaRPr lang="en-US" sz="1800" dirty="0">
              <a:latin typeface="HelveticaNeueLT Std" pitchFamily="34" charset="0"/>
              <a:sym typeface="Arial" pitchFamily="34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latin typeface="HelveticaNeueLT Std" pitchFamily="34" charset="0"/>
                <a:sym typeface="Arial" pitchFamily="34" charset="0"/>
              </a:rPr>
              <a:t>Consumers: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>
                <a:latin typeface="HelveticaNeueLT Std" pitchFamily="34" charset="0"/>
                <a:sym typeface="Arial" pitchFamily="34" charset="0"/>
              </a:rPr>
              <a:t>Provides the ability to set single fee and pass directly onto consumers.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>
                <a:latin typeface="HelveticaNeueLT Std" pitchFamily="34" charset="0"/>
                <a:sym typeface="Arial" pitchFamily="34" charset="0"/>
              </a:rPr>
              <a:t>Eco-fee externalizes costs and inhibits innovation (product and process).</a:t>
            </a:r>
          </a:p>
          <a:p>
            <a:pPr marL="0" indent="0">
              <a:buNone/>
              <a:defRPr/>
            </a:pPr>
            <a:r>
              <a:rPr lang="en-US" sz="1800" b="1" dirty="0" smtClean="0">
                <a:latin typeface="HelveticaNeueLT Std" pitchFamily="34" charset="0"/>
                <a:sym typeface="Arial" pitchFamily="34" charset="0"/>
              </a:rPr>
              <a:t>Producers: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Producers 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forced to join the collective even if they have a separate program.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>
                <a:latin typeface="HelveticaNeueLT Std" pitchFamily="34" charset="0"/>
                <a:sym typeface="Arial" pitchFamily="34" charset="0"/>
              </a:rPr>
              <a:t>Onerous to leave collective.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>
                <a:latin typeface="HelveticaNeueLT Std" pitchFamily="34" charset="0"/>
                <a:sym typeface="Arial" pitchFamily="34" charset="0"/>
              </a:rPr>
              <a:t>Focus on process rather than outcomes.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>
                <a:latin typeface="HelveticaNeueLT Std" pitchFamily="34" charset="0"/>
                <a:sym typeface="Arial" pitchFamily="34" charset="0"/>
              </a:rPr>
              <a:t>Rules dictated in collective.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dirty="0" smtClean="0">
              <a:sym typeface="Arial" pitchFamily="34" charset="0"/>
            </a:endParaRPr>
          </a:p>
          <a:p>
            <a:pPr marL="0" indent="0">
              <a:buNone/>
              <a:defRPr/>
            </a:pPr>
            <a:endParaRPr lang="en-US" sz="1800" dirty="0" smtClean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6AEF8-BB52-4561-A223-3B1BFDC643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7413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l">
              <a:defRPr/>
            </a:pPr>
            <a:endParaRPr lang="en-US" sz="4400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7486650" y="42863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FDFE3E80-378C-4A2C-BC52-FB4455F8D984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12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38838"/>
            <a:ext cx="2168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utoShape 8" descr="data:image/jpeg;base64,/9j/4AAQSkZJRgABAQAAAQABAAD/2wCEAAkGBhAPDxQPDxAQDg8PERANEA8QDxAODhAPFBAWFRQQFBIXGyYeFxkvGhISHy8gIycpLSwsFR4xNTAqNSYtLCkBCQoKDgwOGg8PGi0lHyQqMCwuMiw1LC40LDUpKSwpLTU1LCk0LCktLCw0LCksMDAvNCwvLyksLC0pNTIsLCk0Kf/AABEIAOEA4QMBIgACEQEDEQH/xAAcAAACAgMBAQAAAAAAAAAAAAAABwUGAQMEAgj/xABNEAABAwIABgkPCQcFAQAAAAABAAIDBBEFBgcSIdETFDFBUVKRk6EVFjQ1U1RxcnN0gZKxsrMXIiQlMkJhgqIzVmJjwcLSI0NEg8M2/8QAGwEBAAIDAQEAAAAAAAAAAAAAAAMFAgQHAQb/xAA3EQACAQMABgcHBAIDAQAAAAAAAQIDBBEFEhMhMXEyMzRBUWGxBhRygcHR8GKRkqEiUkKy4RX/2gAMAwEAAhEDEQA/AHihCEAIQhACEIQAlA2mmw5WzunlkZR00hiZEx1gbOIDQNy9hcn8U30tcmzbis88eoKi1pRi+BaWVR0aNWrDpLCT8Mvebhk2wd3Fx/7pNaz8m+Du4u52TWrZsa01s7YYnyv+xG1z3WFzYC6z2VPwRAr+7bwqkv3ZWfk3wd3F3Oya0fJvg7uLudk1qLpMdMI1ue6gpIjHEQDsjwZDfSNGcOhWnFyvqZonOrKbar2G1r6HtAuXAHSFFFUpPdH+jdryv6EczqvdxWvvWfLJS6vBGB46xlCKeWSV7msJbK/NYXbl7u08Knvk3wd3F3Oya1QsG4wRMwpJWzBzw10ro2NF3PefmMA4NB6FbflKfFMxlXRPpo5LFri52eGE2z80tFx4FFCdJ51kuPgWFzQvo6ioym3qpv8Ay4vi8JvfjyJH5N8HdxdzsmtHyb4O7i7nZNan8LYVhpITPM4NYNy2kuJ3A0b5VGmyk1bmOqIKC9Kw2Mr8879tLhYDpU01RhxS/YrreWkLhZhOWOGXLCz4b3xJr5N8HdxdzsmtHyb4O7i7nZNa7cCY2R1VE+rDdj2EP2RhN81zW51g7fBBCp+DcouEapzo6eljlkOlua19mN/i029JIWLdFY3cfIkpw0lUc1tJLU45ljH9lj+TfB3cXc7JrR8m+Du4u52TWuLFXHiearNDWxNjmu5rS0FtntFyxzbneB0hXnY1nCNKaykv2Ne5rX1tPUqVJcMrEm00UutyY0bmnYdkp5Bpa8SOcAd64O94LLvyXYaqZBUUdU4ySUb2sD3HOdmkuGaXb9i3QfxVl2NVXEAfWmE/KM9568cFCcXHdn7GcLipcW1WNZ62qk03va/yS4/MYKEIWwU4IQhACEIQAhCEAIQhACEIQAhCEAJdZMW3Fb56/wBiYqXGS6rYJa6mcc2YVL5cw6CW3LTYfgQL+EKGfTj8yytk3a18fp9S85ihsasOR0NPsssT52OOxuawAixH3idAG8rDmLzJAHAtcA5pFi0gEEcBB3VK8tbjQpuMZpyWV3rh/YkcNdT2RiuwXVPpZyRelu4PFzpAI3LeEhXamw5OcBOq6gETGKQA5uaXgnNZJbeve/SrEzEvB7X7IKOnDr3vsYtfhzdzoUsYQRYgEWtYgEW4LLXhSlFt5/Ytrq/pVYRiot4ecyxnH+uV3ebFVklxZjka+tlZnObJscGcLtBABc8DfNyBfe0rgxoJwphllNF85kZEJO8GtN5X+3kTkjga0ZrQGgbgaA0DwALnp8EQRyOljhiZJJ9uRrGte7wkJsP8FD9/My/+q3czuWt+Go/pFXlhe8TU8ZDhAIyW23C7OsfSBblWzGfHCnlpWYOwYx0myNZFZsZGa3R8wN3S47/pTSrcGQzszJo2TM3c17Q4X4dO4Vowdi7S0xvBTxQk6C5jAHW4M7dSVKTk2nxFLSFGNGnGcG3Btrfubbzl9+4XeFMFnBWAXQvI2epeNksdAc+12DwNbblURiXjDVU1MYaSgknlleX7NmvMe4A0WA02sd/fVryrYGq6ptPFTQvmYHPc8stZr9AbnadAtfSrlgTBu16aGDuUTIzwZwbpPLdYbNuphbklg2Hewjaa1VKcqk3JrOMY3LON/JFIxLxIqGVLsIV5GzuznMjBBLXOFi9xGgaCQAOFXzMXRmIzFswgoLCKW5uZ3M9efhhJcEl3I58xU7EIfWuFPKs956vDgACSQABck6ABvklULJvVNnwhhKePTG+Vha7eIz32PJpWFTpx5/Q2bVP3eu/0r/shiIQhTFaCEIQAhCEAIQhACEIQGCbKN65aTviL1lIT/Zd4p9iTODa2EZ2ykbotcE8N0A1uuWk74i9ZHXLSd8Resly3CFHws9Q6lsbhGi4WeodSAYXXLSd8Resqjh/F3BtTUbbhrtp1N850kLxZzuNbRY/iDpUe3CVDwx82dS2Nwng/+XzZ1LGUFJYZNRuKlCWtTeGdUsEjWktw/I4gaBscRJ9N1rpGTOBz8PSMtuf6cWleW4Uwd/L5t2pbG4VwZv7FzTtSx2cfxsm9+q+X8Y/Y3bWf+8MnNxa0bWf+8MnNxa15bhbBf8rmnalsbhjBP8nmnak2cfxse+1fL+MfsedrP/eGTm4taNrP/eGTm4ta2jDGCP5PMu/xWt+F8Fb2w8y7Umzj+Nj32r5fxj9jG1n/ALwyc3FrRtZ/7wyc3FrWp+FcGb2xc07UtD8KYP3tj5s6k2cfxse+1fL+Mfsdm1n/ALwyc3FrRtZ/7wyc3FrUa/CdDvbHzZ1LS/CVHvZnqHUmzj+Nj32r5fxj9jvq2zMtmYdkfe9/9OLQt0UEhaCcYJASASNji0HgUI/CFLvZnqnUtD66DezfVOpNnH8bHvtXy/jH7E3XYDZUN2OfD0skZ+0yzGBw4DY6fSrFi67BmD4dhp5owL5znOeC97uM4pePrYt63ItL6xu9ZeqnFPKMal5WqQ2cnu8Ekl/WBu9ctJ3xF6yOuWk74i9ZJt1X+Kxtv8Vmao5m4x0hIAqIiSQAM7dJ3lJJH0FV/rR6f9yP3wnggBCEIAQhCAEIQgK/j1h7aVBLKDaRw2GLyjxYH0C59C0YpYFpn0FM98EL3ugic5zo2lziWi5JI0lL3LFjBs1U2lYbsphd9twzPAJ5G2HpKZ2Jh+rqXzeL3VrQqa1VrwLm4tNhYU5tb5Sz8sbvv8zr63qTvaDmmakdb1J3tBzTNS77outkphD5UGCHCT2RARMEcRDGfMaCWaTYKpbafx3esVbsrfbV/k4fcVMVLVk9d7+86Xo+jTdrTbiuiu5eBt20/ju9Ypw5JsGwz0DnzRRyv2xI3OkY17rBjNFzvaSkynfkZ7XO85k9ximtZN1N7NDT1KEbTMYpb0WzrepO9oOaZqR1vUne0HNM1KQQrQ+DExlgp2QVULYWthaYCSIwGAnZCLkBUDbT+O71imHlt7Lg8gfiuS3VPXk1Ue86NomjTlZ024rh4ebNu2n8d3rFMLI7TMnnnE7WzBsTCBIA8A5+6LpcJl5EOyKjyLPfXtvJuot55pelTjZ1Gorh4eaGh1vUne0HNM1I63qTvaDmmalIIVuc6FnlfwfFBSROhjZC4zhpdGwMJGxu0EjeSl20/ju9YpxZbOwofOB8NyTCqrqTVTcz77QVKErNOUU977vM27afx3esVasmTRNhOKOUbKwtmux/zmm0TiNBVQVwyUdtovFm+E5RUpPXW/vN6/o01a1GorovuXgOvrepO9oOaZqR1vUne0HNM1KQQro5mQmFsHUtPTy1DaWAugjdMBsTBpYM7g/BStFVtmiZLGbslY2Rp4WuFx7VH42dr6rzab4ZVTyOYf2aldSPN30xuy+6YXm45HXHpCic8TUfFG/C117WVZf8Zb+T/wDfUYSEIUpoAhCEALgw7hZtJTS1D9yJhdbjO3Gt9JIHpXelZlpxgsI6Fh3fpE3g3I2n9R9AUVWepBs3rC1d1cRp93fyXEVtZVOmkfK85z5HOkceFzjc+1fRGJp+rqXzeL3V84r6MxOP1dS+bxe6tKz6TPp/aRJUaaXj9Cbus3Wu6zdWR8UI3K120f5KH3FTFcsrPbR/kofcCpqpK3WS5nUNHdkpfCvQE7sjR+rnecye4xJFOzI4fq53nMnuMUtp1hX+0HZPmi/XRdeLrN1bHPxP5bey4PIH4rkt0x8tnZcHkD8VyXCprjrGdL0R2Ony+rBMvIh2RUeRZ76WiZeRDsio8iz30t+sR5pjsVTkvVDgQsXWVcnNRd5bOwofOB8NyTCc+WzsKHzgfDckwqm66w6FoDsa5v1BXDJR22i8Wb4TlT1cMlHbaLxZvhOUVHrI8zf0h2Wr8L9B9oQhXZy4icbO19V5tN8MpFYi4e2jXxSk2jcdil8m/QT6DY+hPXGztfVebTfDK+alXXcnGcWj7H2fpRq29WnLg3j+j6qBWVVMmuH9uYPZnG8sH0eThOaPmO9LbekFWtb8ZKSTR8pXoyo1JU5cU8AhCFkQmupqGxsdI85rGNc9xO81ouTyBfNWMWGHVlVLUu/3XktHFYNDG+hoCbmV/GDYKMUzDaSqOabbohbYu5TmjlSRVbeVMtRPtvZ211Kbry4y3Lkvu/QF9FYnn6upfN4vdXzqvofFA/V9L5vF7qWXSY9peph8X0Jq6zdeLourI+JEjlY7aP8AJQ/DCpyuOVfto/yUPuBU5UlbrJczqGjuyUvhXoCdWR0/VzvOJPcYkqnTkfP1e7ziT3GKW06wr/aDsfzRfLouvF0XVsc/FHlr7Kg8gfiuS5TFy0n6VB5A/Fcl0qa46xnStEdip8vqwTKyJdkVHkWfES1TJyJ9kVHkWfES36xHmmOxVOS9UN+6LrxdZurk5sL/AC1n6FD5wPhuSZTky0n6FD5x/wCbkm1U3XWHQtAdjXN+oK4ZKO20XizfCcqerfkp7axeLN8Jyio9ZHmb+kOy1fhfoPu6yvF1m6uzlxF42dr6rzab4ZXzUvpTGs/QKrzab4ZXzWq296SPtfZrqqnNehd8k2H9rVwhcbR1Q2I8AlGmM+1v5k9F8rxSljg5pIc0hzSN0EG4K+k8V8Nito4qgWu9gzwPuyDQ8coKks55TgantHa6s43Ee/c+a4f16EqhCFvHyp874/4wber5JGm8UZ2CLgzGE/OHhOcfSq4hCoZScnlnWaNKNGnGnHglgF9C4oH6vpfN4/dXz0voLFE/V9N5vH7q3LLpM+c9peph8X0Jq6LrxdZurI+JErlV7Zv8nD7gVPVvyqds3+Th9wKoKkrdZLmdQ0d2Sl8K9ATnyQn6vd5xJ7jEmE5ckR+r3ecSe4xS2nWFf7Qdj+aL1dZutd1m6tjn4pcs/ZUHkD8VyXiYWWXsqDyB+K5L1U1x1jOlaI7FT5fVgmRkV7IqPIs+IlumPkW/b1HkWfES36xHmmOxVOS9UNu6zda7rN1cnNihZZz9Ch84/wDNyTicOWbsKHzj/wA3JPKpuusOhaA7Gub9QVuyV9tYvFm+E5VFW3JZ20i8Wb4TlFR6yPM39Idlq/C/QfF1m613Wbq7OXEdjUfoFV5tN8Mr5tX0fjSfoFT5vN7hXzgq296SPtfZrqqnNegJn5F8P5sklC86JP8AXivx2iz2jwix/KUsFJYt1b4ayCSM2c2aOx/AuAI8FiR6VrUp6k0y8v7dXFvOm/DdzXA+mUIshXZy4TmOGSaobK6ahaJonkv2HODZIyTctF9Dm8G+qqcRMJd5T+ovo1C1JWkG8o+ho+0FzTgoySeO95yIvAOSetneDUN2rCNLi4gykDeawb/4myZ+DpWRRtiAzWRtDGb9mgWAVjk3D4D7FWoqRz23bbQbW3N5TUqMafArr7SNa9adTguCR3ipZxgvL61g37ngC4tpScU9C30+Dze797e3eVTFeUXHjE99bJtmEgTWDXscbB4GgEHeNtGlUaTFGuabGml9AzhyhPSpoCTdm/ptuci59pycU9C1alrCbzwLy005cW1NU8JpcMiaosR66VwGwmIb7pCGNH9T6Amring5tBAIAc+5L3vta8htcgcGgD0KYpqAg3fvabbvKsVGDze7N/e3ORZ0qEabyiC+0rXvIqE8JeCOkVbD94exDqxg+8D4NKj9pycU9C6KagIN38m7yqcqirY84vdUWtcwhksQIjzvsuadJa4jc076W0+Jtcw2NO934ss9p9IKeE+DyDdukcG+Fp2lJxT0LWqW0KjyXNlpmvaQ2aw159wlqfEyuebCne38X2Y0eklMnEjF/qa0lxD5ZbbIR9kNG4xutWmnwfbS/T+C1S4PcD835w6V7St4U3nvPL3TFe7hs5YUfLvO5lcw/et4dCyaxg+8FGCik4vSF0swb83SfnHctuBbBTkTjdQMwhTmnJzbEPY+1y14vY24NJHpSnrcR66JxGwmUbzoyHtP9R6QnM6heN6/gKyyged63hKgq28am9lrY6Vr2cXCGGvBiRjxRrnGwppfS3NHKVecR8UH0UgqZi0zAEMjabhgIsSTvm2jQr1Lg3R803O/ff8AAtG0pOKehYU7WEHknu9OXFxTdPCSfHBJRYRYRpOaeA61s27Hxwo6LBzj9r5vSV4fQPG9fwFbRRnvDM7J4XwaSyVjo3kaDmkWNkn8IZOq1jyIY9ss0lro7Z1vxYdIKbjaF53reEhdOCmZs9uAOChq0Y1OJZWOkq1k3s8NPimI8YiYSOjaU/qWVzxGyVTMnZU1wEbYnCRkAIc9zxpaXEaAL2Nt02TaQoYWkIvJvXGn7irBwSUc+HEEIQts+fBCEIDzJuHwH2KGwZ9g+N/QKZk3D4D7FD4L+wfG/oEB12XKcJwDdmiH/YzWuuyRWMWGXQ1BY1rXA3dc3vfPOpAOk4Wp+7w86zWsdWKbu8POs1pDDDT3fcb0r2Kku+6ORAPU4apu+IOej1rz1dpe+afno9aR4gzt32L2MENdul3IEA7Or9J31T8/HrXTS1sUwLopI5QDYmN7XgHgJBSMGLEbt17x6Gq95G4w2mqWjcbVFvJGAgL/AGWiWtiYc18jGHds57WnkJXRZLbKNUGOaSQAEtiY4A7iAv3VSDu0XOM1rHVWn7vDzrNaRtNhGplbntjizTcbpG56Vtz6k7scfKplQqNZUWROtTTw5IdnVen7vDzrNaOrFN3xDzrNaUlJi9WTMz2NgcN+0ouDwEby9uxRrN9kfONWDhJPGDLXi1nI1+rVN3xBz0etY6t0vfEHPR60pXYp1O+1nrtWt2Ksu+B6zV7s5+A2kfEbvV2l75p+ej1o6vUnfNPz8etJ12K5378rVrdiy3fLv06llsan+rMdtT/2Q5euCk76p+fj1r3BhqmkcGMqIHvdoDWzRucfAAblJPrZhJsXSafF1LbihRNhw3TxtJID73Nr6YnFYShKG6SwZxnGW+LyPSy48H9kn867bLioOyT+dYmRNoQheAEIQgBCEIDzJuHwH2KIwV9g+N/QKXk3D4D7FE4J+wfG/oEB2WSGwoPrWPxv7nJ9WSHwj22i8b+5yzh0lzMJ9F8i50jLbwU7Rsa7gvwKKpWKUgiVjVeSvpLB3GEW3ByLgq2DgXc2Y2s7lXJVrXhxNifArGFhueMu7JB+wqvO3e4FxYX3vGC7sj/7Cq87d7gUdz0/kZ2/Q+ZfrJYZUftzeQYmhZK/Kj9ubyDFrmwV3FmnzqVp/F/vKV2ovOJdPnUTD/FJ75U5tRXlGriEV5FNVp5m35kZSOfC7OjJad/gI4CN9WWiwm2YWPzH8XePgKjdqIFKvKmrPjxFPWhyJaWJcksK3U1Ufsv08Dta6Hw3Wvlx4mxhSIWWnXJLTKefTrnfTKaNQhlTK9LTW08CicXu38HjD4Llaa2msxx4Aqvi92/g8YfBctO8lrSXI3LSOrF8x3WXDQdkn8677LgoOyXfnWmbZNIQheAEIQgBCEIDzJuHwH2KKwR9g+N/QKVk3D4D7FF4IH+mfGPsCA7UhcIdtovH/uen3ZIWv7bxeP8A3PWcOkuZjPovkMCkapimjUTRqbo1uVmadJHqWLQo2p0KaqLWUJhCQNaXHcaC47+gKOkySoivYX3B4wXdke7HqvO3e4FF1lYyZgewktz7aQRpspXI72PVedu9wKO4eZbvAzoLEfmX+yV2VL7c3kGJpWS0yjUuyzyR3tnxRtva9tCgJzXk+p87B8Z/il+IVY9qJb0AraaMRQ1jmRtJIaIxYEm53Vv6rYRH/Nef+tupTqthYIHSy8jB2ojaiX3V3CA/5bz+RupY65K8f8l5/K3UstuebEYO1FsijLfBwJc9ddaP995/K3UsdeNYP9159DdS82w2IzdhutbqZLXr5qx99/6f8UHKDVDfefV/xXm1MtkXzCtPaF54GqhYu/8A0EHjD4LlrmygzuaWva9zXCxFxpHqrXiXV7NhumkzS277WOncicN1RznrMzhHVQ+bKOoeyXfnUlZRtD2S786wMyaQhCAEIQgBCEIDzJuHwH2KMwP+zPjH2BScm4fAfYo3A37M+MfYEB3WSCwh22i8f+96f1kgMJ9to/G/ves4dJczGfRfIYNI5TFNIoClkUpDMrCrE0KciTkl0KGwsC6N7RpLmOaPCQut0y4amRRQgSTmVWCkfFCGPFnbJe1wdFvwViyOdj1XnbvcCi8JuuB4wUpkb7HqvO3e4FBXjqyx5E9GWtHPmMGy8lgO6AfQvdkWUBMeNibxRyBY2JvFHIFssiyA17E3it5AjYW8VvqhbLIsgNewt4rfVCNhbxW+qFssiyA17A3it9UI2BvFb6oWyyLIDXsDeK31QgQtGkNaDwhoBWyyLIDFlF0XZTvzqVsoui7Kd+dATKEIQAhCEAIQhAeZNw+A+xR2Bf2Z8Y+wKRk3D4D7FH4E/Znxj7AgO+y+fcLH61j8b+96+g7L56w0frRnjf3uWdPprmjCp0HyLnTSqQimUHBKu6OZXM4FRCZJGZcs8q1GZc8sqxjAzlM5q117eFTWRrseq87d7gVenfc+lWLIz2PVedu9wLQu1ip8jdtXmn8xhWRZZsiy1DaMWRZZsiyAxZFlmyLIDFkWWbIsgMWRZZsiyAxZFlmyLIDFlE0fZTvC9S9lEUfZTvC9ATKEIQAhCEALznjhHKuPDptSzHghkP6Clhgk0j47zzbG/OIzbu+zosdA8KAbMjxY6RuHf/BRWCq+NjCHOsc6++dFgqOY8Hd89L/8V5MeD++el/8AigGN1Xh4/QV8/wCMs+ZXiSxIb87Rv/PcryY6DvnpfqXkxUHfA5X6l6nh5R41lYZUYcZx3N/KF2x4zjubuUKfMVD3wP1al5MdD3cfq1LZd3Vfea6taa7iJbjCD9x3KF66qZ33SPSpMsou7j9WpYLKPu4/VqXnvVXxPfdqfgRrX3N1Y8kFYyOCqD3ZpNW4jQdzMCjC2k7uP1ali1L3cfq1KKpUlUetIlhTjBYiNLqvDx+go6rw8foKVh2t3cfq1Lydr93H6tSjMxq9V4eP0FHVeHj9BSpJp+7D9WpeS6Duw/VqQDY6rw8foKOq8PH6ClKXQ92HTqWC6Luw6dSAbfVeHj9BR1Xh4/QUoi+Puw6dSwXx91HTqQDe6rw8foKOq8PH6Ck/sjO6jpWNlb3QdKAcPVeHj9BR1Xh4/QUndmb3QdKxsw7oOlAOPqvDx+grhoJWmpc4EWOeQfwSp2cccdKxtj+MdKAeGeOEcqM8cI5Uj9tfxDlK8mr/ABv4EA8s8cI5UJGbc/FCAcuMHYc/kJfcKRgWEIDKEIQAhCEAIQhACEIQAhCEAIQhACEIQAhCEAIQhACEIQAhCEAIQhABWEIQAhCEB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0" descr="data:image/jpeg;base64,/9j/4AAQSkZJRgABAQAAAQABAAD/2wCEAAkGBhAPDxQPDxAQDg8PERANEA8QDxAODhAPFBAWFRQQFBIXGyYeFxkvGhISHy8gIycpLSwsFR4xNTAqNSYtLCkBCQoKDgwOGg8PGi0lHyQqMCwuMiw1LC40LDUpKSwpLTU1LCk0LCktLCw0LCksMDAvNCwvLyksLC0pNTIsLCk0Kf/AABEIAOEA4QMBIgACEQEDEQH/xAAcAAACAgMBAQAAAAAAAAAAAAAABwUGAQMEAgj/xABNEAABAwIABgkPCQcFAQAAAAABAAIDBBEFBgcSIdETFDFBUVKRk6EVFjQ1U1RxcnN0gZKxsrMXIiQlMkJhgqIzVmJjwcLSI0NEg8M2/8QAGwEBAAIDAQEAAAAAAAAAAAAAAAMFAgQHAQb/xAA3EQACAQMABgcHBAIDAQAAAAAAAQIDBBEFEhMhMXEyMzRBUWGxBhRygcHR8GKRkqEiUkKy4RX/2gAMAwEAAhEDEQA/AHihCEAIQhACEIQAlA2mmw5WzunlkZR00hiZEx1gbOIDQNy9hcn8U30tcmzbis88eoKi1pRi+BaWVR0aNWrDpLCT8Mvebhk2wd3Fx/7pNaz8m+Du4u52TWrZsa01s7YYnyv+xG1z3WFzYC6z2VPwRAr+7bwqkv3ZWfk3wd3F3Oya0fJvg7uLudk1qLpMdMI1ue6gpIjHEQDsjwZDfSNGcOhWnFyvqZonOrKbar2G1r6HtAuXAHSFFFUpPdH+jdryv6EczqvdxWvvWfLJS6vBGB46xlCKeWSV7msJbK/NYXbl7u08Knvk3wd3F3Oya1QsG4wRMwpJWzBzw10ro2NF3PefmMA4NB6FbflKfFMxlXRPpo5LFri52eGE2z80tFx4FFCdJ51kuPgWFzQvo6ioym3qpv8Ay4vi8JvfjyJH5N8HdxdzsmtHyb4O7i7nZNan8LYVhpITPM4NYNy2kuJ3A0b5VGmyk1bmOqIKC9Kw2Mr8879tLhYDpU01RhxS/YrreWkLhZhOWOGXLCz4b3xJr5N8HdxdzsmtHyb4O7i7nZNa7cCY2R1VE+rDdj2EP2RhN81zW51g7fBBCp+DcouEapzo6eljlkOlua19mN/i029JIWLdFY3cfIkpw0lUc1tJLU45ljH9lj+TfB3cXc7JrR8m+Du4u52TWuLFXHiearNDWxNjmu5rS0FtntFyxzbneB0hXnY1nCNKaykv2Ne5rX1tPUqVJcMrEm00UutyY0bmnYdkp5Bpa8SOcAd64O94LLvyXYaqZBUUdU4ySUb2sD3HOdmkuGaXb9i3QfxVl2NVXEAfWmE/KM9568cFCcXHdn7GcLipcW1WNZ62qk03va/yS4/MYKEIWwU4IQhACEIQAhCEAIQhACEIQAhCEAJdZMW3Fb56/wBiYqXGS6rYJa6mcc2YVL5cw6CW3LTYfgQL+EKGfTj8yytk3a18fp9S85ihsasOR0NPsssT52OOxuawAixH3idAG8rDmLzJAHAtcA5pFi0gEEcBB3VK8tbjQpuMZpyWV3rh/YkcNdT2RiuwXVPpZyRelu4PFzpAI3LeEhXamw5OcBOq6gETGKQA5uaXgnNZJbeve/SrEzEvB7X7IKOnDr3vsYtfhzdzoUsYQRYgEWtYgEW4LLXhSlFt5/Ytrq/pVYRiot4ecyxnH+uV3ebFVklxZjka+tlZnObJscGcLtBABc8DfNyBfe0rgxoJwphllNF85kZEJO8GtN5X+3kTkjga0ZrQGgbgaA0DwALnp8EQRyOljhiZJJ9uRrGte7wkJsP8FD9/My/+q3czuWt+Go/pFXlhe8TU8ZDhAIyW23C7OsfSBblWzGfHCnlpWYOwYx0myNZFZsZGa3R8wN3S47/pTSrcGQzszJo2TM3c17Q4X4dO4Vowdi7S0xvBTxQk6C5jAHW4M7dSVKTk2nxFLSFGNGnGcG3Btrfubbzl9+4XeFMFnBWAXQvI2epeNksdAc+12DwNbblURiXjDVU1MYaSgknlleX7NmvMe4A0WA02sd/fVryrYGq6ptPFTQvmYHPc8stZr9AbnadAtfSrlgTBu16aGDuUTIzwZwbpPLdYbNuphbklg2Hewjaa1VKcqk3JrOMY3LON/JFIxLxIqGVLsIV5GzuznMjBBLXOFi9xGgaCQAOFXzMXRmIzFswgoLCKW5uZ3M9efhhJcEl3I58xU7EIfWuFPKs956vDgACSQABck6ABvklULJvVNnwhhKePTG+Vha7eIz32PJpWFTpx5/Q2bVP3eu/0r/shiIQhTFaCEIQAhCEAIQhACEIQGCbKN65aTviL1lIT/Zd4p9iTODa2EZ2ykbotcE8N0A1uuWk74i9ZHXLSd8Resly3CFHws9Q6lsbhGi4WeodSAYXXLSd8Resqjh/F3BtTUbbhrtp1N850kLxZzuNbRY/iDpUe3CVDwx82dS2Nwng/+XzZ1LGUFJYZNRuKlCWtTeGdUsEjWktw/I4gaBscRJ9N1rpGTOBz8PSMtuf6cWleW4Uwd/L5t2pbG4VwZv7FzTtSx2cfxsm9+q+X8Y/Y3bWf+8MnNxa0bWf+8MnNxa15bhbBf8rmnalsbhjBP8nmnak2cfxse+1fL+MfsedrP/eGTm4taNrP/eGTm4ta2jDGCP5PMu/xWt+F8Fb2w8y7Umzj+Nj32r5fxj9jG1n/ALwyc3FrRtZ/7wyc3FrWp+FcGb2xc07UtD8KYP3tj5s6k2cfxse+1fL+Mfsdm1n/ALwyc3FrRtZ/7wyc3FrUa/CdDvbHzZ1LS/CVHvZnqHUmzj+Nj32r5fxj9jvq2zMtmYdkfe9/9OLQt0UEhaCcYJASASNji0HgUI/CFLvZnqnUtD66DezfVOpNnH8bHvtXy/jH7E3XYDZUN2OfD0skZ+0yzGBw4DY6fSrFi67BmD4dhp5owL5znOeC97uM4pePrYt63ItL6xu9ZeqnFPKMal5WqQ2cnu8Ekl/WBu9ctJ3xF6yOuWk74i9ZJt1X+Kxtv8Vmao5m4x0hIAqIiSQAM7dJ3lJJH0FV/rR6f9yP3wnggBCEIAQhCAEIQgK/j1h7aVBLKDaRw2GLyjxYH0C59C0YpYFpn0FM98EL3ugic5zo2lziWi5JI0lL3LFjBs1U2lYbsphd9twzPAJ5G2HpKZ2Jh+rqXzeL3VrQqa1VrwLm4tNhYU5tb5Sz8sbvv8zr63qTvaDmmakdb1J3tBzTNS77outkphD5UGCHCT2RARMEcRDGfMaCWaTYKpbafx3esVbsrfbV/k4fcVMVLVk9d7+86Xo+jTdrTbiuiu5eBt20/ju9Ypw5JsGwz0DnzRRyv2xI3OkY17rBjNFzvaSkynfkZ7XO85k9ximtZN1N7NDT1KEbTMYpb0WzrepO9oOaZqR1vUne0HNM1KQQrQ+DExlgp2QVULYWthaYCSIwGAnZCLkBUDbT+O71imHlt7Lg8gfiuS3VPXk1Ue86NomjTlZ024rh4ebNu2n8d3rFMLI7TMnnnE7WzBsTCBIA8A5+6LpcJl5EOyKjyLPfXtvJuot55pelTjZ1Gorh4eaGh1vUne0HNM1I63qTvaDmmalIIVuc6FnlfwfFBSROhjZC4zhpdGwMJGxu0EjeSl20/ju9YpxZbOwofOB8NyTCqrqTVTcz77QVKErNOUU977vM27afx3esVasmTRNhOKOUbKwtmux/zmm0TiNBVQVwyUdtovFm+E5RUpPXW/vN6/o01a1GorovuXgOvrepO9oOaZqR1vUne0HNM1KQQro5mQmFsHUtPTy1DaWAugjdMBsTBpYM7g/BStFVtmiZLGbslY2Rp4WuFx7VH42dr6rzab4ZVTyOYf2aldSPN30xuy+6YXm45HXHpCic8TUfFG/C117WVZf8Zb+T/wDfUYSEIUpoAhCEALgw7hZtJTS1D9yJhdbjO3Gt9JIHpXelZlpxgsI6Fh3fpE3g3I2n9R9AUVWepBs3rC1d1cRp93fyXEVtZVOmkfK85z5HOkceFzjc+1fRGJp+rqXzeL3V84r6MxOP1dS+bxe6tKz6TPp/aRJUaaXj9Cbus3Wu6zdWR8UI3K120f5KH3FTFcsrPbR/kofcCpqpK3WS5nUNHdkpfCvQE7sjR+rnecye4xJFOzI4fq53nMnuMUtp1hX+0HZPmi/XRdeLrN1bHPxP5bey4PIH4rkt0x8tnZcHkD8VyXCprjrGdL0R2Ony+rBMvIh2RUeRZ76WiZeRDsio8iz30t+sR5pjsVTkvVDgQsXWVcnNRd5bOwofOB8NyTCc+WzsKHzgfDckwqm66w6FoDsa5v1BXDJR22i8Wb4TlT1cMlHbaLxZvhOUVHrI8zf0h2Wr8L9B9oQhXZy4icbO19V5tN8MpFYi4e2jXxSk2jcdil8m/QT6DY+hPXGztfVebTfDK+alXXcnGcWj7H2fpRq29WnLg3j+j6qBWVVMmuH9uYPZnG8sH0eThOaPmO9LbekFWtb8ZKSTR8pXoyo1JU5cU8AhCFkQmupqGxsdI85rGNc9xO81ouTyBfNWMWGHVlVLUu/3XktHFYNDG+hoCbmV/GDYKMUzDaSqOabbohbYu5TmjlSRVbeVMtRPtvZ211Kbry4y3Lkvu/QF9FYnn6upfN4vdXzqvofFA/V9L5vF7qWXSY9peph8X0Jq6zdeLourI+JEjlY7aP8AJQ/DCpyuOVfto/yUPuBU5UlbrJczqGjuyUvhXoCdWR0/VzvOJPcYkqnTkfP1e7ziT3GKW06wr/aDsfzRfLouvF0XVsc/FHlr7Kg8gfiuS5TFy0n6VB5A/Fcl0qa46xnStEdip8vqwTKyJdkVHkWfES1TJyJ9kVHkWfES36xHmmOxVOS9UN+6LrxdZurk5sL/AC1n6FD5wPhuSZTky0n6FD5x/wCbkm1U3XWHQtAdjXN+oK4ZKO20XizfCcqerfkp7axeLN8Jyio9ZHmb+kOy1fhfoPu6yvF1m6uzlxF42dr6rzab4ZXzUvpTGs/QKrzab4ZXzWq296SPtfZrqqnNehd8k2H9rVwhcbR1Q2I8AlGmM+1v5k9F8rxSljg5pIc0hzSN0EG4K+k8V8Nito4qgWu9gzwPuyDQ8coKks55TgantHa6s43Ee/c+a4f16EqhCFvHyp874/4wber5JGm8UZ2CLgzGE/OHhOcfSq4hCoZScnlnWaNKNGnGnHglgF9C4oH6vpfN4/dXz0voLFE/V9N5vH7q3LLpM+c9peph8X0Jq6LrxdZurI+JErlV7Zv8nD7gVPVvyqds3+Th9wKoKkrdZLmdQ0d2Sl8K9ATnyQn6vd5xJ7jEmE5ckR+r3ecSe4xS2nWFf7Qdj+aL1dZutd1m6tjn4pcs/ZUHkD8VyXiYWWXsqDyB+K5L1U1x1jOlaI7FT5fVgmRkV7IqPIs+IlumPkW/b1HkWfES36xHmmOxVOS9UNu6zda7rN1cnNihZZz9Ch84/wDNyTicOWbsKHzj/wA3JPKpuusOhaA7Gub9QVuyV9tYvFm+E5VFW3JZ20i8Wb4TlFR6yPM39Idlq/C/QfF1m613Wbq7OXEdjUfoFV5tN8Mr5tX0fjSfoFT5vN7hXzgq296SPtfZrqqnNegJn5F8P5sklC86JP8AXivx2iz2jwix/KUsFJYt1b4ayCSM2c2aOx/AuAI8FiR6VrUp6k0y8v7dXFvOm/DdzXA+mUIshXZy4TmOGSaobK6ahaJonkv2HODZIyTctF9Dm8G+qqcRMJd5T+ovo1C1JWkG8o+ho+0FzTgoySeO95yIvAOSetneDUN2rCNLi4gykDeawb/4myZ+DpWRRtiAzWRtDGb9mgWAVjk3D4D7FWoqRz23bbQbW3N5TUqMafArr7SNa9adTguCR3ipZxgvL61g37ngC4tpScU9C30+Dze797e3eVTFeUXHjE99bJtmEgTWDXscbB4GgEHeNtGlUaTFGuabGml9AzhyhPSpoCTdm/ptuci59pycU9C1alrCbzwLy005cW1NU8JpcMiaosR66VwGwmIb7pCGNH9T6Amring5tBAIAc+5L3vta8htcgcGgD0KYpqAg3fvabbvKsVGDze7N/e3ORZ0qEabyiC+0rXvIqE8JeCOkVbD94exDqxg+8D4NKj9pycU9C6KagIN38m7yqcqirY84vdUWtcwhksQIjzvsuadJa4jc076W0+Jtcw2NO934ss9p9IKeE+DyDdukcG+Fp2lJxT0LWqW0KjyXNlpmvaQ2aw159wlqfEyuebCne38X2Y0eklMnEjF/qa0lxD5ZbbIR9kNG4xutWmnwfbS/T+C1S4PcD835w6V7St4U3nvPL3TFe7hs5YUfLvO5lcw/et4dCyaxg+8FGCik4vSF0swb83SfnHctuBbBTkTjdQMwhTmnJzbEPY+1y14vY24NJHpSnrcR66JxGwmUbzoyHtP9R6QnM6heN6/gKyyged63hKgq28am9lrY6Vr2cXCGGvBiRjxRrnGwppfS3NHKVecR8UH0UgqZi0zAEMjabhgIsSTvm2jQr1Lg3R803O/ff8AAtG0pOKehYU7WEHknu9OXFxTdPCSfHBJRYRYRpOaeA61s27Hxwo6LBzj9r5vSV4fQPG9fwFbRRnvDM7J4XwaSyVjo3kaDmkWNkn8IZOq1jyIY9ss0lro7Z1vxYdIKbjaF53reEhdOCmZs9uAOChq0Y1OJZWOkq1k3s8NPimI8YiYSOjaU/qWVzxGyVTMnZU1wEbYnCRkAIc9zxpaXEaAL2Nt02TaQoYWkIvJvXGn7irBwSUc+HEEIQts+fBCEIDzJuHwH2KGwZ9g+N/QKZk3D4D7FD4L+wfG/oEB12XKcJwDdmiH/YzWuuyRWMWGXQ1BY1rXA3dc3vfPOpAOk4Wp+7w86zWsdWKbu8POs1pDDDT3fcb0r2Kku+6ORAPU4apu+IOej1rz1dpe+afno9aR4gzt32L2MENdul3IEA7Or9J31T8/HrXTS1sUwLopI5QDYmN7XgHgJBSMGLEbt17x6Gq95G4w2mqWjcbVFvJGAgL/AGWiWtiYc18jGHds57WnkJXRZLbKNUGOaSQAEtiY4A7iAv3VSDu0XOM1rHVWn7vDzrNaRtNhGplbntjizTcbpG56Vtz6k7scfKplQqNZUWROtTTw5IdnVen7vDzrNaOrFN3xDzrNaUlJi9WTMz2NgcN+0ouDwEby9uxRrN9kfONWDhJPGDLXi1nI1+rVN3xBz0etY6t0vfEHPR60pXYp1O+1nrtWt2Ksu+B6zV7s5+A2kfEbvV2l75p+ej1o6vUnfNPz8etJ12K5378rVrdiy3fLv06llsan+rMdtT/2Q5euCk76p+fj1r3BhqmkcGMqIHvdoDWzRucfAAblJPrZhJsXSafF1LbihRNhw3TxtJID73Nr6YnFYShKG6SwZxnGW+LyPSy48H9kn867bLioOyT+dYmRNoQheAEIQgBCEIDzJuHwH2KIwV9g+N/QKXk3D4D7FE4J+wfG/oEB2WSGwoPrWPxv7nJ9WSHwj22i8b+5yzh0lzMJ9F8i50jLbwU7Rsa7gvwKKpWKUgiVjVeSvpLB3GEW3ByLgq2DgXc2Y2s7lXJVrXhxNifArGFhueMu7JB+wqvO3e4FxYX3vGC7sj/7Cq87d7gUdz0/kZ2/Q+ZfrJYZUftzeQYmhZK/Kj9ubyDFrmwV3FmnzqVp/F/vKV2ovOJdPnUTD/FJ75U5tRXlGriEV5FNVp5m35kZSOfC7OjJad/gI4CN9WWiwm2YWPzH8XePgKjdqIFKvKmrPjxFPWhyJaWJcksK3U1Ufsv08Dta6Hw3Wvlx4mxhSIWWnXJLTKefTrnfTKaNQhlTK9LTW08CicXu38HjD4Llaa2msxx4Aqvi92/g8YfBctO8lrSXI3LSOrF8x3WXDQdkn8677LgoOyXfnWmbZNIQheAEIQgBCEIDzJuHwH2KKwR9g+N/QKVk3D4D7FF4IH+mfGPsCA7UhcIdtovH/uen3ZIWv7bxeP8A3PWcOkuZjPovkMCkapimjUTRqbo1uVmadJHqWLQo2p0KaqLWUJhCQNaXHcaC47+gKOkySoivYX3B4wXdke7HqvO3e4FF1lYyZgewktz7aQRpspXI72PVedu9wKO4eZbvAzoLEfmX+yV2VL7c3kGJpWS0yjUuyzyR3tnxRtva9tCgJzXk+p87B8Z/il+IVY9qJb0AraaMRQ1jmRtJIaIxYEm53Vv6rYRH/Nef+tupTqthYIHSy8jB2ojaiX3V3CA/5bz+RupY65K8f8l5/K3UstuebEYO1FsijLfBwJc9ddaP995/K3UsdeNYP9159DdS82w2IzdhutbqZLXr5qx99/6f8UHKDVDfefV/xXm1MtkXzCtPaF54GqhYu/8A0EHjD4LlrmygzuaWva9zXCxFxpHqrXiXV7NhumkzS277WOncicN1RznrMzhHVQ+bKOoeyXfnUlZRtD2S786wMyaQhCAEIQgBCEIDzJuHwH2KMwP+zPjH2BScm4fAfYo3A37M+MfYEB3WSCwh22i8f+96f1kgMJ9to/G/ves4dJczGfRfIYNI5TFNIoClkUpDMrCrE0KciTkl0KGwsC6N7RpLmOaPCQut0y4amRRQgSTmVWCkfFCGPFnbJe1wdFvwViyOdj1XnbvcCi8JuuB4wUpkb7HqvO3e4FBXjqyx5E9GWtHPmMGy8lgO6AfQvdkWUBMeNibxRyBY2JvFHIFssiyA17E3it5AjYW8VvqhbLIsgNewt4rfVCNhbxW+qFssiyA17A3it9UI2BvFb6oWyyLIDXsDeK31QgQtGkNaDwhoBWyyLIDFlF0XZTvzqVsoui7Kd+dATKEIQAhCEAIQhAeZNw+A+xR2Bf2Z8Y+wKRk3D4D7FH4E/Znxj7AgO+y+fcLH61j8b+96+g7L56w0frRnjf3uWdPprmjCp0HyLnTSqQimUHBKu6OZXM4FRCZJGZcs8q1GZc8sqxjAzlM5q117eFTWRrseq87d7gVenfc+lWLIz2PVedu9wLQu1ip8jdtXmn8xhWRZZsiy1DaMWRZZsiyAxZFlmyLIDFkWWbIsgMWRZZsiyAxZFlmyLIDFlE0fZTvC9S9lEUfZTvC9ATKEIQAhCEALznjhHKuPDptSzHghkP6Clhgk0j47zzbG/OIzbu+zosdA8KAbMjxY6RuHf/BRWCq+NjCHOsc6++dFgqOY8Hd89L/8V5MeD++el/8AigGN1Xh4/QV8/wCMs+ZXiSxIb87Rv/PcryY6DvnpfqXkxUHfA5X6l6nh5R41lYZUYcZx3N/KF2x4zjubuUKfMVD3wP1al5MdD3cfq1LZd3Vfea6taa7iJbjCD9x3KF66qZ33SPSpMsou7j9WpYLKPu4/VqXnvVXxPfdqfgRrX3N1Y8kFYyOCqD3ZpNW4jQdzMCjC2k7uP1ali1L3cfq1KKpUlUetIlhTjBYiNLqvDx+go6rw8foKVh2t3cfq1Lydr93H6tSjMxq9V4eP0FHVeHj9BSpJp+7D9WpeS6Duw/VqQDY6rw8foKOq8PH6ClKXQ92HTqWC6Luw6dSAbfVeHj9BR1Xh4/QUoi+Puw6dSwXx91HTqQDe6rw8foKOq8PH6Ck/sjO6jpWNlb3QdKAcPVeHj9BR1Xh4/QUndmb3QdKxsw7oOlAOPqvDx+grhoJWmpc4EWOeQfwSp2cccdKxtj+MdKAeGeOEcqM8cI5Uj9tfxDlK8mr/ABv4EA8s8cI5UJGbc/FCAcuMHYc/kJfcKRgWEIDKEIQAhCEAIQhACEIQAhCEAIQhACEIQAhCEAIQhACEIQAhCEAIQhABWEIQAhCEB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12" descr="data:image/jpeg;base64,/9j/4AAQSkZJRgABAQAAAQABAAD/2wCEAAkGBhAPDxQPDxAQDg8PERANEA8QDxAODhAPFBAWFRQQFBIXGyYeFxkvGhISHy8gIycpLSwsFR4xNTAqNSYtLCkBCQoKDgwOGg8PGi0lHyQqMCwuMiw1LC40LDUpKSwpLTU1LCk0LCktLCw0LCksMDAvNCwvLyksLC0pNTIsLCk0Kf/AABEIAOEA4QMBIgACEQEDEQH/xAAcAAACAgMBAQAAAAAAAAAAAAAABwUGAQMEAgj/xABNEAABAwIABgkPCQcFAQAAAAABAAIDBBEFBgcSIdETFDFBUVKRk6EVFjQ1U1RxcnN0gZKxsrMXIiQlMkJhgqIzVmJjwcLSI0NEg8M2/8QAGwEBAAIDAQEAAAAAAAAAAAAAAAMFAgQHAQb/xAA3EQACAQMABgcHBAIDAQAAAAAAAQIDBBEFEhMhMXEyMzRBUWGxBhRygcHR8GKRkqEiUkKy4RX/2gAMAwEAAhEDEQA/AHihCEAIQhACEIQAlA2mmw5WzunlkZR00hiZEx1gbOIDQNy9hcn8U30tcmzbis88eoKi1pRi+BaWVR0aNWrDpLCT8Mvebhk2wd3Fx/7pNaz8m+Du4u52TWrZsa01s7YYnyv+xG1z3WFzYC6z2VPwRAr+7bwqkv3ZWfk3wd3F3Oya0fJvg7uLudk1qLpMdMI1ue6gpIjHEQDsjwZDfSNGcOhWnFyvqZonOrKbar2G1r6HtAuXAHSFFFUpPdH+jdryv6EczqvdxWvvWfLJS6vBGB46xlCKeWSV7msJbK/NYXbl7u08Knvk3wd3F3Oya1QsG4wRMwpJWzBzw10ro2NF3PefmMA4NB6FbflKfFMxlXRPpo5LFri52eGE2z80tFx4FFCdJ51kuPgWFzQvo6ioym3qpv8Ay4vi8JvfjyJH5N8HdxdzsmtHyb4O7i7nZNan8LYVhpITPM4NYNy2kuJ3A0b5VGmyk1bmOqIKC9Kw2Mr8879tLhYDpU01RhxS/YrreWkLhZhOWOGXLCz4b3xJr5N8HdxdzsmtHyb4O7i7nZNa7cCY2R1VE+rDdj2EP2RhN81zW51g7fBBCp+DcouEapzo6eljlkOlua19mN/i029JIWLdFY3cfIkpw0lUc1tJLU45ljH9lj+TfB3cXc7JrR8m+Du4u52TWuLFXHiearNDWxNjmu5rS0FtntFyxzbneB0hXnY1nCNKaykv2Ne5rX1tPUqVJcMrEm00UutyY0bmnYdkp5Bpa8SOcAd64O94LLvyXYaqZBUUdU4ySUb2sD3HOdmkuGaXb9i3QfxVl2NVXEAfWmE/KM9568cFCcXHdn7GcLipcW1WNZ62qk03va/yS4/MYKEIWwU4IQhACEIQAhCEAIQhACEIQAhCEAJdZMW3Fb56/wBiYqXGS6rYJa6mcc2YVL5cw6CW3LTYfgQL+EKGfTj8yytk3a18fp9S85ihsasOR0NPsssT52OOxuawAixH3idAG8rDmLzJAHAtcA5pFi0gEEcBB3VK8tbjQpuMZpyWV3rh/YkcNdT2RiuwXVPpZyRelu4PFzpAI3LeEhXamw5OcBOq6gETGKQA5uaXgnNZJbeve/SrEzEvB7X7IKOnDr3vsYtfhzdzoUsYQRYgEWtYgEW4LLXhSlFt5/Ytrq/pVYRiot4ecyxnH+uV3ebFVklxZjka+tlZnObJscGcLtBABc8DfNyBfe0rgxoJwphllNF85kZEJO8GtN5X+3kTkjga0ZrQGgbgaA0DwALnp8EQRyOljhiZJJ9uRrGte7wkJsP8FD9/My/+q3czuWt+Go/pFXlhe8TU8ZDhAIyW23C7OsfSBblWzGfHCnlpWYOwYx0myNZFZsZGa3R8wN3S47/pTSrcGQzszJo2TM3c17Q4X4dO4Vowdi7S0xvBTxQk6C5jAHW4M7dSVKTk2nxFLSFGNGnGcG3Btrfubbzl9+4XeFMFnBWAXQvI2epeNksdAc+12DwNbblURiXjDVU1MYaSgknlleX7NmvMe4A0WA02sd/fVryrYGq6ptPFTQvmYHPc8stZr9AbnadAtfSrlgTBu16aGDuUTIzwZwbpPLdYbNuphbklg2Hewjaa1VKcqk3JrOMY3LON/JFIxLxIqGVLsIV5GzuznMjBBLXOFi9xGgaCQAOFXzMXRmIzFswgoLCKW5uZ3M9efhhJcEl3I58xU7EIfWuFPKs956vDgACSQABck6ABvklULJvVNnwhhKePTG+Vha7eIz32PJpWFTpx5/Q2bVP3eu/0r/shiIQhTFaCEIQAhCEAIQhACEIQGCbKN65aTviL1lIT/Zd4p9iTODa2EZ2ykbotcE8N0A1uuWk74i9ZHXLSd8Resly3CFHws9Q6lsbhGi4WeodSAYXXLSd8Resqjh/F3BtTUbbhrtp1N850kLxZzuNbRY/iDpUe3CVDwx82dS2Nwng/+XzZ1LGUFJYZNRuKlCWtTeGdUsEjWktw/I4gaBscRJ9N1rpGTOBz8PSMtuf6cWleW4Uwd/L5t2pbG4VwZv7FzTtSx2cfxsm9+q+X8Y/Y3bWf+8MnNxa0bWf+8MnNxa15bhbBf8rmnalsbhjBP8nmnak2cfxse+1fL+MfsedrP/eGTm4taNrP/eGTm4ta2jDGCP5PMu/xWt+F8Fb2w8y7Umzj+Nj32r5fxj9jG1n/ALwyc3FrRtZ/7wyc3FrWp+FcGb2xc07UtD8KYP3tj5s6k2cfxse+1fL+Mfsdm1n/ALwyc3FrRtZ/7wyc3FrUa/CdDvbHzZ1LS/CVHvZnqHUmzj+Nj32r5fxj9jvq2zMtmYdkfe9/9OLQt0UEhaCcYJASASNji0HgUI/CFLvZnqnUtD66DezfVOpNnH8bHvtXy/jH7E3XYDZUN2OfD0skZ+0yzGBw4DY6fSrFi67BmD4dhp5owL5znOeC97uM4pePrYt63ItL6xu9ZeqnFPKMal5WqQ2cnu8Ekl/WBu9ctJ3xF6yOuWk74i9ZJt1X+Kxtv8Vmao5m4x0hIAqIiSQAM7dJ3lJJH0FV/rR6f9yP3wnggBCEIAQhCAEIQgK/j1h7aVBLKDaRw2GLyjxYH0C59C0YpYFpn0FM98EL3ugic5zo2lziWi5JI0lL3LFjBs1U2lYbsphd9twzPAJ5G2HpKZ2Jh+rqXzeL3VrQqa1VrwLm4tNhYU5tb5Sz8sbvv8zr63qTvaDmmakdb1J3tBzTNS77outkphD5UGCHCT2RARMEcRDGfMaCWaTYKpbafx3esVbsrfbV/k4fcVMVLVk9d7+86Xo+jTdrTbiuiu5eBt20/ju9Ypw5JsGwz0DnzRRyv2xI3OkY17rBjNFzvaSkynfkZ7XO85k9ximtZN1N7NDT1KEbTMYpb0WzrepO9oOaZqR1vUne0HNM1KQQrQ+DExlgp2QVULYWthaYCSIwGAnZCLkBUDbT+O71imHlt7Lg8gfiuS3VPXk1Ue86NomjTlZ024rh4ebNu2n8d3rFMLI7TMnnnE7WzBsTCBIA8A5+6LpcJl5EOyKjyLPfXtvJuot55pelTjZ1Gorh4eaGh1vUne0HNM1I63qTvaDmmalIIVuc6FnlfwfFBSROhjZC4zhpdGwMJGxu0EjeSl20/ju9YpxZbOwofOB8NyTCqrqTVTcz77QVKErNOUU977vM27afx3esVasmTRNhOKOUbKwtmux/zmm0TiNBVQVwyUdtovFm+E5RUpPXW/vN6/o01a1GorovuXgOvrepO9oOaZqR1vUne0HNM1KQQro5mQmFsHUtPTy1DaWAugjdMBsTBpYM7g/BStFVtmiZLGbslY2Rp4WuFx7VH42dr6rzab4ZVTyOYf2aldSPN30xuy+6YXm45HXHpCic8TUfFG/C117WVZf8Zb+T/wDfUYSEIUpoAhCEALgw7hZtJTS1D9yJhdbjO3Gt9JIHpXelZlpxgsI6Fh3fpE3g3I2n9R9AUVWepBs3rC1d1cRp93fyXEVtZVOmkfK85z5HOkceFzjc+1fRGJp+rqXzeL3V84r6MxOP1dS+bxe6tKz6TPp/aRJUaaXj9Cbus3Wu6zdWR8UI3K120f5KH3FTFcsrPbR/kofcCpqpK3WS5nUNHdkpfCvQE7sjR+rnecye4xJFOzI4fq53nMnuMUtp1hX+0HZPmi/XRdeLrN1bHPxP5bey4PIH4rkt0x8tnZcHkD8VyXCprjrGdL0R2Ony+rBMvIh2RUeRZ76WiZeRDsio8iz30t+sR5pjsVTkvVDgQsXWVcnNRd5bOwofOB8NyTCc+WzsKHzgfDckwqm66w6FoDsa5v1BXDJR22i8Wb4TlT1cMlHbaLxZvhOUVHrI8zf0h2Wr8L9B9oQhXZy4icbO19V5tN8MpFYi4e2jXxSk2jcdil8m/QT6DY+hPXGztfVebTfDK+alXXcnGcWj7H2fpRq29WnLg3j+j6qBWVVMmuH9uYPZnG8sH0eThOaPmO9LbekFWtb8ZKSTR8pXoyo1JU5cU8AhCFkQmupqGxsdI85rGNc9xO81ouTyBfNWMWGHVlVLUu/3XktHFYNDG+hoCbmV/GDYKMUzDaSqOabbohbYu5TmjlSRVbeVMtRPtvZ211Kbry4y3Lkvu/QF9FYnn6upfN4vdXzqvofFA/V9L5vF7qWXSY9peph8X0Jq6zdeLourI+JEjlY7aP8AJQ/DCpyuOVfto/yUPuBU5UlbrJczqGjuyUvhXoCdWR0/VzvOJPcYkqnTkfP1e7ziT3GKW06wr/aDsfzRfLouvF0XVsc/FHlr7Kg8gfiuS5TFy0n6VB5A/Fcl0qa46xnStEdip8vqwTKyJdkVHkWfES1TJyJ9kVHkWfES36xHmmOxVOS9UN+6LrxdZurk5sL/AC1n6FD5wPhuSZTky0n6FD5x/wCbkm1U3XWHQtAdjXN+oK4ZKO20XizfCcqerfkp7axeLN8Jyio9ZHmb+kOy1fhfoPu6yvF1m6uzlxF42dr6rzab4ZXzUvpTGs/QKrzab4ZXzWq296SPtfZrqqnNehd8k2H9rVwhcbR1Q2I8AlGmM+1v5k9F8rxSljg5pIc0hzSN0EG4K+k8V8Nito4qgWu9gzwPuyDQ8coKks55TgantHa6s43Ee/c+a4f16EqhCFvHyp874/4wber5JGm8UZ2CLgzGE/OHhOcfSq4hCoZScnlnWaNKNGnGnHglgF9C4oH6vpfN4/dXz0voLFE/V9N5vH7q3LLpM+c9peph8X0Jq6LrxdZurI+JErlV7Zv8nD7gVPVvyqds3+Th9wKoKkrdZLmdQ0d2Sl8K9ATnyQn6vd5xJ7jEmE5ckR+r3ecSe4xS2nWFf7Qdj+aL1dZutd1m6tjn4pcs/ZUHkD8VyXiYWWXsqDyB+K5L1U1x1jOlaI7FT5fVgmRkV7IqPIs+IlumPkW/b1HkWfES36xHmmOxVOS9UNu6zda7rN1cnNihZZz9Ch84/wDNyTicOWbsKHzj/wA3JPKpuusOhaA7Gub9QVuyV9tYvFm+E5VFW3JZ20i8Wb4TlFR6yPM39Idlq/C/QfF1m613Wbq7OXEdjUfoFV5tN8Mr5tX0fjSfoFT5vN7hXzgq296SPtfZrqqnNegJn5F8P5sklC86JP8AXivx2iz2jwix/KUsFJYt1b4ayCSM2c2aOx/AuAI8FiR6VrUp6k0y8v7dXFvOm/DdzXA+mUIshXZy4TmOGSaobK6ahaJonkv2HODZIyTctF9Dm8G+qqcRMJd5T+ovo1C1JWkG8o+ho+0FzTgoySeO95yIvAOSetneDUN2rCNLi4gykDeawb/4myZ+DpWRRtiAzWRtDGb9mgWAVjk3D4D7FWoqRz23bbQbW3N5TUqMafArr7SNa9adTguCR3ipZxgvL61g37ngC4tpScU9C30+Dze797e3eVTFeUXHjE99bJtmEgTWDXscbB4GgEHeNtGlUaTFGuabGml9AzhyhPSpoCTdm/ptuci59pycU9C1alrCbzwLy005cW1NU8JpcMiaosR66VwGwmIb7pCGNH9T6Amring5tBAIAc+5L3vta8htcgcGgD0KYpqAg3fvabbvKsVGDze7N/e3ORZ0qEabyiC+0rXvIqE8JeCOkVbD94exDqxg+8D4NKj9pycU9C6KagIN38m7yqcqirY84vdUWtcwhksQIjzvsuadJa4jc076W0+Jtcw2NO934ss9p9IKeE+DyDdukcG+Fp2lJxT0LWqW0KjyXNlpmvaQ2aw159wlqfEyuebCne38X2Y0eklMnEjF/qa0lxD5ZbbIR9kNG4xutWmnwfbS/T+C1S4PcD835w6V7St4U3nvPL3TFe7hs5YUfLvO5lcw/et4dCyaxg+8FGCik4vSF0swb83SfnHctuBbBTkTjdQMwhTmnJzbEPY+1y14vY24NJHpSnrcR66JxGwmUbzoyHtP9R6QnM6heN6/gKyyged63hKgq28am9lrY6Vr2cXCGGvBiRjxRrnGwppfS3NHKVecR8UH0UgqZi0zAEMjabhgIsSTvm2jQr1Lg3R803O/ff8AAtG0pOKehYU7WEHknu9OXFxTdPCSfHBJRYRYRpOaeA61s27Hxwo6LBzj9r5vSV4fQPG9fwFbRRnvDM7J4XwaSyVjo3kaDmkWNkn8IZOq1jyIY9ss0lro7Z1vxYdIKbjaF53reEhdOCmZs9uAOChq0Y1OJZWOkq1k3s8NPimI8YiYSOjaU/qWVzxGyVTMnZU1wEbYnCRkAIc9zxpaXEaAL2Nt02TaQoYWkIvJvXGn7irBwSUc+HEEIQts+fBCEIDzJuHwH2KGwZ9g+N/QKZk3D4D7FD4L+wfG/oEB12XKcJwDdmiH/YzWuuyRWMWGXQ1BY1rXA3dc3vfPOpAOk4Wp+7w86zWsdWKbu8POs1pDDDT3fcb0r2Kku+6ORAPU4apu+IOej1rz1dpe+afno9aR4gzt32L2MENdul3IEA7Or9J31T8/HrXTS1sUwLopI5QDYmN7XgHgJBSMGLEbt17x6Gq95G4w2mqWjcbVFvJGAgL/AGWiWtiYc18jGHds57WnkJXRZLbKNUGOaSQAEtiY4A7iAv3VSDu0XOM1rHVWn7vDzrNaRtNhGplbntjizTcbpG56Vtz6k7scfKplQqNZUWROtTTw5IdnVen7vDzrNaOrFN3xDzrNaUlJi9WTMz2NgcN+0ouDwEby9uxRrN9kfONWDhJPGDLXi1nI1+rVN3xBz0etY6t0vfEHPR60pXYp1O+1nrtWt2Ksu+B6zV7s5+A2kfEbvV2l75p+ej1o6vUnfNPz8etJ12K5378rVrdiy3fLv06llsan+rMdtT/2Q5euCk76p+fj1r3BhqmkcGMqIHvdoDWzRucfAAblJPrZhJsXSafF1LbihRNhw3TxtJID73Nr6YnFYShKG6SwZxnGW+LyPSy48H9kn867bLioOyT+dYmRNoQheAEIQgBCEIDzJuHwH2KIwV9g+N/QKXk3D4D7FE4J+wfG/oEB2WSGwoPrWPxv7nJ9WSHwj22i8b+5yzh0lzMJ9F8i50jLbwU7Rsa7gvwKKpWKUgiVjVeSvpLB3GEW3ByLgq2DgXc2Y2s7lXJVrXhxNifArGFhueMu7JB+wqvO3e4FxYX3vGC7sj/7Cq87d7gUdz0/kZ2/Q+ZfrJYZUftzeQYmhZK/Kj9ubyDFrmwV3FmnzqVp/F/vKV2ovOJdPnUTD/FJ75U5tRXlGriEV5FNVp5m35kZSOfC7OjJad/gI4CN9WWiwm2YWPzH8XePgKjdqIFKvKmrPjxFPWhyJaWJcksK3U1Ufsv08Dta6Hw3Wvlx4mxhSIWWnXJLTKefTrnfTKaNQhlTK9LTW08CicXu38HjD4Llaa2msxx4Aqvi92/g8YfBctO8lrSXI3LSOrF8x3WXDQdkn8677LgoOyXfnWmbZNIQheAEIQgBCEIDzJuHwH2KKwR9g+N/QKVk3D4D7FF4IH+mfGPsCA7UhcIdtovH/uen3ZIWv7bxeP8A3PWcOkuZjPovkMCkapimjUTRqbo1uVmadJHqWLQo2p0KaqLWUJhCQNaXHcaC47+gKOkySoivYX3B4wXdke7HqvO3e4FF1lYyZgewktz7aQRpspXI72PVedu9wKO4eZbvAzoLEfmX+yV2VL7c3kGJpWS0yjUuyzyR3tnxRtva9tCgJzXk+p87B8Z/il+IVY9qJb0AraaMRQ1jmRtJIaIxYEm53Vv6rYRH/Nef+tupTqthYIHSy8jB2ojaiX3V3CA/5bz+RupY65K8f8l5/K3UstuebEYO1FsijLfBwJc9ddaP995/K3UsdeNYP9159DdS82w2IzdhutbqZLXr5qx99/6f8UHKDVDfefV/xXm1MtkXzCtPaF54GqhYu/8A0EHjD4LlrmygzuaWva9zXCxFxpHqrXiXV7NhumkzS277WOncicN1RznrMzhHVQ+bKOoeyXfnUlZRtD2S786wMyaQhCAEIQgBCEIDzJuHwH2KMwP+zPjH2BScm4fAfYo3A37M+MfYEB3WSCwh22i8f+96f1kgMJ9to/G/ves4dJczGfRfIYNI5TFNIoClkUpDMrCrE0KciTkl0KGwsC6N7RpLmOaPCQut0y4amRRQgSTmVWCkfFCGPFnbJe1wdFvwViyOdj1XnbvcCi8JuuB4wUpkb7HqvO3e4FBXjqyx5E9GWtHPmMGy8lgO6AfQvdkWUBMeNibxRyBY2JvFHIFssiyA17E3it5AjYW8VvqhbLIsgNewt4rfVCNhbxW+qFssiyA17A3it9UI2BvFb6oWyyLIDXsDeK31QgQtGkNaDwhoBWyyLIDFlF0XZTvzqVsoui7Kd+dATKEIQAhCEAIQhAeZNw+A+xR2Bf2Z8Y+wKRk3D4D7FH4E/Znxj7AgO+y+fcLH61j8b+96+g7L56w0frRnjf3uWdPprmjCp0HyLnTSqQimUHBKu6OZXM4FRCZJGZcs8q1GZc8sqxjAzlM5q117eFTWRrseq87d7gVenfc+lWLIz2PVedu9wLQu1ip8jdtXmn8xhWRZZsiy1DaMWRZZsiyAxZFlmyLIDFkWWbIsgMWRZZsiyAxZFlmyLIDFlE0fZTvC9S9lEUfZTvC9ATKEIQAhCEALznjhHKuPDptSzHghkP6Clhgk0j47zzbG/OIzbu+zosdA8KAbMjxY6RuHf/BRWCq+NjCHOsc6++dFgqOY8Hd89L/8V5MeD++el/8AigGN1Xh4/QV8/wCMs+ZXiSxIb87Rv/PcryY6DvnpfqXkxUHfA5X6l6nh5R41lYZUYcZx3N/KF2x4zjubuUKfMVD3wP1al5MdD3cfq1LZd3Vfea6taa7iJbjCD9x3KF66qZ33SPSpMsou7j9WpYLKPu4/VqXnvVXxPfdqfgRrX3N1Y8kFYyOCqD3ZpNW4jQdzMCjC2k7uP1ali1L3cfq1KKpUlUetIlhTjBYiNLqvDx+go6rw8foKVh2t3cfq1Lydr93H6tSjMxq9V4eP0FHVeHj9BSpJp+7D9WpeS6Duw/VqQDY6rw8foKOq8PH6ClKXQ92HTqWC6Luw6dSAbfVeHj9BR1Xh4/QUoi+Puw6dSwXx91HTqQDe6rw8foKOq8PH6Ck/sjO6jpWNlb3QdKAcPVeHj9BR1Xh4/QUndmb3QdKxsw7oOlAOPqvDx+grhoJWmpc4EWOeQfwSp2cccdKxtj+MdKAeGeOEcqM8cI5Uj9tfxDlK8mr/ABv4EA8s8cI5UJGbc/FCAcuMHYc/kJfcKRgWEIDKEIQAhCEAIQhACEIQAhCEAIQhACEIQAhCEAIQhACEIQAhCEAIQhABWEIQAhCEB//Z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48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D7E62-92C6-4B4A-A957-B101B1A82E4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267" name="Rectangle 1"/>
          <p:cNvSpPr>
            <a:spLocks/>
          </p:cNvSpPr>
          <p:nvPr/>
        </p:nvSpPr>
        <p:spPr bwMode="auto">
          <a:xfrm>
            <a:off x="0" y="220663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64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B40D60D0-6776-4DF8-A952-5AB397CE3113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13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CA"/>
          </a:p>
        </p:txBody>
      </p:sp>
      <p:pic>
        <p:nvPicPr>
          <p:cNvPr id="1127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5945188"/>
            <a:ext cx="21701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7773988" y="80963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D47A1424-F4FE-4B91-822D-5F706AE97AC1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13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272" name="Title 1"/>
          <p:cNvSpPr txBox="1">
            <a:spLocks/>
          </p:cNvSpPr>
          <p:nvPr/>
        </p:nvSpPr>
        <p:spPr bwMode="auto">
          <a:xfrm>
            <a:off x="251521" y="449263"/>
            <a:ext cx="860514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CA" sz="3600" dirty="0" smtClean="0">
                <a:solidFill>
                  <a:srgbClr val="00457C"/>
                </a:solidFill>
                <a:latin typeface="Arial" charset="0"/>
                <a:sym typeface="Arial" charset="0"/>
              </a:rPr>
              <a:t>EPR - Individual </a:t>
            </a:r>
            <a:r>
              <a:rPr lang="en-CA" sz="3600" dirty="0">
                <a:solidFill>
                  <a:srgbClr val="00457C"/>
                </a:solidFill>
                <a:latin typeface="Arial" charset="0"/>
                <a:sym typeface="Arial" charset="0"/>
              </a:rPr>
              <a:t>Producer Responsibility</a:t>
            </a:r>
            <a:endParaRPr lang="en-US" sz="3600" dirty="0">
              <a:solidFill>
                <a:srgbClr val="00457C"/>
              </a:solidFill>
              <a:latin typeface="Arial" charset="0"/>
              <a:sym typeface="Arial" charset="0"/>
            </a:endParaRPr>
          </a:p>
        </p:txBody>
      </p:sp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5103813"/>
            <a:ext cx="1733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094288"/>
            <a:ext cx="1733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70475"/>
            <a:ext cx="1733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5053013"/>
            <a:ext cx="1733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105400"/>
            <a:ext cx="1733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8" name="AutoShape 14" descr="data:image/jpeg;base64,/9j/4AAQSkZJRgABAQAAAQABAAD/2wCEAAkGBhAQEBQQEhQVFRUVFBQUFBUUEhUVFw8UFBUVFRUUFRUXGyYeGBwjGRUUHy8gIycpLCwtFh4xNTAqNSYrLCkBCQoKDgwOGg8PFywkHCQsLCwuKiwtLC0sLC0sKi0qKSwpLCwpLCksKSwpLCwsLCwsLCwpLCwpLCwsLCwpKSwpKf/AABEIAIIBhAMBIgACEQEDEQH/xAAcAAEAAgIDAQAAAAAAAAAAAAAABgcDBQECBAj/xABGEAABAwICBQcICAUEAQUAAAABAAIDBBESIQUGMVGRBxNBUmFx0SIyVIGSk6HSFBYXI0JjscFTYnKy8DNDgqLCFSRzg+H/xAAaAQEAAgMBAAAAAAAAAAAAAAAAAwQBAgUG/8QAMhEAAgECAwYEBQQDAQAAAAAAAAECAxEEBSESMUFSYZETUbHRFBUjMoEicaHB4fDxQv/aAAwDAQACEQMRAD8AvFERAERYamqZE0ve4NaNpJsAhhtLVmZFDqnXqR5JpocbB+OQ4Mf9I8fgsI5RZG/6tMRvLX3/AFFvitPEiVHjqK3v82dibooxR8oVHJk4vjP87cuLb/FSGlrI5W4o3teN7XAj4LZNPcTU69Op9kkzyaVq5GD7sxh26Vr7O7nN2cCotU6/1MDsMtO3vbIbO/pOEgqcOaCLHMLU6S1ejkaQAM9rT5p7tyw0+BpXp1JL6c7P+DXUWvkb24nRSAdJZaQN7wDiHBbjR+n6afKKVrj1b2cP+JsVXOk9ES0UnOR3wjzgfw9jt7dxWypH01Y0F7BiHTsew9jhmo9uSdmUaeKrKXh1LbS8+P7P/BYi5UOp3VtNnE/6TGP9uQ2laP5X/i9fBb3Q+sMNTcNJa9vnxvGF7D2jp7wpFJMv068ZPZas+v8AXmbRFwuVsWAiIgCIiAIiIAiIgCIiAIiIAiIgCIiAIiIAiIgCIiAIiIAiIgCIiAIiIAiIgCIiAIi81fXsgjdLIbNaLn9gN5JyQw2krswaa01FSxGSQ9jWjznu6rR/llCKp0tW4TVOTRnHANjR0F28/Hu2IZn1Mn0uf/6Y+iJvQT2nb8d1sNZWKtOdzj1qvi6y+3gvPq/YVVWALDIdA3LRVlbfILisrbmwXhUW84+IxLl+mJziWakrJInY43uY7e0kX8e4rAuVsUlJp3ROtA8opyZVDs51o2f1tH6jgp1BO17Q9hDmkXBBuCN4KoolbzVnWiSjfbN0RPlM/wDJu4/r07xLGp5naweaSi9itqvMtLSOj2zNsbXtYH9jvCq7SdG+hqLtBwno7OlhPZtBVq0VYyaNskZDmuFwR/mR7FpdcNCieAkDyhs7xsP7dxUko7SOti6CrU9qH3LVM1Wi9KBwDgcitjV6NiqbPuY5W+ZMzJ7D29YdhVf6GrSxxYe8dh6R/m5S6g0h2qCMuDKmHrxrQtI3OitNSNkFLVANl/23jzKkDpbudvat6tBPDHVR83J3tcMnRuGx7T0ELPoLSbyXU09uejANxsnjOTZW9+wjoKsJnQpzcXsyd1wf9M3KIi2LIRcLQaZ12pqZxjOJ7xtayxw9hcSAD2bVhtLeR1KsKa2puyJAig/2oR/wH+23wXB5Uo/4D/bb4LG3HzKvzHDc/wDD9icooGeVWP8AgP8AeN8FweViP0d/vG+CztIz8fh+f19ieooAeVuP0d/vG+C6/a7H6O/3jfBZM/HYfm9fYsFFX32vRejv943wXs0byp0srwyRj4rm2J2FzRuuRmB22shtHGUJOykTVFwCtPpvWqnpMnkuftwMF3W3noHrWG7byedSMFtSdkblFCHcp8d8oH+21dTypR/wH+23wWu3HzKnzDDc/r7E5RQQ8qsf8B/vG+C6nlXj9Hf7xvgttpGfmGH5/X2J6igB5Wo/R3+8b4Lg8rkfo7/eN8Fkz8dh+b19iwEVffa9F6O/3jfBPtei9Hf7xvgg+Ooc3r7FgotBqvrY2uZJIIzG2MgEucCDcFx2bLC3FePSHKLSxuLWB8tultg09xO3vAWG0t5JLFUoxU3LRkrRQf7UI/4D/bb4LqeVOP8AgP8Abb4LG2vMh+YYbn/h+xOkUDPKtH6O/wB43wXU8rMfo7/eN8Fm6M/H4fn9fYnyKAHlbj9Hf7xvgup5XovR3+8b4LJn47D83r7Fgoq++16L0d/vG+CHlfi9Hf7xvgg+Ooc3r7FgosVNMXsa+2HE1rrHa24BsUQt3MigetGkvpNTzAP3UGcm6STob3DP4qW6e0kKenkl6Q027+hVnTS4I7nznEvcd5d/+KGrKysc7HVbWp/l/t/091ZWrQVlYTkFxV1hcbBeRVzz+IxLlogi5AWSGFz3BrGlxOwAX+CyUkm3ZGOylWqVFDUgxPbHjbsJbm5p2ZjPbf4LPobk8kks+d2AdUedx6FsqvS9Bo1wjhjD5ARjIzwC+eJ3WtfLjZSxjbVnZwmFlQfi1rKPk/Y9R5PaY7cv6cQ/8lENbtFU1NIIoS9zgLyYnAht/Nbs29PDerE09p5lNTma4JItGOu5wu31dJ7Aqgnnc9znuN3OJc4npJzJWalloiTM3RppQhFbT/hEh1K1kNNLzbz91IbH8txyD+7oPHoVovaHAg7CLcVRKtLUPTfP0/NuN3xWab7XM/AfgR6lmnLgbZTim/oy/HsQPWSjMFU8duIevb8QeKy0GkehbflJpbSsk6wIPw8CoeHWNwopqzKOIk8PiJJbr+pPaDSK9mlHuLW1Ef8AqwXe38xn+5Gewj4hQzR+kegqSUGkEjLgdSlXVWFrk1oaxs0bJWG7XtDh3FehRXUuqwunpOiN3OR//HJnYdx/VSpWou6udSjU8SCl/t+JqdadImCklkabOsGtO5zyGg+q9/UqdJvmrG5TKq1PHH15L+pjT+5CrhQVHqeczeo5VlHgkF0ct7qvq46tkLcWFjAC91rnPIAdpseCmH2Z0nXm9pvyrEYt6lehgK1aO3FaFWuWNytX7MKPrze235FweS2j683tt+RSqLLKyuv07lTuWNyto8ldF15vbZ8i12n+TKnip5JYpJA6Njn+WWlrg0XINmi2zat0bPLq0Vd27laoiz0FKZZWRDa97We04D91sUkruxd2iZnQ6Oie/aymY5197Ywbfsqjqah0j3SPN3OJc47ydqtPXeoEVBI0ZYsMY7iQCPZBVUKvVeti9m07OFO+5BdXLY6D0Q6qnbC02vclxzwtG026ejip23kzpbZvlJ34mi/qwrSMWyjh8FVrragtCrnLGVav2YUfXm9tvyLqeS6j683tt+RSqLRbWV1+ncqhyxuVtHksouvN7bPkXX7KaLrze2z5FIjdZZX6dypUVtfZRRdeb22fIn2UUXXm9tnyLY2+W1unci0croNExRjL6TLI9/8AMxlmgdxIatGpHrtCyGWKljvgghawX23cSSSek2wlRxVJu8jnYx/V2eWy7b/5OCsblL9U9SxVsM0ji1ly1obbE8jabm9hfLYpB9mVJ15vbb8q2jBvUlpZdXqRU0tGVY5Y3K1jyX0fXm9tvyLr9ltH15vbZ8ikUWWFldfp3KoKxlW19lVF15vbZ8i4PJRRdeb22fIpEbLLa/TuVKvVoqk56eKLryMb6nOAPwurQ+yii683ts+RerRXJ1SU0zJ2OlLmG4DnNIvYjMBo3oSQy6rtK9rEpARcoh6EhXKPV+RHF1nC/dt/YcVBaqrxZDYpNyhy3nYN2P4BoUPVap9x5TMqr8eSXT0/yFyAgC2+rmgH1cuEZMb5x/bv/wA3LRK5zqVOVWSjFas66D1elq32aLNG13QO7ef87FZmhdW4aVtmtu7pcdpK9tBQMgYI2AAAbtqjOvOtJgb9HiP3jh5Th/ttO7+Y/BWElBXPT08PRwNPxJavz/pHl1w12LS6np3Z5iSQfh3tYd+89HRnsgF0RQSk5HncTiZ4ie1L8LyPVWaTllZGx7rtibgYNwv09uwdwC8qIsEEpOTu2FvNTdKcxVsJPkv+7d3OOR9TsPxWjQInbU2pVHTmprgWJymRfdRu3Ot8D4qvHHZ3Kea31on0dBL1sJP9WQcON1Ayt6m86GZtOttLikAbLaUGkegrVICoyhSqum7omWga7DpCF38Rjoz27SPiArHVM6Hqj9IpzumYOLmhXKrFLcemyyr4kZfv6orblKqsVSyPqR39b3H9mtUQW31tqucrZnbn4R3MAb+oK1Chk7s89jJ7deT6lkcmdLankk68lvUwD9y5TFaXU+l5uihHSW4z3vJd+4W6VmKsketwkNijGPQIiLYshRvlCq+b0fNnYvwxjtxuAP8A1xKSKv8AlcrLRQQ9Z7nnuY3CPi/4IVsVPYoyfQrFSLUCj5zSEO5hdIf+DTb/ALFqjqn3JJRXmmm6rGsHe91zn3MHFZPO4SG3WiupuOU6qtHDFvc55/4jCP7lXylPKLVYqzB/DjaPW67j8C1RZVJu8iHMZ7eIl007Er5PqqGGWSSWRjPIDW43Bt8Trm1/6RxU6+s9F6RD7xviqauurisxm1oS4bMpUKagoouf600XpEPvG+K4+tVD6TD7xviqUcV0JUqmy2s3nyou3610PpMPvW+KfWyh9Jh963xVHOKxuK3TNlms+VH0DQ6ThnBdDIyQA2JY4OANr2Nuwr0qK8mlHzdAx3TI98neL4R8GhSeokwsc7c0ngLrJ2qU3KCk+KKe1nqecrJ3fmFo7mWYP7Vq1y95cS47Tme85n9Vwqe88PUltzcvNll6n6w0kdHHG6VjHNBDg9wablxNxfaDdbr60UXpEPvG+Kpq6xuKlU2dalms4QUdlaaF0fWmi9Ih943xT61UPpMPvW+KpNxWNxUikTLN58qLv+tdD6TD71vin1soPSYfet8VRjisZK2Rus1nyov2k09SzOwxzxPO5sjST6rr3r5zDiCD0jMHpB7D0K8dS9IyVFDDJIbuIc0nrYHFoce0gLJewmM8duLVmbxERDoFZ6/t+/ae2QccKiSnXKDTfi6r2n1OFv1AUGIVap9x5HM47OIfWxkp4HPc1jRdziABvJOSuHQGhm0sLYxttdx6zulQnk60WJJ3zHZELN/rds4NB4qyFJTWlzqZTh1GHive/Q8Om9KNpoHyu6BkOs47BxVNVVU6V7pHm7nEkntKl/KRpTFIyAHJvlO7zkP3ULWlR3dihmuIc6nhrcvUIiKM5AREQBTzUekoaiPC+FhmZ52K7sY6HgOJ7iN/eFA16dG6RfTytljNnNPqcOlp7CFmLsy1hK0aNRSkrouV2i4S0MMbMLb4W4RhbfbYbAqx1wrWmYxRgBrCfNAGZ6PUP1Knkus8ZoXVbeqRhvmJDkGHtxEfqqlkeXEuJuSSSd5O1S1HpY7GaYiPhqEOOv4OCuFyFwVCedPdoSPFUwN3zR/B7T+yuaomDGOedjWlx7gLqq9SKTnK6LcwOeeywNv+zgp/rjVc3QzHpLcA/wCZDf0JU1PRNno8s+nh51P90RUUspc4uO1xLj3uNz8SuYYi9wYNriGjvcbD9V0W21UgD62Bpt54dn04AXAcWhQrU4NOPiVEvNlvwRBjWtGxoAHcBZZFxdcq4e7WgRFwgOVUfKnWY60M6I4mj1uJcfhhVtlyofWmvE9ZPKDcGQ4Tva3yWkdlmhDmZnO1JR82apW1yV0eCjdJbOSVx7wwBg+IcqlV36Bj+i6MjJywQc47LpLTIcu8oyjlsfqOb4IrbWOq52rmfvkcB3N8kf2rXLkm+Z29PeslJDjkYzZic1t72tiIG31qnvOJJ+JNvzZv4NQKx7WvHN2cA4XkINiLi4wrseTiu/K94fkVotaALDoy4LsrHho9Mspode5VJ5Na78r3rvkXQ8mdd+T713yK2VwtlFG/yuh17lSnkwr/AMn3rvkXQ8l9f+T713yK3Vys2M/LKHXuePQ9DzFPFD1I2NNukgAE8br1ObcWK5RZOikkrFd6U5N5Q8mncwsJya8lpYN1wDfvXi+zqt/K94fkVpIo/Dic2WV4eTvZ9yrTyc1v5XvD8i6Hk3rvyveH5Faq4Tw0a/KcP17lUnk0rvyfeu+RdDyZV/5PvXfIrZRbbKNvldDr3KerOTivjYX4Y3YRchkhLiBuBaL9yihV/wCma9sFPLKSBgY4i/SbeSO25sFQDlsjm43DU6DShxOLq+tWKLmaOCPpbEy/9RGJ3xJVH6KpOenii68jG+pzgD8Lr6DAQtZXD7pfg5REQ7ZHtbNH84wjrNLe4jNp4/oqqLSDY5EbewjaPgrurqbnIy3p2jvGxVbrNo3BJzgHkvvf+V4GY9e31FRVVpc4mbYfaiqi4b/2JjydU2GjxdeR54WYP7VJ5H4QTuBPBaTUgf8AsIe5397ls9JvtE7utxIC3juR0sKtmhBdEU/p6pMlTK49Yj2cv1BXgXeZ13OO8k8SSuiqveeMqy25uT4sIiIRhERAEREBkFQ8MMeI4SQ4tvkXAEA27iVjREMtthdrLqvTQUbppGxMF3PdhHZfaT2D9kMxTk7InHJpo2zZKgjzjgb3NzceNh/xWblMqrQRx9eS/qY0/u5qlGjaFsETIm7GNA795Pebn1qOcoGgpKiNkkQLnR4rtG0tdbMDpIIGXarDVoWPVVKEqWDdOK1t/wBKzXZjy0ggkEG4INiCNhBXLoXA2IIO4gi3qXHNnceCrnlbNGzGtVb6RJxHgurtbK70iTiPBa7mzuPBdHRnceBWybJlWrcz7s2B1urvSJOI8F0drfX+kScR4LWujO48CsbozuPAqRMkVWrzPuz21es1ZK0sfPI5p2jFYEbja1wtQ5ZjG7ceBXUQOJsGuJOwBpJPcApUZbnJ/quztQ0xllZGPxvaz2nBv7q5tdpxFQSNGWLDGO4kD9AVFdQdRpWytqqhuAMzjY7znO6HOH4QOgHO9t2cu1x0M+qpixmb2uD2i9sVrgjgSktx2cPQqQw03bVoqNFlmpXscWua5pG0FpBHqK6c2dx4Koeb2WuBso9Z6xoAE8lhs8q/xIujtbK70iTiPBa3mzuPBdXRnceBWU2SqtW5n3ZsHa3V3pEnEeCxnW+v9Ik4jwWudGdx4FYzGdx4FSpkqq1uZ92bI641/pEnEeC6nXKv9Jk4jwWrMZ3HgV0dG7ceBUqN1Vq8z7s2n100h6TJxHgpTrHrBVQuhibM8ObTxGQgjy5HC7icu7ioVoigdLURRWPlyMacjsLhf4XW+1nnMtZM4A2xlo27GeQP7VpUdkTSq1FRb2ndtLiPrXW+kScR4J9a630iTiPBavmzuPBObO48FBdlHxq3M+7Nmda630iTiPBdHa213pEnEeC1xjO48FjdGdx4FZTZlVq3M+7Nidbq70iTiPBdDrhX+kScR4LWujO48CsbozuPAqVMkVWrzPuz0aR03U1AAmle8DMBzsgd9ti1zlmMbtx4Fc09BLK4MjY9zjsDWkn4KRGf1zet2ze8ndHzmkItzA+Q/wDFpA/7OaroUR1A1PdRtdLLbnZABhBvzTL3tcbSTa/cFL1k9NgaLpUrS3vUIiIXQo9rHodrwbjyX5O/lPQ4f5t71IV1ewOBBzByI3oYlFSVmanVagfT0/MP2se8A9D2lxc1w9R43Xr0x/ou72/3BewCy82k23id3A8CCsJW0NYQUIqK3IpJ4sSO0/ArqvVpSHBPI3c93Am4+BXlVRnhZrZk11CIiGgREQBERAERcsYSQALk5ADMk7gg3nACsrUTVnmG/SJB948WaD+Bp/crxaoamWInnGYza3d4n9FOwLKeELas9Jl2AdP6tRa8F5BcA3UG0oZNJaQdR43Mp4BeTCbGR2V778zYXyGElYqSl/8ATdKRU8T3GGZl3Mcb2yfn3gsvfcSpTuE/sllBzynAxc62mkLQ7C84hhZfzRitbEc8u7PNddYNbaj6XBFBHIW2bKWttiqmlofYZEgCzge47kBOrJZRbSWvAje6KKB80kbMUwaQGwWF3BzrG9unL4rCeURjYYJnwuAmfI3J4OARkAu2Z3vsy2ICWSzsbYOcBiNm3cBiO4X2ld1BarSsNbUUQmgkY4ufK0GTDzbWONjIC25vzV8rbNtl6ajlGaMUkdPJJAxwY6YEAXNtgI/UjaNl0BMUWm1h0m0aPlnYcnQksO/nBZp/7BQrVXRWj5uYDp5DUEhxjBOG7SXYTdlrYW5570BZTKhjnFoc0ub5wDgS3vHQsirvVvTkcAra6QEmWowRtaLukddzw1vqeFvtHa7Nc+WOoidTujj504nB3kC24bfKbl03QEmsllE6XXeWUOkjo5XRBr3CS4GPACbAWtmRbatVoLXaobBPUTxvlbiux92tZm5jBEzLb5RN+xAWDZLKJN5Q4ubfMYnhgLGxb6h7g4uDMrWbhzN+n1L0aI1z52Y080D4JMBe0ON8TQL7gQbAn1FASVY3zsaWtLgC7JoLgC4jbYdKhZ5ThzXOtppC0OwvOIYWX80YrWLiOju3r0aTq6abSNMHsddkXPiTnA1sbbF4xttnbCDtG1ATBFF9H66OqZg2CmkfFjwGYnC0b3Wts6bXvs2LV8oVSfpFPFM57KVwJkLPxOub99hhNs/OJsUBPAUsoDpKVmjKIuonOeKh4ImxNe2KwGWyxvZw33vuWwp9b5IoYY3wSvqXiwiJGOQNABmcbeSHEOOzoPQEBLrJZRCPlCaWsJgcHGf6O9pePu3G2d7Zjbu2L3t1yi+kzwYTaCN8jpLixwYcTQOwut6kBILIomNf28zE/mXmWYnmoWuDnOaDhxk2yBINt9uHSDlAJiqHvp3NNPgDm84Ddz34MN7ZEEFAS9Y5ahjCA5zW4jZt3AYjuF9qi8XKFEY5JnRvbG3A2M9M8jgbtYCALDCbm/BaSt0u+r0hSCaF0AixTYX5ksAMmPYLZRWQFjrHHUMcSGuaS3JwDgS09oGzYVHtDa4SVTwWUzxAS4c8XCwwgk3bbLZbb0qIaua1/RW1FRzL5OdnxPePJawG7mjFbNxxOy8UBaMlQxpDXOaC7JoJALjuAO1ZFDdK1tNPX0uJj3OZF9Ia8PDWsbYyDE22fmDYRtWAcpoMYlFLIWB1nuxDCwnYA61i4jO2SAnKLHBMHta9uxwDh3EXH6rhAZUREAXSVl2kbwRxXdEBWWsWrckkhljsSQMTdhuBa46DsGSi0sTmnC4FpHQQQeBV3T0TH7RnvGRWrrtXmvFnNbINzhmO5Rypp6o4+JyuNWTnB2b7FRIp3WaixHMY4+7yh8fFauXUZ/4ZWn+ppH6EqJ05HJnlmIjuV/2IwikJ1JqOtH7TvlXePUeY7ZGDuxH9gsbEvIiWAxD/APDI2imlJyfA+c97v6Who4m6kWjdTYYsw1oO8+W7idnqWypss08prS+6yK90bq3PORZuFp/E4EX7htKn+r+p0VP5Thd287T8o7B61IIKVrNg9e08VmUsYJHaw2X0qGu9+bOAFyiLc6BAZpJtG6QnnMMksM+YdGLlpve3YQcQsbZELAKaqqJKjSUsT2BsL2U8ZaS8lzHMbZtr5Yib2zLssgrFRAVnWaMlZoengbG/HLNieAx123LrFwtcfg2rYytfDpmImJ7mc0yGNwacIu2xcTssPLv3qdpZAVVSPqYYq6m+jyulkc4vkDTYR54je3lE3cRbbj7F7dH6Je6fRsTo34I4edfdjsLXuL5C1xIte7WZHerIRAQXSGjZqjSdRha4BtI+ON5a4NL3x4RZxFjnI7gtNBLUSULdGR00rZTJ945zCGAc5jBLujMNHcMr3CtNEBDtc6J8WjGU0bXPI5qPyGuccLBckgA5eQOIXl0VpZgYWsoJI3x08hEphAJcyO20NuS48bqdogKmm0BMygpJObkIbLK+VrARIwOc0NdYi4OGO17ZZL2jQrJqOpdTQ1POfd+XUZvmaHYnNZvthB7clZiICF6M00+ahkp46eVj4qUtzYQ1zg3BhZ0k9Ntqj7+ck0TFTMhlDvpGF33bji85+OwFwAXN29IKtSyICEa6aNfEaOWON0kVO4BzGC9gCwg2HR5G3uXgnE9VNPpDmpGMjp3xwtcw45HOa5gIaMz57jl2DPNWMiArSu0XK3RFNTtjfjllxPAjcS25dYuAGVrs27lnqNDTT1VfgY4YabmYiWuaH5MbZrjkbhjhlvViIgIdqLpgiOOjdBKxzA/E9zCGbb5k5hxvs7FxrPrGMUtLJRyyt2MdhJa8lu0ZXFidrbnJTJEBVVboepg0dA2SN5BqTK9gBJY3DYBwGy/lHsJC9Os9O51WyqkjqBDLCy3M5SRHDmx3QDnmOm6sxEBW+ktGNZo+GSmp5mltUJC2RrnSvwhwD3ADYbN7M146zVqobJBC1rsVRCBO8NcQ10k5lkxOtbIADPcrURAV7Vxvo9KB7aeSVnMNigDATazGtAvsFiHX3B11p3UNQaKYGOTnJ6wBwEb9jWl+LZ5uN23YraRAQXXagdF9CeyNz4qdwDmNbfzTGW3A3hjhft7V5oKqWSvnrJaabAymOCMxkue12BobstchziR0Kw0QFXaLZLG+pfSR1DabmJPIkabmQtIY1oF7kOIsRnYG6zVujJW6Hp4GxvxyzYngMddoJcQXC1x+DarLRAVvpCN8dTXTlrgyKl5iNxaQCXNjjGEkWP4ti8NK+WpoYdHQQSAl2OWRzbMsXFwcHbrEG/8ALYXurD1i0L9Mp3QYywOLSSBiyab2tfeAvbR0wijZGNjGtaO5oA/ZAKWnEcbYxsa1rR2hoA/ZcrKiAIiIAiIgCIiALqYwdoHBcIgOvMM6reAXcRgbAOCIgOy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0" y="-604838"/>
            <a:ext cx="3695700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5400000">
            <a:off x="3050381" y="3918744"/>
            <a:ext cx="1779588" cy="38735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2" name="Right Arrow 91"/>
          <p:cNvSpPr/>
          <p:nvPr/>
        </p:nvSpPr>
        <p:spPr>
          <a:xfrm rot="16200000">
            <a:off x="2593975" y="3905250"/>
            <a:ext cx="1820863" cy="366713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28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125538"/>
            <a:ext cx="1639888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125538"/>
            <a:ext cx="1639888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1138238"/>
            <a:ext cx="1639888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16398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125538"/>
            <a:ext cx="16398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6" name="Subtitle 2"/>
          <p:cNvSpPr txBox="1">
            <a:spLocks/>
          </p:cNvSpPr>
          <p:nvPr/>
        </p:nvSpPr>
        <p:spPr bwMode="auto">
          <a:xfrm>
            <a:off x="2401888" y="2546350"/>
            <a:ext cx="3076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ts val="600"/>
              </a:spcBef>
              <a:buClr>
                <a:srgbClr val="93A299"/>
              </a:buClr>
              <a:buSzPct val="85000"/>
              <a:buFont typeface="Arial" charset="0"/>
              <a:buNone/>
            </a:pPr>
            <a:r>
              <a:rPr lang="en-CA" sz="1600" b="1">
                <a:solidFill>
                  <a:schemeClr val="tx1"/>
                </a:solidFill>
                <a:latin typeface="Arial" charset="0"/>
                <a:sym typeface="Arial" charset="0"/>
              </a:rPr>
              <a:t>Producers</a:t>
            </a:r>
            <a:endParaRPr lang="en-US" sz="1600" b="1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1287" name="Subtitle 2"/>
          <p:cNvSpPr txBox="1">
            <a:spLocks/>
          </p:cNvSpPr>
          <p:nvPr/>
        </p:nvSpPr>
        <p:spPr bwMode="auto">
          <a:xfrm>
            <a:off x="2481263" y="6272213"/>
            <a:ext cx="2667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sz="1600" b="1" dirty="0">
                <a:solidFill>
                  <a:schemeClr val="tx1"/>
                </a:solidFill>
                <a:latin typeface="Arial" charset="0"/>
              </a:rPr>
              <a:t>Service Providers</a:t>
            </a:r>
            <a:endParaRPr lang="en-US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88" name="TextBox 1"/>
          <p:cNvSpPr txBox="1">
            <a:spLocks noChangeArrowheads="1"/>
          </p:cNvSpPr>
          <p:nvPr/>
        </p:nvSpPr>
        <p:spPr bwMode="auto">
          <a:xfrm>
            <a:off x="5160963" y="2397125"/>
            <a:ext cx="39306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Makes individual producers legally responsible and accountable for meeting outcomes set by the government, which would include waste diversion standards, service standards, promotion and education requirements and penalties.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Collectives </a:t>
            </a:r>
            <a:r>
              <a:rPr lang="en-US" sz="1400" dirty="0" smtClean="0">
                <a:solidFill>
                  <a:schemeClr val="tx1"/>
                </a:solidFill>
              </a:rPr>
              <a:t>(intermediaries) would </a:t>
            </a:r>
            <a:r>
              <a:rPr lang="en-US" sz="1400" dirty="0">
                <a:solidFill>
                  <a:schemeClr val="tx1"/>
                </a:solidFill>
              </a:rPr>
              <a:t>be permitted but Competition Act would apply to them.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Producers flexible on how outcomes achieved.</a:t>
            </a:r>
          </a:p>
          <a:p>
            <a:pPr algn="l" eaLnBrk="1" hangingPunct="1">
              <a:buFont typeface="Arial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Focus on outcomes rather than process.</a:t>
            </a:r>
          </a:p>
        </p:txBody>
      </p:sp>
    </p:spTree>
    <p:extLst>
      <p:ext uri="{BB962C8B-B14F-4D97-AF65-F5344CB8AC3E}">
        <p14:creationId xmlns:p14="http://schemas.microsoft.com/office/powerpoint/2010/main" val="1246528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49906"/>
            <a:ext cx="8229600" cy="990600"/>
          </a:xfrm>
        </p:spPr>
        <p:txBody>
          <a:bodyPr/>
          <a:lstStyle/>
          <a:p>
            <a:r>
              <a:rPr lang="en-CA" sz="3600" dirty="0" smtClean="0">
                <a:solidFill>
                  <a:srgbClr val="00457C"/>
                </a:solidFill>
                <a:latin typeface="HelveticaNeueLT Std" pitchFamily="34" charset="0"/>
              </a:rPr>
              <a:t>Benefits of Waste Diversion</a:t>
            </a:r>
            <a:endParaRPr lang="en-US" sz="3600" dirty="0" smtClean="0">
              <a:solidFill>
                <a:srgbClr val="00457C"/>
              </a:solidFill>
              <a:latin typeface="HelveticaNeueLT Std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38838"/>
            <a:ext cx="2168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16047"/>
              </p:ext>
            </p:extLst>
          </p:nvPr>
        </p:nvGraphicFramePr>
        <p:xfrm>
          <a:off x="58260" y="1066800"/>
          <a:ext cx="8883463" cy="435135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471095"/>
                <a:gridCol w="4412368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/>
                      </a:r>
                      <a:br>
                        <a:rPr lang="en-CA" sz="1800" dirty="0" smtClean="0"/>
                      </a:br>
                      <a:r>
                        <a:rPr lang="en-CA" sz="1600" dirty="0" smtClean="0"/>
                        <a:t>Environmental</a:t>
                      </a:r>
                      <a:r>
                        <a:rPr lang="en-CA" sz="1600" baseline="0" dirty="0" smtClean="0"/>
                        <a:t> Benefits</a:t>
                      </a:r>
                    </a:p>
                    <a:p>
                      <a:pPr algn="ctr"/>
                      <a:endParaRPr lang="en-CA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7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Economic Benefits</a:t>
                      </a:r>
                      <a:endParaRPr lang="en-CA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7C">
                        <a:alpha val="70000"/>
                      </a:srgb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HelveticaNeueLT Std" pitchFamily="34" charset="0"/>
                          <a:ea typeface="+mn-ea"/>
                          <a:cs typeface="+mn-cs"/>
                        </a:rPr>
                        <a:t>Lowers greenhouse gas (GHG) emissions – Ontario’s diversion programs avoided 2.2 million T of GHGs</a:t>
                      </a:r>
                      <a:r>
                        <a:rPr lang="en-CA" sz="1600" kern="1200" baseline="0" dirty="0" smtClean="0">
                          <a:solidFill>
                            <a:schemeClr val="dk1"/>
                          </a:solidFill>
                          <a:latin typeface="HelveticaNeueLT Std" pitchFamily="34" charset="0"/>
                          <a:ea typeface="+mn-ea"/>
                          <a:cs typeface="+mn-cs"/>
                        </a:rPr>
                        <a:t> globally in 2007</a:t>
                      </a: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HelveticaNeueLT Std" pitchFamily="34" charset="0"/>
                          <a:ea typeface="+mn-ea"/>
                          <a:cs typeface="+mn-cs"/>
                        </a:rPr>
                        <a:t> (ON</a:t>
                      </a:r>
                      <a:r>
                        <a:rPr lang="en-CA" sz="1600" kern="1200" baseline="0" dirty="0" smtClean="0">
                          <a:solidFill>
                            <a:schemeClr val="dk1"/>
                          </a:solidFill>
                          <a:latin typeface="HelveticaNeueLT Std" pitchFamily="34" charset="0"/>
                          <a:ea typeface="+mn-ea"/>
                          <a:cs typeface="+mn-cs"/>
                        </a:rPr>
                        <a:t> MOE, </a:t>
                      </a:r>
                      <a:r>
                        <a:rPr lang="en-CA" sz="1600" i="1" kern="1200" baseline="0" dirty="0" smtClean="0">
                          <a:solidFill>
                            <a:schemeClr val="dk1"/>
                          </a:solidFill>
                          <a:latin typeface="HelveticaNeueLT Std" pitchFamily="34" charset="0"/>
                          <a:ea typeface="+mn-ea"/>
                          <a:cs typeface="+mn-cs"/>
                        </a:rPr>
                        <a:t>Waste Reduction Strategy – 2013)</a:t>
                      </a:r>
                      <a:endParaRPr lang="en-CA" sz="1600" dirty="0">
                        <a:latin typeface="HelveticaNeueLT St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HelveticaNeueLT Std" pitchFamily="34" charset="0"/>
                        </a:rPr>
                        <a:t>Every 1,000 T of materials diverted generates: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CA" sz="1600" kern="0" dirty="0" smtClean="0">
                          <a:latin typeface="HelveticaNeueLT Std" pitchFamily="34" charset="0"/>
                        </a:rPr>
                        <a:t>7.3 full-time equivalent jobs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CA" sz="1600" kern="0" dirty="0" smtClean="0">
                          <a:latin typeface="HelveticaNeueLT Std" pitchFamily="34" charset="0"/>
                        </a:rPr>
                        <a:t>$711,000 in GDP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CA" sz="1600" kern="0" dirty="0" smtClean="0">
                          <a:latin typeface="HelveticaNeueLT Std" pitchFamily="34" charset="0"/>
                        </a:rPr>
                        <a:t>$360,000 in wages</a:t>
                      </a:r>
                      <a:endParaRPr lang="en-CA" sz="1600" dirty="0">
                        <a:latin typeface="HelveticaNeueLT St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latin typeface="HelveticaNeueLT Std" pitchFamily="34" charset="0"/>
                          <a:ea typeface="+mn-ea"/>
                          <a:cs typeface="+mn-cs"/>
                        </a:rPr>
                        <a:t>Reduces pollution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kern="0" dirty="0" smtClean="0">
                          <a:latin typeface="HelveticaNeueLT Std" pitchFamily="34" charset="0"/>
                        </a:rPr>
                        <a:t>Economic benefits are four times greater than the net cost to recycle</a:t>
                      </a:r>
                      <a:endParaRPr lang="en-CA" sz="1600" dirty="0">
                        <a:latin typeface="HelveticaNeueLT St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CA" sz="1600" dirty="0" smtClean="0">
                          <a:latin typeface="HelveticaNeueLT Std" pitchFamily="34" charset="0"/>
                        </a:rPr>
                        <a:t>Minimizes</a:t>
                      </a:r>
                      <a:r>
                        <a:rPr lang="en-CA" sz="1600" baseline="0" dirty="0" smtClean="0">
                          <a:latin typeface="HelveticaNeueLT Std" pitchFamily="34" charset="0"/>
                        </a:rPr>
                        <a:t> environmental impacts</a:t>
                      </a:r>
                      <a:endParaRPr lang="en-CA" sz="1600" dirty="0">
                        <a:latin typeface="HelveticaNeueLT St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 smtClean="0">
                          <a:latin typeface="HelveticaNeueLT Std" pitchFamily="34" charset="0"/>
                        </a:rPr>
                        <a:t>Jobs in waste diversion pay above the provincial average</a:t>
                      </a:r>
                      <a:endParaRPr lang="en-CA" sz="1600" dirty="0">
                        <a:latin typeface="HelveticaNeueLT St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CA" sz="1600" dirty="0" smtClean="0">
                          <a:latin typeface="HelveticaNeueLT Std" pitchFamily="34" charset="0"/>
                        </a:rPr>
                        <a:t>Conserves valuable resources</a:t>
                      </a:r>
                      <a:endParaRPr lang="en-CA" sz="1600" dirty="0">
                        <a:latin typeface="HelveticaNeueLT St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kern="0" dirty="0" smtClean="0">
                          <a:latin typeface="HelveticaNeueLT Std" pitchFamily="34" charset="0"/>
                        </a:rPr>
                        <a:t>If we reached 50%</a:t>
                      </a:r>
                      <a:r>
                        <a:rPr lang="en-US" sz="1600" kern="0" baseline="0" dirty="0" smtClean="0">
                          <a:latin typeface="HelveticaNeueLT Std" pitchFamily="34" charset="0"/>
                        </a:rPr>
                        <a:t> </a:t>
                      </a:r>
                      <a:r>
                        <a:rPr lang="en-US" sz="1600" kern="0" dirty="0" smtClean="0">
                          <a:latin typeface="HelveticaNeueLT Std" pitchFamily="34" charset="0"/>
                        </a:rPr>
                        <a:t>diversion rate, Ontario could increase investment by $1B &amp; increase total jobs by over 20,000</a:t>
                      </a:r>
                      <a:endParaRPr lang="en-CA" sz="1600" dirty="0">
                        <a:latin typeface="HelveticaNeueLT St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4" descr="https://dl-web.dropbox.com/get/Lisa/Growth.jpg?w=AAAXgows8cmsfiHFyzTJs8350epqzh9Hs7WnxiRcbq1LI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62" y="1288949"/>
            <a:ext cx="830200" cy="7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95" y="1285229"/>
            <a:ext cx="877339" cy="72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2" y="1242388"/>
            <a:ext cx="828675" cy="7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13" y="1288949"/>
            <a:ext cx="855544" cy="75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04800" y="5588281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CA" sz="1000" dirty="0" smtClean="0">
                <a:latin typeface="Arial" charset="0"/>
              </a:rPr>
              <a:t>Economic benefits based </a:t>
            </a:r>
            <a:r>
              <a:rPr lang="en-CA" sz="1000" dirty="0">
                <a:latin typeface="Arial" charset="0"/>
              </a:rPr>
              <a:t>on a study commissioned by the Ontario Ministry of the Environment  which looked at waste diverted through the Blue Box, MHSW, and WEEE programs. Approximately 1 million tonnes of </a:t>
            </a:r>
            <a:r>
              <a:rPr lang="en-CA" sz="1000" dirty="0" smtClean="0">
                <a:latin typeface="Arial" charset="0"/>
              </a:rPr>
              <a:t>material.</a:t>
            </a: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15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528" y="407583"/>
            <a:ext cx="8229600" cy="990600"/>
          </a:xfrm>
        </p:spPr>
        <p:txBody>
          <a:bodyPr/>
          <a:lstStyle/>
          <a:p>
            <a:r>
              <a:rPr lang="en-CA" sz="3600" dirty="0" smtClean="0">
                <a:solidFill>
                  <a:srgbClr val="00457C"/>
                </a:solidFill>
                <a:latin typeface="HelveticaNeueLT Std" pitchFamily="34" charset="0"/>
              </a:rPr>
              <a:t>Conference Board of Canada</a:t>
            </a:r>
            <a:endParaRPr lang="en-US" sz="3600" dirty="0" smtClean="0">
              <a:solidFill>
                <a:srgbClr val="00457C"/>
              </a:solidFill>
              <a:latin typeface="HelveticaNeueLT St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BC648-BAFE-437E-8CED-00DAE88909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2293" name="Rectangle 2"/>
          <p:cNvSpPr>
            <a:spLocks/>
          </p:cNvSpPr>
          <p:nvPr/>
        </p:nvSpPr>
        <p:spPr bwMode="auto">
          <a:xfrm>
            <a:off x="0" y="0"/>
            <a:ext cx="9156700" cy="404813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CA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7629525" y="42863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D253E673-EEE7-4E97-8BDA-3029DA2BE37B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15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38838"/>
            <a:ext cx="2168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52606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The 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Conference Board confirms what we have known for a long time: Waste diversion is a </a:t>
            </a:r>
            <a:r>
              <a:rPr lang="en-US" sz="1800" b="1" dirty="0">
                <a:latin typeface="HelveticaNeueLT Std" pitchFamily="34" charset="0"/>
                <a:sym typeface="Arial" pitchFamily="34" charset="0"/>
              </a:rPr>
              <a:t>net benefit 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to our environment and our economy.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A 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conservative estimate of recent studies on recycling indicates that if Ontario increased waste diversion to 60% it could create </a:t>
            </a:r>
            <a:r>
              <a:rPr lang="en-US" sz="1800" b="1" dirty="0">
                <a:latin typeface="HelveticaNeueLT Std" pitchFamily="34" charset="0"/>
                <a:sym typeface="Arial" pitchFamily="34" charset="0"/>
              </a:rPr>
              <a:t>13,000 jobs 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and increase GDP by </a:t>
            </a:r>
            <a:r>
              <a:rPr lang="en-US" sz="1800" b="1" dirty="0" smtClean="0">
                <a:latin typeface="HelveticaNeueLT Std" pitchFamily="34" charset="0"/>
                <a:sym typeface="Arial" pitchFamily="34" charset="0"/>
              </a:rPr>
              <a:t>$1.5 </a:t>
            </a:r>
            <a:r>
              <a:rPr lang="en-US" sz="1800" b="1" dirty="0">
                <a:latin typeface="HelveticaNeueLT Std" pitchFamily="34" charset="0"/>
                <a:sym typeface="Arial" pitchFamily="34" charset="0"/>
              </a:rPr>
              <a:t>billion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For 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a province looking to increase employment this represents a </a:t>
            </a:r>
            <a:r>
              <a:rPr lang="en-US" sz="1800" b="1" dirty="0">
                <a:latin typeface="HelveticaNeueLT Std" pitchFamily="34" charset="0"/>
                <a:sym typeface="Arial" pitchFamily="34" charset="0"/>
              </a:rPr>
              <a:t>significant opportunity.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It 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is however important for policy-makers to consider various factors to maximize economic potential: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What 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materials yield greater economic multipliers;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How 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policy tools would affect costs and economic efficiency;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How 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processing and re-manufacturing might be promoted within Ontario;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How 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better could be better captured to inform decision -making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b="1" dirty="0">
                <a:latin typeface="HelveticaNeueLT Std" pitchFamily="34" charset="0"/>
                <a:sym typeface="Arial" pitchFamily="34" charset="0"/>
              </a:rPr>
              <a:t>Goal should be driving value not simply diversion from </a:t>
            </a:r>
            <a:r>
              <a:rPr lang="en-US" sz="1800" b="1" dirty="0" smtClean="0">
                <a:latin typeface="HelveticaNeueLT Std" pitchFamily="34" charset="0"/>
                <a:sym typeface="Arial" pitchFamily="34" charset="0"/>
              </a:rPr>
              <a:t>disposal.</a:t>
            </a:r>
            <a:endParaRPr lang="en-US" sz="1800" b="1" dirty="0">
              <a:latin typeface="HelveticaNeueLT Std" pitchFamily="34" charset="0"/>
              <a:sym typeface="Arial" pitchFamily="34" charset="0"/>
            </a:endParaRPr>
          </a:p>
          <a:p>
            <a:pPr marL="0" indent="0">
              <a:buNone/>
              <a:defRPr/>
            </a:pPr>
            <a:endParaRPr lang="en-US" sz="1800" dirty="0" smtClean="0"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00" y="66675"/>
            <a:ext cx="285750" cy="279400"/>
          </a:xfrm>
        </p:spPr>
        <p:txBody>
          <a:bodyPr/>
          <a:lstStyle/>
          <a:p>
            <a:pPr>
              <a:defRPr/>
            </a:pPr>
            <a:fld id="{64169E8F-213F-4E19-855F-D4F087A2196B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1" name="Rectangle 1"/>
          <p:cNvSpPr>
            <a:spLocks/>
          </p:cNvSpPr>
          <p:nvPr/>
        </p:nvSpPr>
        <p:spPr bwMode="auto">
          <a:xfrm>
            <a:off x="0" y="220663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64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62" name="Rectangle 3"/>
          <p:cNvSpPr>
            <a:spLocks noGrp="1" noChangeArrowheads="1"/>
          </p:cNvSpPr>
          <p:nvPr>
            <p:ph type="title"/>
          </p:nvPr>
        </p:nvSpPr>
        <p:spPr>
          <a:xfrm>
            <a:off x="463550" y="549275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457C"/>
                </a:solidFill>
                <a:latin typeface="HelveticaNeueLT Std" pitchFamily="34" charset="0"/>
              </a:rPr>
              <a:t>Information / Oversight / Enforcement</a:t>
            </a: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19100" indent="-1841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6921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89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9667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149350" indent="-1365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16065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0637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25209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29781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144463" lvl="1" indent="-144463" eaLnBrk="1" hangingPunct="1">
              <a:spcBef>
                <a:spcPts val="600"/>
              </a:spcBef>
            </a:pPr>
            <a:r>
              <a:rPr lang="en-US" kern="0" dirty="0">
                <a:latin typeface="HelveticaNeueLT Std" pitchFamily="34" charset="0"/>
              </a:rPr>
              <a:t>Cannot manage what you can not </a:t>
            </a:r>
            <a:r>
              <a:rPr lang="en-US" kern="0" dirty="0" smtClean="0">
                <a:latin typeface="HelveticaNeueLT Std" pitchFamily="34" charset="0"/>
              </a:rPr>
              <a:t>measure.</a:t>
            </a:r>
          </a:p>
          <a:p>
            <a:pPr marL="144463" lvl="1" indent="-144463" eaLnBrk="1" hangingPunct="1">
              <a:spcBef>
                <a:spcPts val="600"/>
              </a:spcBef>
            </a:pPr>
            <a:r>
              <a:rPr lang="en-US" kern="0" dirty="0" smtClean="0">
                <a:latin typeface="HelveticaNeueLT Std" pitchFamily="34" charset="0"/>
              </a:rPr>
              <a:t>Need for better data capture system – investment decisions, risk analysis, policy development.</a:t>
            </a:r>
          </a:p>
          <a:p>
            <a:pPr marL="144463" lvl="1" indent="-144463" eaLnBrk="1" hangingPunct="1">
              <a:spcBef>
                <a:spcPts val="600"/>
              </a:spcBef>
            </a:pPr>
            <a:r>
              <a:rPr lang="en-US" kern="0" dirty="0" smtClean="0">
                <a:latin typeface="HelveticaNeueLT Std" pitchFamily="34" charset="0"/>
              </a:rPr>
              <a:t>Government IT investments can’t keep up in managing data (HWIN, Approvals)  </a:t>
            </a:r>
          </a:p>
          <a:p>
            <a:pPr marL="144463" lvl="1" indent="-144463" eaLnBrk="1" hangingPunct="1">
              <a:spcBef>
                <a:spcPts val="600"/>
              </a:spcBef>
            </a:pPr>
            <a:r>
              <a:rPr lang="en-US" kern="0" dirty="0" smtClean="0">
                <a:latin typeface="HelveticaNeueLT Std" pitchFamily="34" charset="0"/>
              </a:rPr>
              <a:t>Data capture project – </a:t>
            </a:r>
            <a:r>
              <a:rPr lang="en-US" kern="0" dirty="0" err="1" smtClean="0">
                <a:latin typeface="HelveticaNeueLT Std" pitchFamily="34" charset="0"/>
              </a:rPr>
              <a:t>Retrac</a:t>
            </a:r>
            <a:endParaRPr lang="en-US" kern="0" dirty="0" smtClean="0">
              <a:latin typeface="HelveticaNeueLT Std" pitchFamily="34" charset="0"/>
            </a:endParaRPr>
          </a:p>
          <a:p>
            <a:pPr marL="144463" lvl="1" indent="-144463" eaLnBrk="1" hangingPunct="1">
              <a:spcBef>
                <a:spcPts val="600"/>
              </a:spcBef>
            </a:pPr>
            <a:r>
              <a:rPr lang="en-US" kern="0" dirty="0" smtClean="0">
                <a:latin typeface="HelveticaNeueLT Std" pitchFamily="34" charset="0"/>
              </a:rPr>
              <a:t>Oversight &amp; Enforcement needs to be properly resourced have teeth and either be government or third party managed.</a:t>
            </a:r>
          </a:p>
          <a:p>
            <a:pPr marL="144463" lvl="1" indent="-144463" eaLnBrk="1" hangingPunct="1">
              <a:spcBef>
                <a:spcPts val="600"/>
              </a:spcBef>
            </a:pPr>
            <a:r>
              <a:rPr lang="en-US" kern="0" dirty="0" smtClean="0">
                <a:latin typeface="HelveticaNeueLT Std" pitchFamily="34" charset="0"/>
              </a:rPr>
              <a:t>Especially important for EPR programs</a:t>
            </a:r>
            <a:endParaRPr lang="en-US" kern="0" dirty="0">
              <a:latin typeface="HelveticaNeueLT Std" pitchFamily="34" charset="0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2D5491A-817D-480B-B22A-97B5EF35D755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16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5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CA" dirty="0"/>
          </a:p>
        </p:txBody>
      </p:sp>
      <p:pic>
        <p:nvPicPr>
          <p:cNvPr id="6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5945188"/>
            <a:ext cx="21701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7773988" y="80963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6AA6F868-F9F9-46C6-B155-4183905A763A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16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68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76FD6-316B-480C-9F04-90F58623F9E4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7F507361-EF5D-4138-84F8-D2FB0EC1986D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17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7799388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A8A7F966-7550-418A-A669-E793E9C6C598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17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250" name="AutoShape 10" descr="https://photos-3.dropbox.com/t/0/AABGIKRTRXqxMYjEKj4SfojLl8pV4wpLxumKiqyeNRQh8A/12/42560780/jpeg/32x32/3/_/1/2/iStock_000017843197Medium.jpg/hN-ooiuyBrcVwi2nYlQCXVKHKqJioHt6h0LK5eolwzU?size=1280x960"/>
          <p:cNvSpPr>
            <a:spLocks noChangeAspect="1" noChangeArrowheads="1"/>
          </p:cNvSpPr>
          <p:nvPr/>
        </p:nvSpPr>
        <p:spPr bwMode="auto">
          <a:xfrm>
            <a:off x="0" y="0"/>
            <a:ext cx="116395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AutoShape 4" descr="data:image/jpeg;base64,/9j/4AAQSkZJRgABAQAAAQABAAD/2wCEAAkGBxQTEhUUExQWFhUXFxwbFxgYGBYgGhodHhoXHxoYHBgYHCggGholGxYcITEhJSorLi4uGh8zRDMsOCguLisBCgoKDg0OGhAQGywkICQsLCwsLCwsLCwsLCwsLCwsLCwsLCwsLCwsLCwsLCwsLCwsLCwsLCwsLCwsLCwsLCwsLP/AABEIAPMA0AMBIgACEQEDEQH/xAAcAAACAwEBAQEAAAAAAAAAAAAABwQFBgMCAQj/xABHEAACAQMCAgcFBAcGBQMFAAABAgMABBEFIRIxBgcTIkFRYRQyQnGBI5GhsVJTYnKCksEzQ6LC0fAIJCWy4RVzgxY0VGOz/8QAGQEBAAMBAQAAAAAAAAAAAAAAAAECAwQF/8QALBEAAgIBAwMCBAcBAAAAAAAAAAECEQMSITEEQVETcSJSYYEUMpGhscHwBf/aAAwDAQACEQMRAD8AeNFFFAFFFFAFFFFAFFFFAFFFFAFFFFAFVfSHpFbWUfaXUyxr4Z95j5Ko7zHfwFVvT3pcmnQBuHtJ5TwW8IyWkc48BuVGRnHmBzIpNdDNTs7q9aTWGka9L4RZ14YUxnEYXOAd+TgLv4ncylYGHH1tJMf+UsL24TOO0WMBT5kHJ/HFSLXrYtQypdwXVkWOAbiEhD/EMkfMjFbOCKMAYG1cNU0iG4iaORFdGGGUjY/+fWraUQWFvOrqroysjAFWUgqwPIgjYgjxrpSs6qpHsr280l2Zo4/trbOdkYjiXJ9XXYY7wc+NNOqtUSFFFFQAooooAooooAooooAooooAooooAooooAooooAooooAoorzIuQQDgkc/L1oBdaDAL/U59QkOYbcm3tAeXd2llHmWfiAPl8hWN6y54dUuRZ2Nss1yh79wDhYgDupYbMPPOwOwyTVRq/SO50+BtMhnieEyGOO8UMmBxEzA7HJDPgyLnG+5b3d1YXtno1vHbWqG6upVDhY8FpCRtI7DZI99idgOWdzWsaapEHPqh12bM2m3Z+3tT3STksmcczzCkjB8mXypmBsb0h7y9u4r/2+eextJXi4Cg7R2K+BKL77YAGQcHhG1StS1HULxGU3EiQY78zxrawgeJ3YzSAjbmg89qvXkGi0O+W56RzSw4aOC27J3HIuXzjPifeH8BptUo+gl/pmnxCOOftCT3mjjlkLHxY9ijADYADw/E6u/wCs7TolZnlkBC5CtBcIzei9pGoJPzrKYNjVTrPSa0tSFubiKJiMhXcBiPPh54rC3XXfYezSyRiXt12SCRMFm8CWUleAHnvnAO3Ks3ovVe+oQS3eoSSLd3J41P6sH3QyHntjuZHCoUDHhm3QbocWia9bXal7aZJVBweA5IPqOY+tWVfmq+6Pz6ZMrSF7VwcRXtuCYW3Hdmj+HOBkcj5MBmmB0f60njKR6miIHx2d1ES1vLnluM8G2N/nkKKlbixq0VwtbtJFDIwIYZBBBBHgQRsRXepaokKKKKgBRRRQBRRRQBVD016TJp1q1y6FwrKvCpAJ4jjbPlzq+pZ9facdlbQ5I7W9iTbyKyffvigOMfXfa4y9peqPEiOMj7zIKmW/XXpbc3lT96Jv8ma46l1jafbTvbzF1eM4Y8DEcgdiufPyoi6eaNKMdsnydWH/AHqKrqfgpqfgt7frY0lzgXYB/ajmX8WQCrW16cadIQFvbYknABlQEnwGGI3rK8ehTnnYsT5+zk/jvS965NCtIFtRaRIrTM3eQY4gOHHLbGXFFIlSs/RgNYHrS6RNEq20blC6GSd0PfSEEKETxEsrkRof3vEUvtGW/sDixveKNT/9vcAlPkCPd/h4a4P0kWa8invysHbTsWG7Kvs6rFChK/AJWlkzyyAc+NWW5Nmu0HocrRSGaJWaRAjp8EaD3II/ILzyNy2WznFZSz6KXdlJLBA6JBL3munA7SJEG8ZBOOLBGDy2J28HRYSRtGrRMrxkZVlIKsPMEbGl/wBY+pdtIbZRxxwKjTIOcsshxb2vF8Kse83pw+tdDqKIM1Y3ccfdsY2HGce0FO0ubkj3jEr7BAecr4QE8jVna9GLiVg8xRG+EsPaJx/FL9lGfSOPFarox0f4ASxDSNjtZAMZxyRB8MajZVGwG/MnOrhhVRhRj8/vpp+YGGHQviGZZLuXH6U7qPokRQD6Csp0t0b2WS2ukjkmt4JOOeJpZXxy4ZAsjEHhyT+e2SHRSt6fyNf3qaVa5A2e8kHJV2PB89wfUlR51E1FR4BC6IaS2s6g2pTpw20R4bdCBhyvIkY3AJ4j5scZwCK3HWRdyJAkarKIJHxczRKWMcQ3buqePve7xAHA4jzxmzuTHptgxiiYpBF3Y0BZjgbDYE7nm3qSfGsl0U1y6FxBF7RFfLcI0snDj7AZ3YOuxj48oqMOL1ABrj5M+dz10f1QCC7e4l9o0uPuRPMvE8p2DKp/vI+LuLxAszbZNUcvRVWjefRpElhJxNYzZK5HNQr7xyfstj54wK2WvWUeoBUs7mIPaTcRiwGjMi5wsqghtjnGCN98EgYrOyksu2vJxF7fcssFvGrfZoOSKGIBIyDIzYzjYbjeSTBdH9VntZWWwZo3U/babck8+Z7Fmxuee2DyO4wKaXQ3rJt7w9k2YLkbNBLs2fEIxxx/LZtuQqllsItTlks76EC7t1Vhc25xgNngyx3jc+92TcQ8QT4LPpZpk4uWsWCXk8aK0dwp4JUXbCyk7NjK7Ek7jvb7aRn2ZZM/T0cgPKvdKDqW1i+mSVbmQSRRHhjkO7lhjiAkB76AeJySTzwMU2bZyRvV3Hay58vb2OFeOWRI1yBxOyquTyGWIGTVRrnS+0tYe2kmVkLBR2ffJY5wAEz5GoPWRa20lvGLqYwATBo3GCeMI4wFKsG7jPtj18KTms2FpHPZG3uRM5vYcj2dEOOLn2iwpnfG2T8tqrW1kWNODrd0ssFeZ4if1kUo+WSFIA9TtW3trhJEV42V0YAqykFWB5EEbEVj7rVo5Z3tJbdHQTrASxBBDWbXBYqVxju8GM+Oc+FYbqi6dR2tk0c0dwLdJpOCcRl40U4bhk4MspBYnkRvVU7ITsd1LHrkPFPpMI+O8DY9EKZP0D0x7K8jmRZInV42GVZSCpHoRS76xhxaxoy+TTt/hQ/5alkvgwzdKBaXOo9sl5F2t0WEsEcJykfGqg9upUqc528hv5+x0q0+X+0vIm8cXmlxOR6Zt+H7967RdLNQaW4ZbyyjiW6miiW67pIQg4VlXBAV1GWOd6sYNT1OUE+wWF6o5tbzQkb8shmY7/LwqhQy3S/2BorySH2ErwqLZYu7LkvECQgwdlMnEGz8OMDNTesS3xNo0AGyIgx6ZiB/BKlXOrWyOiXuhCEyvwKwSMqWJxjjCqCd9xmjp6eLXLRPhSDPy/tj/lFAfLhu+x9ar9AQMRxAMgt5OIMAQc3d1xAg8/dWp6JxP9aqb/U1tDKrkBsToB8REojmiYDnw8faLnkCRQkafVXtptuvlGp/myf9/OsBaavEHiubmQRrNLc3Z4vHhIigQAZLYRiwA/Rrx0XvdVureGGyQWsCxJG1w/vNhVBKZGd98cI/iFaTQ+qy0gAe6c3DKoA7Q9xQM7BM4xvyYkfKtp5FtXYNpHFus5pPsdLs5blht2rgrGCfEgeH7zJX1NJ127OZ71LRfBIFBI9Mgj5e+f8AWZqfWLp1mBFDiQqMLHAoIHhgEYQfIH6VnL3rPv3DPDZqkaAs3aMS5UHcgArw7ehxVNU5cFJZEuWl7hL0mu9DmnhuZJbxJY+K1kkYkhxtg8RJC5O4B8FIHeq/6Lxx6LYi7vgxnupl7dubKXLEDHjwjLMBvktzwBXvp3p66lpqXFvkyxqJoWHvcgSo8ckeH6QHlWT6edJ//VLHS4Ux200p7VR8LpiMnhzspMjMPSqttqmW5NhP0/uMSX0aRPp6SdkFLYlfDcJlQ7gksSAhAJAByM1qJtNUxzG0Edrd3EYYsUXjBwQGZVO7DiIzvgnx8Vh1U9HoWuHguARc2UnHwK32c64PZyNH8TRswIfY4kTOastd0q4eaV3hmGoSTAWk0bN2KJyUdoueFFTLMjqOIlsA5qtENFhpHRqUXFuZIFs0s0JlmSTJnG/CgkGG7Lm7hxnOPPNTJuk1vdBYtQtOG2uH4bWR8MHzsgIHfikYd4ehG4NT9U6SW0ebK845lEapcz8H2as45S8HucQ73LChhkjIrroPQ2GOZJxPJPFGh9mSRw6w8XvFGO5BGAMk4GdznaCPc6Sw22j2M8q8XCOJ2LsS7scBVLNuT7qDPIY9TSTtZZuyaQ9691CXCHfIVvi/ZUBifQFPKtd1q6x7bex6fG32UJ7S5O45fDn0Vv5n/Zrx1f2Bu7p70qOzH2NqCOQGzyAeHiPqw8K0xxtlooYvQrR1trZIl5KoUHGOIj3mx+0xJrYRrgAVBsYQMAclFWFbZH2LoqekmhR3carIG7jcSlHdHU4ZcqyEEd1iPUE0tumvQNwtvJZLJLJFcJIyy3ErAquTt2jkA5xuBnnTfrlLAD6GqxkqpihN3+s6vIroNPjiZwR2hnjPCSpXixnJIB2rrofQFILaMDtEmAy08TOpLZyf2WQZxhgQQKbXsnr+FeZbbAyDmrRUERQo9D1WTTbolyqxsy+1IoxEysQq30a/3ZViFlUbcjv3TV30sxJr+n4z9nbyv9/Gv5/0qr6x9RsXmgt1lU3DSGJkTfCTKY3DsNl3ZWxzygONs1RdX2vz32qwyToqtFZFVxnJAYAu2Se8WY1nNJWkHwTtN0rW7ISpBHaSxySvKVffJbGck8OdgB9K+G/1NeAvo6KVkWQm0lSLjZM4D8BfjXBIwfOtX1nahLBYSPCxQ5UM6jJRSwDOB5gGs10euFg1SGCxvpb2CSFnn45BIIyPdcMBgEtgFRvuM+GMiifczDW0jy2UKafdwKt6ssrSAsu/Yrs6xqMBU3YjJ5kkkmrfpLhtdkP6u1/0H5SVsuhXTR766uYHtjGIGI4ic5OWGD3RwttnG/j5b4a6bi1XUpPFRGg/lXP4x1JJVa90i9kUBQGlcZXPJRuOI+e+cD0+/YdDOr5CEvb+T2mZwHUE5jUEZUAcmxn90eA2zWXh0P2m5vF5stkFT0Zt1Ppup++tj1TakLvS+xk3MXFC2fFMd36cDcP8NHwHwe+knWTFCxgs09omGx4COzT9+T+g8sZFYq9tby/ObyYlc5EMeViH9W+Z39ag9ErfsJ57WQd6KUjccxyB/wAOf4hTFtUXwG9dWPFFR1cnkdT1OX1HjjtX6sodI6JpGO6gHyH5nmfvq4lsBEAQB6jzHiPuq5hkB9PSvlzHlTWuo5fSXPL8lF1a3fs88+nOe6Ptbb1jc7qP3WPzOWPIVm9J0COz6QmJh3ZAz23kCwJx9AJEHyFd+lReHsLyMZezlHEP0om2ZeX8PoCauutK2M1pb6lbHL25WVWHijcJzjxwQp9BxVx5I6ZUe102X1IKX2fudOl3/T7+11FdkDCG554Mb/Ef3efzCUxNd123tVV53CKzBQ253IJ8AdgAWJ5ADNL691GPUrEoRgTRZUnfhbGRnf4XA+6ovROS6ubS2vIRHPLbRPbSW8uRuuN1kz3ZGVYs8YIOMZG9Z0bUXtx0LkfjFtdhrO7k7S4BAZyG3YxTLuQ4ATvZwu4O2Ku+mWuRaXYM6qo4FCQxjABbGEQDyAGSB8KmunQbQDZ22HIMrs0kvD7gd92Ea8lQchgDOM+NKjpvra6hqDhj/wAlYcRY+Dv47eIyuAN8hD+lTkhbszltaylVhzm81B+KVjzSMkliR6gsx5fEPCnv0V0tIYlRBhI1CJ9BufmfP1NLrq20x5nk1CVe/MeCBT8MecZ+uAM+hPxU4bO3wFUeH+ya68a0xtmhOtEwM+dd6BRWLduywUUUVAClb/xA6lcQWURglaNJJezl4diwKkgcQ3A7hyAd800qWn/EFbcelcX6ueNvv4k/z0AkNAMUbrG0bJciaH3wc7SoSBkd04zsQNvE1u+qqH/qjkDZbVh8szDA+4GtR0vs4p7CG6aNDKrWrJJ8S8c0AIB8QQx2O1YrSejWpWo9v090k7XiLxcI4uHjPd4W94ZHwkNVLtENWNDp5rXslo0oRZCWVQjcm4mCkH6E1kdI6SvaZxo4iB3JgeI8Xrw8Kk1V3fTa11FEttQ7WxljlVsr7nGAQOLjUlBls4YYGB3q0EfRe9KB7W/inQjKF49iP34XwR6haJJcnn9V+KjXoKL86r/ai96K9NYruSSJLeaGRE4m7VAux2BGGOc/0pb6Q3HLfyH47x1+ik4H3NWz6HaJc2015cXnZgukfD2bMVAQPxe8ARuQfvrBdErtFtVklYL2s8jnPiSQMAc2O3IUOnFqcE5qnSv3NB1eEvqd/wCQWJMeoBH5qfvrn0Of2DXLm1baO5HHH5Z7zADyABkX+EV26no+K51CXwa4wMgg90yHcEZHvjY+VdOuPT2iMF/EO/byKT6qWBGfQMMfxmnejTvRV9ZWn+y6nFdAYS4HA58A64Az8xwfytV9aS5UEVZ9NtOXUtL44u8xRZoT45A4lG/IlSV/irH9DtT7aBSeeN/mOf8AX8K6unlcXE8n/oQqUcn2f9Gtikz86mxS5+dU6tipcUueXOtWjljIiapZqxaNxlJFKN8iNvr/AK1y6qZRLZ3Gnz95oHeJ1PijcWOfge+PkBVhqI4kz4/18Kzek3Xs2tRPyjvYuFvLtEHl590D+M1jnjcbOzop1Nw87ozvR+7Sxkns7iQIYZTwFgQGU+O3LIAbf9Otr1R36pf3tsrBo5lW5iIIKnfhkwR5s4GP2K4dPNPih1ayuZoY5YJz2EyuqlQTsr974hxZz5R+tae26A2mn3Yv7duwjRJO2jYkpwlCeIFjlcEAnJIwPDG/M2eo2qDrZ6VGzthFCf8Ambg9nEBzGcAv9MgD1ZfI0pBpBYwaXCd2xJdSDwGxP5DGfKPzNS73Xjczz6rMD2UYMdojbbbjw8STud92b9Go/Q7XHsmee7t3YXGC0y7sgzsCh5J47eGOeMVaCV7kxVDt6P2KoAFGEjUKg8sDAH0Fae0TAz51SdGr6C5hR7aVZUPxKeR5niB3VvQgGtEBW+SXZFkfaKKKxJCiiigCsX1yWpk0e7A5hUf+WRGP4A1tKpemtsZdPvIxuWtpQPn2bY/HFALeG54+j9ufS1X+S6hX/LWl6AsGsYcftj6iVwfxFL7o1Lx9HWGT9iWbb/8AXMs39K3XQeQLaBf0J7hfuuJSPwYVm0Cw6RdF7a7XhuIVk22fGHX5OO8PlnFL+Xq8vbBzNpN22xz2MhA4vQ/3b/xBfnTWikwK9XDoqs7kKqqWZicAADJJPgAN6L6AVVz1kXbxvZXVhJHdyoyRFAQrMQRkhzsozksrEfIVS9DNOTiEVrKpKd2S5HCz5zlkt1bIij3P2hBLHfHI1eBn1G6Vu8oucrEMnMNkpHay4+GSc4XPMBhvtUzWeqOBmMlnJJaS8xwklB8hniX6Nt5VPBWvBw6p5RGb2Jie1S7fi4juQQACT454G3rea5Ypc27xsMq6lWHjgjH30npdH1bTp5Lh4va1dQHeMkk8OOFyAOIMAOZUjBPzrS9GetO1kISVjEx2+0HdP8Q2A9Tioa7orKL5JHU9qDiKawn/ALW1cjx3Qk4wTzAOcHyK1nNY086fqboBiG4zLH5Bv7xB+ePLhFWPSSZbPULbU4irQTYhnZSCuDjhfI54AB/+NfOtR1maEbuz44v7aI9rERzJHNR55GR8wtXhLTJMxz4llg4+f5KpGyAa9A43rNaH0hhNuJZJY415d497IG4CDc4/0r5F0hkuDw2FpLcn9ZIOGIfjj7yDXbKcV3PFx4Ms9lE1BuCwwoz5nw++sjrs5uZIIbJTcXEM6y8aD7KPBJw0nIAkA8/Dz2rR2HV7cXOG1K4JX/8AHhJWMehI3bw/1rd2VjbWcXCixwxoPQAepJ8fU7+tc2TOmqR6ODpPTkpydsoOtDSfaNMlBHejXtF9Cm5/w8Q+tYbpH03l1Kwit0KxFkXtnZmZpCuzhYYFeRULrniYDOMedW3TjrUjEckVkvbHGHlweyTiyOfxHy8PU8qxGmAadZGZsdvMBwDxAIyoPoPfP8IrFI70tjt2HtDW8XHbyRQN3raJ5Flfh2wEuUTiOAcjOTlvE0wNbu7SW1WY3kUaBjlXBEgZRhozF73GM7rj8Dml9pmoGSx9ktbRW4wWuLqcHeQ5yY8HYrtwtuds4Bo7JTLHJOqySg9hI5A75Kl4JyD8eEeMk/oA86sXKq21OaG7SXTy9vxuEVht2mTsTEcqV35HI+tfrVeVfmLRbft9WtI8EhGMh57cOWGfqij61+m4jsPlVq2sk90UUVACiiigCvE0YZSp5EEH6ivdFAIPqcgEljeWsn6wq48QJI+A/wDYfuq56DagY2MMxw0hBGTt28arHcRDybMayAeIkJHI1WdXwEOratb8vtWZR+ysrgH7pV++tTrvRlZmLxuI3bHaKyB4peHHCXjJB41xs6srDbc4GIBqI5PDyFYXpXr8d2DCjE2aMPaJU3EzAjgtYcbyFmxxcPljO9cz0PlIKsY2Hk8966fWFpMEbnYsa0WidHI4SssjdpJGMISqpFCMb9lEvdj2+IktjxxVGq3IJfQ/RWiVpZgBcT8JdcgiJQMRwKRtwoOeObFj4itIYsAk/wDik10q61XeY29hJFGq7NdSYIJ8ezBBGP2iDnnsNznH0uK6711qj3DE5x2o2+SuWwNzyA+VTLIo8lJ5Iw5P0CkYO4wfkc/kaotd6G2d3nt4I2Y/GBwyfzrhvoTik3B0MtuMez3MocDIIYZHqCqD86srTpLqemHLyG9twe8shJdR4kOcsuPmyjyqkcmOTpFY9RCTqyfrnU0QrCzumUHcxS54W8Rl08vVT868WfSXVtLRYbyz7eBF4VkTOQq4APaJxLsPBgDtTP6M9IYL6ATwHK8mBxxIw5qw8D+BG9UVx1gwPfQWVv8Aas78Lyqfs1wuSFI99seWwz48q0pmrSZi+jGodH5JWkeMRSuSxFyCUBJyQuS0YGeWcHFb3UemWn2qAmeLHCCqxkMSDy4VTJx68q7a50EsbnJltk4zuXUcD58yyYz9c1gdV6lOE8dnclCN1WUZ3/8AcTkP4TUV5KuBLu+su6uNtPsyFP8AfT7L8wAcf4j8qzGsW4bEmq3jTHmIgSqZ8eFVwTz5qB4VGvodXjuBYsVeZ140ZSnubgsDtgd08xxbfKrHTur5UbtL12lk5lSSF+pPefl6D0qUiVEzV/O9+UhsrfghjOfdULxfpP8ACMDwOScnzxV/a9D0U9rdy+0Snc5PcHpvu2/ngelapmRU4IwFUbAKMAfSoN57h+n51YsR55MYVMBQMYGMD0GOVUGqgZf/ANuNvqlzCo/CZ6tqoNRuQWckYAZEz6JxSyfiIR9RQF/1S2/aajcTeCBYx5bsM/8A8z99foO2PdFJzqSssWqyHnLK7n+Hugfeh++nFa+6K1kqgiDtRRRWRIUUUUAUUUUAh9Q+w6UXC8hPHt9Yo3P+KM0wbFsg1getRTD0hspQNpEiGfUySRn7lINbV1ZfT5GgLeFM5rB9LOsSOC4WCNBNFG4F45GVVWPCY18GcZyR6cPnjz046Xsh9ks2zcMO/IOUK+Z/bI5DwyD4ishbabHHCYsd0g8RPNieZJ86wy5FFmGbOse3cdCafbSIPsYZI2AIHZxlWBGQQCMEcqodb6stOulPDD2D+Dw93H8G6EfTPqKqOpvXcdpp054miBe3c/FFndc+ankPIkclphg1ZOvY2TTVoQ+vaJe6NIHZu2tieFZgNxnwYHPCfQkg42POr7R7r2iEv3SSe6QAMjA/1NM3pFLbrazG9Ki3KkScXiD4DG5byxvnGK/O2hDeUIH7DjJhMmOLGTjIG2cYzjbOayzY1WpbHJ1OGNakXVx0UcSuIpXht5QO1jRmHERnu8PIruSM5xk7VddHbRYtX0xEXhQdtgf/ABNk58T61Z297HN3FJyBnljyHj86jKSmsaWR5yj/AAYP4Gs8U5SmkzLBklLJFN/6h0dnjeuUmM+lSOYrjImK7j0RRz3uekNy/CCsFuqLvjdhG3lz77irjVLntMtjHdxisz0eftL3U5uYa5KKfRC4H+ErVjNIckZOMmgOVV6xswzxbepNdruYqRg+HpUeOcgYGKAhXVzw4CjikYhY0HxMdlXPz+4ZrNa06pC3C3EoHZq36xi2ZZR++2cfsolWWtX6xOxJw3YhYwOeZJAshXyYRBwDt79VftsLyWhYhIRIGfIPdVCMjhXO+MgAelAProPpvYQxRfq4gD+9txH6kk1uLb3R/vxpb9CenVldStFHIRKfcV1K8eOfCeRPpsdjtTJt/dFbZGq2IR0ooorEkKKKKAKKKKASX/EbEUewuFG6tICfUGNkH4NVp1h6/JBHw28MjySDaURSNHCp24yyqQWHgoz5kcge/wDxE2hfTY3A/s7hC3opSRf+5lqVod+ZLK2fmXgTiPrwKG/HNQBVadc2adyOcyTu32jOrhnc/vKPiJ2z4+dS72XGVq36w0AuNOcqMe0YLYHiY+EE/Qn6VmukT92Yj9E/ka4suOpL6nnZ8dTW/JBGqqrxzQSoJoW448nGfNDkjusNiKf2g6vHd28c8fuyLnHip5Mp9QQR9Kw3RDQ7VtOtS1vA7mPLM8UbMSSScsy55mtdounRwrwRxrEpbPCigDJwM4G2dvwrpWKlVnbjx6FVmY6wehF3eyCVbmORE/s7Z1ZEXbfvBiGf1YDy2G1YLUbC8thm4spVUfFHwuo+ZQ4H1NP6voNUlUuUJ4oz5Pz1pXSSNG4kdc4xhwRzwfTy86vNP1PtdR0pyVz27qeHlhhGBzJ57imlrfRe0ut7i2jc/pcPC/8AOmG/GsRrXQTT9NaK/E00awzxP2Zw6sQ69xdgw2BOcscA86QxRUrRnHp1GSkmOB2xUG+uhHG8jHZFLEnwABJ/Kpcy+PhWR6y73s9Muz5xFf58J/nrds6BddXEfDZBid5JHck+eeH/ACVZXMmMnnv/AFqJodv2dpbrjH2QJHq3eP1ya93EqlcA+I/OpBFnl4jnGNqjXJ7pqfPbBVJyaoNZ1IRxuSOWw35nO1AVMd+1tedoimR5FAQLjtA2VAC5VscWOHIGcMcEGmP0S6sI+/f6sI14iZOx92KPfiJcg4P7vIDOc52l9CujNvpVsdS1Fgbgji3/ALviG0aDxkPLI+Q2yTnNa1671SdUaPuth4LLJChfC4u3G/BuCE+LI2GxevPBRu+Cw6da/b3yKsEMMUCNhL6YmPDDG1uq4dyP5dtxyNb7q16SSTq9rckNcQBT2q+7PE2ezmHkxwQR5jPiQF5q0tvY5TgW+1B0weMLwIvgCnuwxANsgwTtvyNceq3VZLG+WHhil9scI6R544CoLAjiJPZKrElT4bjlg30tIJrgf9FFFQXCiiigCiiigMd1vWna6PeL5Ir/AMjo/wCS1luqm549Lg8040P0dsf4SKZevWPb208P62J0/mQj+tJrqKveKynizvHMG+jqAPxjaoYLbrD0U3Vu6R/2qESRY58SjkD4EgkfMisCb1buLAXhcDhmTGCrd4NsfA/+PCnJdwjds+X9BS16WdHSbkzWrdlMRhv0JM8ww8z5/XnvWeXHrX1Mc2LWtuUWnVLdLJatbuSJbZirD9lmYqR6ZyPoPMUw+zPlSEhuLywuUuWtpEkHdcBSYplOMrxrkZ5Ec8YHlTr03pJDJbC5yY4wuX7QFSmBuGB8flnO2M5FWuVcGkW2tz3rWsR2cLTTHCjZVHvOxzwog8WOPzPIGvXQ3XPa7WG5K8JcHiUZ2Ksykb+q0p77Wn1G49ocFbeMkW0f4GVv2z+H0yZnRXp9b6bHPbTrKzJcydmEVT3CQRkswA3yfrWerVJpclY5FKbiuw57ibixSG60+kYvXeOJs21tnvDlJMdsg+KqDgfMncMKka/0zu9SUxxIbS1PvOSeORfLOBsR4DbmCTyOb1GyyIrSAZMsiog58yMn78ZNQ5fFXcrPKtShHk/RHRm4LWVsWOSbeIknmT2a5NY3rtn/AOn8AO800aD15t/kre28ASMIOSrgfIDA/Klf1tyF7nToAdu0eVh+5wY/AOPrWrdtGwTkbAcgoH3VSCpeofD9f6VEq4PU92cd47fKqLVLcSq6+Dcj5HwP31ZX3uj5/wBDUB3AGTQH1dfmvJoo7scbWtu7RReFxMPdYj4iVwceJQ7d4irjT+kaRWqJYt2l5cgvcTSAFo2zhmdTnJByETljffO+XisVury3gxkPJ3vPgUEuAeY7oNby96vUjKvYSG3k5NxZdWU+j53Hh/s1eEHyirXgx1xOsXcTtHmnQtHKnC7yScWN+ZOTnfw3xvTh6r+hzW/Fd3QU3kqji4QMRrgYjGNixxlm89uQyY3QDq7hsvtCO0mPxsAD6hVGyL6c/M4xTJiTAxVpbIiMaPdFFFZFwooooAooooApCdXC9hq2p2x7vfYqMfCkrAH7pBj0NPukd0+E2may+o9g0ltOiq7LjCnhRWHo2YwwzgHOM+QGynkOSCds/wBa+y25UZOK8aDqttex9pburj4hydT5Mp3H5HwJqzmhzsai0CmbUxGQmSCfTz2/pS96XavJqc3s8BJtICO2Zc4lfyGOYG+PDm36NbrU9IEjHJbGOEjzG+dxy586x1x0WurPLafIJIs5NvKRzPPhbb8x9aieqvh5KZNWl6eT3pcCq3CygALsCMAcsYBqRcX8e/Cg4vAlV8/POaz/AP8AUIkkKTKYZl2Mbgg+e2efOqzXJpG4BGQrNIqA48GyBnOfHFefolqpnlrHLVpezLXWtXGCZCBgYz8t9h4mrnqn6NyTz/8AqMyFY1BW2U+JOQZMeWCQPU/sirDo71RRrIJL2Y3DA5CAER/XO7D02HzpowxBQFAAA2AAwAPAADkK6sWJI78OBY9+58kfFJ7pjMJdbCjf2e1A+TMSfv4ZRTfn8KR63HHqOoz4/vuyXf8AQyp/7FNar8x0HeSUtzrxRUK5lYMQDVwVzXXexjxxX29Pdr2YVznG9RIoQxbJxg/60BedWNrx30snhDFw/wATnb/CGp7WEeI1Hpn796VHVBZf8u8v6+c8P7q4UfjxU4rdMsBXRHaJBLgi4R611oorBuyQoooqAFFFFAFFFFAFR760WVSrAEEYIIyCPIipFFSnQEv0l6s2glNzpkjW0o34QTwHfJB/RB8sFTgDAo0frG4XFvqkTWs3ISAHsm32Pjw/vDK+ORTjnh4vnWU6SdFoblCksasOfCfA+asN1PqDV9MZ8bMg6EKyBlYMrDYgggg+II2IqDNbAAnNL2XRdQ0lmexdp7cHLWsgJI8+EDnz5rg8tjitJ0a6w7S8AQn2efYGOQgZPkj8m32wcH0rNqUdmSetd0KC7j4J0Dbd1wAHX918ZHy5elL7pN0KvLNC8JNzCpVgcHtYyCCCVHvKMcx/hpxXUGcYAzXCMFGHFsKhpPkhxT5LW0uuNQw5MARjyIyKmRvtuarYn27vKpUZyKo/h3RJ8u7ngRnPJFLH6Ak/lSF6ID/lS7HLySs5J5nwz94P304es6/SDSrphjiaPsx55kIQ/cGJ+lKjRbYpbxAjHcB+pGT+dTFUCTLJwjJqvnfiOak3rjGM75qDIcAn0NXBFu5SCMHG3+tU2pX/AAgqCSzbbeGf618v9SZmEcYLuTwjhGTknZVA5mmR1f8AQDsCJ7oBp85RNiI/U+DSfl8+VoxcmDbdXmm9lbW0ZXhKRAsPJmGWB9eJjW9sl5n6VUaZbFAS3M/gKvYVwAK1yOlRCPdFFFYEhRRRQBRRRQBRRRQBRRRQBXOaIN866UVKdAqL2xDbMPkR/v8ACsB0x6v4LrLSLwyeEyc/4hyb6/Q01SKjS2vl91arInsyKPz8L/VNH2ce12g5E57o/e3aP65Xyrb9HOmVnf4CPwy/qn7r/wAO+H5eGfkK2N5pYOeHuny8P/FLPpX1ZQTMWj/5aXn3R9m3rwjl81x8jR4/lFjAVcDArukZBFJiLpRqmlMEvE9ogGAHJJ2/ZmAzn0cE/KmJ0X6dWl7gRyhZD/dPgPnHID4+Xwk/SsJJkmf69Lsi0ggB3mnH1CKdv5nX7qqJZQVCgYA5fIDFc+tS67bVbWEbrFGGP7xLMfwRKote1uOIcOeJ/wBEeHzPh+dRFUgdbyZV4mYgKDzqmtxcX8hhtEPD8THYAHbLMfdX05n15Vf6D0CuLwiS8LQxfDGPfO3kc8HzbJ9PGnDoXRqOCMJGgijHwjmfUnmT6nJraOO92RZluhHQSKz3X7WcjvSEe6PEKPhX15n8KYdlYhPVvP8A0qTbWuBhBgf75nxqfDCF+daOSiqQPEFvjc/dUiiisG2yQoooqAFFFFAFFFFAFFFFAFFFFAFFFFAFFFFAeJIwedQrmyyMEcQqwoq0ZNAyl5o+QQMMp2KtjceW+x+tLTpL1XW8pLQ5tpPFcZQ/w5yv029KeckQPOoVzYZG4DD8a1U4y2ZB+bE6vNSe5PaSAZA4rgyFsrsuB8ZPCMAEDYYyBTL6H9XMFrwsE45BzmkG+fNF5L9N/WmFa6UF3A+p3NWCWwHPeouEeAVllp4X3Rk/pH/e1WMdqBz3/KpAFFUlkbFABRRRVCQooooAooooAooooAooooAooooAooooAooooAooooAooooAooooAooooAooooAooooAooooAooooAoooo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data:image/jpeg;base64,/9j/4AAQSkZJRgABAQAAAQABAAD/2wCEAAkGBxQTEhUUExQWFhUXFxwbFxgYGBYgGhodHhoXHxoYHBgYHCggGholGxYcITEhJSorLi4uGh8zRDMsOCguLisBCgoKDg0OGhAQGywkICQsLCwsLCwsLCwsLCwsLCwsLCwsLCwsLCwsLCwsLCwsLCwsLCwsLCwsLCwsLCwsLCwsLP/AABEIAPMA0AMBIgACEQEDEQH/xAAcAAACAwEBAQEAAAAAAAAAAAAABwQFBgMCAQj/xABHEAACAQMCAgcFBAcGBQMFAAABAgMABBEFIRIxBgcTIkFRYRQyQnGBI5GhsVJTYnKCksEzQ6LC0fAIJCWy4RVzgxY0VGOz/8QAGQEBAAMBAQAAAAAAAAAAAAAAAAECAwQF/8QALBEAAgIBAwMCBAcBAAAAAAAAAAECEQMSITEEQVETcSJSYYEUMpGhscHwBf/aAAwDAQACEQMRAD8AeNFFFAFFFFAFFFFAFFFFAFFFFAFFFFAFVfSHpFbWUfaXUyxr4Z95j5Ko7zHfwFVvT3pcmnQBuHtJ5TwW8IyWkc48BuVGRnHmBzIpNdDNTs7q9aTWGka9L4RZ14YUxnEYXOAd+TgLv4ncylYGHH1tJMf+UsL24TOO0WMBT5kHJ/HFSLXrYtQypdwXVkWOAbiEhD/EMkfMjFbOCKMAYG1cNU0iG4iaORFdGGGUjY/+fWraUQWFvOrqroysjAFWUgqwPIgjYgjxrpSs6qpHsr280l2Zo4/trbOdkYjiXJ9XXYY7wc+NNOqtUSFFFFQAooooAooooAooooAooooAooooAooooAooooAooooAoorzIuQQDgkc/L1oBdaDAL/U59QkOYbcm3tAeXd2llHmWfiAPl8hWN6y54dUuRZ2Nss1yh79wDhYgDupYbMPPOwOwyTVRq/SO50+BtMhnieEyGOO8UMmBxEzA7HJDPgyLnG+5b3d1YXtno1vHbWqG6upVDhY8FpCRtI7DZI99idgOWdzWsaapEHPqh12bM2m3Z+3tT3STksmcczzCkjB8mXypmBsb0h7y9u4r/2+eextJXi4Cg7R2K+BKL77YAGQcHhG1StS1HULxGU3EiQY78zxrawgeJ3YzSAjbmg89qvXkGi0O+W56RzSw4aOC27J3HIuXzjPifeH8BptUo+gl/pmnxCOOftCT3mjjlkLHxY9ijADYADw/E6u/wCs7TolZnlkBC5CtBcIzei9pGoJPzrKYNjVTrPSa0tSFubiKJiMhXcBiPPh54rC3XXfYezSyRiXt12SCRMFm8CWUleAHnvnAO3Ks3ovVe+oQS3eoSSLd3J41P6sH3QyHntjuZHCoUDHhm3QbocWia9bXal7aZJVBweA5IPqOY+tWVfmq+6Pz6ZMrSF7VwcRXtuCYW3Hdmj+HOBkcj5MBmmB0f60njKR6miIHx2d1ES1vLnluM8G2N/nkKKlbixq0VwtbtJFDIwIYZBBBBHgQRsRXepaokKKKKgBRRRQBRRRQBVD016TJp1q1y6FwrKvCpAJ4jjbPlzq+pZ9facdlbQ5I7W9iTbyKyffvigOMfXfa4y9peqPEiOMj7zIKmW/XXpbc3lT96Jv8ma46l1jafbTvbzF1eM4Y8DEcgdiufPyoi6eaNKMdsnydWH/AHqKrqfgpqfgt7frY0lzgXYB/ajmX8WQCrW16cadIQFvbYknABlQEnwGGI3rK8ehTnnYsT5+zk/jvS965NCtIFtRaRIrTM3eQY4gOHHLbGXFFIlSs/RgNYHrS6RNEq20blC6GSd0PfSEEKETxEsrkRof3vEUvtGW/sDixveKNT/9vcAlPkCPd/h4a4P0kWa8invysHbTsWG7Kvs6rFChK/AJWlkzyyAc+NWW5Nmu0HocrRSGaJWaRAjp8EaD3II/ILzyNy2WznFZSz6KXdlJLBA6JBL3munA7SJEG8ZBOOLBGDy2J28HRYSRtGrRMrxkZVlIKsPMEbGl/wBY+pdtIbZRxxwKjTIOcsshxb2vF8Kse83pw+tdDqKIM1Y3ccfdsY2HGce0FO0ubkj3jEr7BAecr4QE8jVna9GLiVg8xRG+EsPaJx/FL9lGfSOPFarox0f4ASxDSNjtZAMZxyRB8MajZVGwG/MnOrhhVRhRj8/vpp+YGGHQviGZZLuXH6U7qPokRQD6Csp0t0b2WS2ukjkmt4JOOeJpZXxy4ZAsjEHhyT+e2SHRSt6fyNf3qaVa5A2e8kHJV2PB89wfUlR51E1FR4BC6IaS2s6g2pTpw20R4bdCBhyvIkY3AJ4j5scZwCK3HWRdyJAkarKIJHxczRKWMcQ3buqePve7xAHA4jzxmzuTHptgxiiYpBF3Y0BZjgbDYE7nm3qSfGsl0U1y6FxBF7RFfLcI0snDj7AZ3YOuxj48oqMOL1ABrj5M+dz10f1QCC7e4l9o0uPuRPMvE8p2DKp/vI+LuLxAszbZNUcvRVWjefRpElhJxNYzZK5HNQr7xyfstj54wK2WvWUeoBUs7mIPaTcRiwGjMi5wsqghtjnGCN98EgYrOyksu2vJxF7fcssFvGrfZoOSKGIBIyDIzYzjYbjeSTBdH9VntZWWwZo3U/babck8+Z7Fmxuee2DyO4wKaXQ3rJt7w9k2YLkbNBLs2fEIxxx/LZtuQqllsItTlks76EC7t1Vhc25xgNngyx3jc+92TcQ8QT4LPpZpk4uWsWCXk8aK0dwp4JUXbCyk7NjK7Ek7jvb7aRn2ZZM/T0cgPKvdKDqW1i+mSVbmQSRRHhjkO7lhjiAkB76AeJySTzwMU2bZyRvV3Hay58vb2OFeOWRI1yBxOyquTyGWIGTVRrnS+0tYe2kmVkLBR2ffJY5wAEz5GoPWRa20lvGLqYwATBo3GCeMI4wFKsG7jPtj18KTms2FpHPZG3uRM5vYcj2dEOOLn2iwpnfG2T8tqrW1kWNODrd0ssFeZ4if1kUo+WSFIA9TtW3trhJEV42V0YAqykFWB5EEbEVj7rVo5Z3tJbdHQTrASxBBDWbXBYqVxju8GM+Oc+FYbqi6dR2tk0c0dwLdJpOCcRl40U4bhk4MspBYnkRvVU7ITsd1LHrkPFPpMI+O8DY9EKZP0D0x7K8jmRZInV42GVZSCpHoRS76xhxaxoy+TTt/hQ/5alkvgwzdKBaXOo9sl5F2t0WEsEcJykfGqg9upUqc528hv5+x0q0+X+0vIm8cXmlxOR6Zt+H7967RdLNQaW4ZbyyjiW6miiW67pIQg4VlXBAV1GWOd6sYNT1OUE+wWF6o5tbzQkb8shmY7/LwqhQy3S/2BorySH2ErwqLZYu7LkvECQgwdlMnEGz8OMDNTesS3xNo0AGyIgx6ZiB/BKlXOrWyOiXuhCEyvwKwSMqWJxjjCqCd9xmjp6eLXLRPhSDPy/tj/lFAfLhu+x9ar9AQMRxAMgt5OIMAQc3d1xAg8/dWp6JxP9aqb/U1tDKrkBsToB8REojmiYDnw8faLnkCRQkafVXtptuvlGp/myf9/OsBaavEHiubmQRrNLc3Z4vHhIigQAZLYRiwA/Rrx0XvdVureGGyQWsCxJG1w/vNhVBKZGd98cI/iFaTQ+qy0gAe6c3DKoA7Q9xQM7BM4xvyYkfKtp5FtXYNpHFus5pPsdLs5blht2rgrGCfEgeH7zJX1NJ127OZ71LRfBIFBI9Mgj5e+f8AWZqfWLp1mBFDiQqMLHAoIHhgEYQfIH6VnL3rPv3DPDZqkaAs3aMS5UHcgArw7ehxVNU5cFJZEuWl7hL0mu9DmnhuZJbxJY+K1kkYkhxtg8RJC5O4B8FIHeq/6Lxx6LYi7vgxnupl7dubKXLEDHjwjLMBvktzwBXvp3p66lpqXFvkyxqJoWHvcgSo8ckeH6QHlWT6edJ//VLHS4Ux200p7VR8LpiMnhzspMjMPSqttqmW5NhP0/uMSX0aRPp6SdkFLYlfDcJlQ7gksSAhAJAByM1qJtNUxzG0Edrd3EYYsUXjBwQGZVO7DiIzvgnx8Vh1U9HoWuHguARc2UnHwK32c64PZyNH8TRswIfY4kTOastd0q4eaV3hmGoSTAWk0bN2KJyUdoueFFTLMjqOIlsA5qtENFhpHRqUXFuZIFs0s0JlmSTJnG/CgkGG7Lm7hxnOPPNTJuk1vdBYtQtOG2uH4bWR8MHzsgIHfikYd4ehG4NT9U6SW0ebK845lEapcz8H2as45S8HucQ73LChhkjIrroPQ2GOZJxPJPFGh9mSRw6w8XvFGO5BGAMk4GdznaCPc6Sw22j2M8q8XCOJ2LsS7scBVLNuT7qDPIY9TSTtZZuyaQ9691CXCHfIVvi/ZUBifQFPKtd1q6x7bex6fG32UJ7S5O45fDn0Vv5n/Zrx1f2Bu7p70qOzH2NqCOQGzyAeHiPqw8K0xxtlooYvQrR1trZIl5KoUHGOIj3mx+0xJrYRrgAVBsYQMAclFWFbZH2LoqekmhR3carIG7jcSlHdHU4ZcqyEEd1iPUE0tumvQNwtvJZLJLJFcJIyy3ErAquTt2jkA5xuBnnTfrlLAD6GqxkqpihN3+s6vIroNPjiZwR2hnjPCSpXixnJIB2rrofQFILaMDtEmAy08TOpLZyf2WQZxhgQQKbXsnr+FeZbbAyDmrRUERQo9D1WTTbolyqxsy+1IoxEysQq30a/3ZViFlUbcjv3TV30sxJr+n4z9nbyv9/Gv5/0qr6x9RsXmgt1lU3DSGJkTfCTKY3DsNl3ZWxzygONs1RdX2vz32qwyToqtFZFVxnJAYAu2Se8WY1nNJWkHwTtN0rW7ISpBHaSxySvKVffJbGck8OdgB9K+G/1NeAvo6KVkWQm0lSLjZM4D8BfjXBIwfOtX1nahLBYSPCxQ5UM6jJRSwDOB5gGs10euFg1SGCxvpb2CSFnn45BIIyPdcMBgEtgFRvuM+GMiifczDW0jy2UKafdwKt6ssrSAsu/Yrs6xqMBU3YjJ5kkkmrfpLhtdkP6u1/0H5SVsuhXTR766uYHtjGIGI4ic5OWGD3RwttnG/j5b4a6bi1XUpPFRGg/lXP4x1JJVa90i9kUBQGlcZXPJRuOI+e+cD0+/YdDOr5CEvb+T2mZwHUE5jUEZUAcmxn90eA2zWXh0P2m5vF5stkFT0Zt1Ppup++tj1TakLvS+xk3MXFC2fFMd36cDcP8NHwHwe+knWTFCxgs09omGx4COzT9+T+g8sZFYq9tby/ObyYlc5EMeViH9W+Z39ag9ErfsJ57WQd6KUjccxyB/wAOf4hTFtUXwG9dWPFFR1cnkdT1OX1HjjtX6sodI6JpGO6gHyH5nmfvq4lsBEAQB6jzHiPuq5hkB9PSvlzHlTWuo5fSXPL8lF1a3fs88+nOe6Ptbb1jc7qP3WPzOWPIVm9J0COz6QmJh3ZAz23kCwJx9AJEHyFd+lReHsLyMZezlHEP0om2ZeX8PoCauutK2M1pb6lbHL25WVWHijcJzjxwQp9BxVx5I6ZUe102X1IKX2fudOl3/T7+11FdkDCG554Mb/Ef3efzCUxNd123tVV53CKzBQ253IJ8AdgAWJ5ADNL691GPUrEoRgTRZUnfhbGRnf4XA+6ovROS6ubS2vIRHPLbRPbSW8uRuuN1kz3ZGVYs8YIOMZG9Z0bUXtx0LkfjFtdhrO7k7S4BAZyG3YxTLuQ4ATvZwu4O2Ku+mWuRaXYM6qo4FCQxjABbGEQDyAGSB8KmunQbQDZ22HIMrs0kvD7gd92Ea8lQchgDOM+NKjpvra6hqDhj/wAlYcRY+Dv47eIyuAN8hD+lTkhbszltaylVhzm81B+KVjzSMkliR6gsx5fEPCnv0V0tIYlRBhI1CJ9BufmfP1NLrq20x5nk1CVe/MeCBT8MecZ+uAM+hPxU4bO3wFUeH+ya68a0xtmhOtEwM+dd6BRWLduywUUUVAClb/xA6lcQWURglaNJJezl4diwKkgcQ3A7hyAd800qWn/EFbcelcX6ueNvv4k/z0AkNAMUbrG0bJciaH3wc7SoSBkd04zsQNvE1u+qqH/qjkDZbVh8szDA+4GtR0vs4p7CG6aNDKrWrJJ8S8c0AIB8QQx2O1YrSejWpWo9v090k7XiLxcI4uHjPd4W94ZHwkNVLtENWNDp5rXslo0oRZCWVQjcm4mCkH6E1kdI6SvaZxo4iB3JgeI8Xrw8Kk1V3fTa11FEttQ7WxljlVsr7nGAQOLjUlBls4YYGB3q0EfRe9KB7W/inQjKF49iP34XwR6haJJcnn9V+KjXoKL86r/ai96K9NYruSSJLeaGRE4m7VAux2BGGOc/0pb6Q3HLfyH47x1+ik4H3NWz6HaJc2015cXnZgukfD2bMVAQPxe8ARuQfvrBdErtFtVklYL2s8jnPiSQMAc2O3IUOnFqcE5qnSv3NB1eEvqd/wCQWJMeoBH5qfvrn0Of2DXLm1baO5HHH5Z7zADyABkX+EV26no+K51CXwa4wMgg90yHcEZHvjY+VdOuPT2iMF/EO/byKT6qWBGfQMMfxmnejTvRV9ZWn+y6nFdAYS4HA58A64Az8xwfytV9aS5UEVZ9NtOXUtL44u8xRZoT45A4lG/IlSV/irH9DtT7aBSeeN/mOf8AX8K6unlcXE8n/oQqUcn2f9Gtikz86mxS5+dU6tipcUueXOtWjljIiapZqxaNxlJFKN8iNvr/AK1y6qZRLZ3Gnz95oHeJ1PijcWOfge+PkBVhqI4kz4/18Kzek3Xs2tRPyjvYuFvLtEHl590D+M1jnjcbOzop1Nw87ozvR+7Sxkns7iQIYZTwFgQGU+O3LIAbf9Otr1R36pf3tsrBo5lW5iIIKnfhkwR5s4GP2K4dPNPih1ayuZoY5YJz2EyuqlQTsr974hxZz5R+tae26A2mn3Yv7duwjRJO2jYkpwlCeIFjlcEAnJIwPDG/M2eo2qDrZ6VGzthFCf8Ambg9nEBzGcAv9MgD1ZfI0pBpBYwaXCd2xJdSDwGxP5DGfKPzNS73Xjczz6rMD2UYMdojbbbjw8STud92b9Go/Q7XHsmee7t3YXGC0y7sgzsCh5J47eGOeMVaCV7kxVDt6P2KoAFGEjUKg8sDAH0Fae0TAz51SdGr6C5hR7aVZUPxKeR5niB3VvQgGtEBW+SXZFkfaKKKxJCiiigCsX1yWpk0e7A5hUf+WRGP4A1tKpemtsZdPvIxuWtpQPn2bY/HFALeG54+j9ufS1X+S6hX/LWl6AsGsYcftj6iVwfxFL7o1Lx9HWGT9iWbb/8AXMs39K3XQeQLaBf0J7hfuuJSPwYVm0Cw6RdF7a7XhuIVk22fGHX5OO8PlnFL+Xq8vbBzNpN22xz2MhA4vQ/3b/xBfnTWikwK9XDoqs7kKqqWZicAADJJPgAN6L6AVVz1kXbxvZXVhJHdyoyRFAQrMQRkhzsozksrEfIVS9DNOTiEVrKpKd2S5HCz5zlkt1bIij3P2hBLHfHI1eBn1G6Vu8oucrEMnMNkpHay4+GSc4XPMBhvtUzWeqOBmMlnJJaS8xwklB8hniX6Nt5VPBWvBw6p5RGb2Jie1S7fi4juQQACT454G3rea5Ypc27xsMq6lWHjgjH30npdH1bTp5Lh4va1dQHeMkk8OOFyAOIMAOZUjBPzrS9GetO1kISVjEx2+0HdP8Q2A9Tioa7orKL5JHU9qDiKawn/ALW1cjx3Qk4wTzAOcHyK1nNY086fqboBiG4zLH5Bv7xB+ePLhFWPSSZbPULbU4irQTYhnZSCuDjhfI54AB/+NfOtR1maEbuz44v7aI9rERzJHNR55GR8wtXhLTJMxz4llg4+f5KpGyAa9A43rNaH0hhNuJZJY415d497IG4CDc4/0r5F0hkuDw2FpLcn9ZIOGIfjj7yDXbKcV3PFx4Ms9lE1BuCwwoz5nw++sjrs5uZIIbJTcXEM6y8aD7KPBJw0nIAkA8/Dz2rR2HV7cXOG1K4JX/8AHhJWMehI3bw/1rd2VjbWcXCixwxoPQAepJ8fU7+tc2TOmqR6ODpPTkpydsoOtDSfaNMlBHejXtF9Cm5/w8Q+tYbpH03l1Kwit0KxFkXtnZmZpCuzhYYFeRULrniYDOMedW3TjrUjEckVkvbHGHlweyTiyOfxHy8PU8qxGmAadZGZsdvMBwDxAIyoPoPfP8IrFI70tjt2HtDW8XHbyRQN3raJ5Flfh2wEuUTiOAcjOTlvE0wNbu7SW1WY3kUaBjlXBEgZRhozF73GM7rj8Dml9pmoGSx9ktbRW4wWuLqcHeQ5yY8HYrtwtuds4Bo7JTLHJOqySg9hI5A75Kl4JyD8eEeMk/oA86sXKq21OaG7SXTy9vxuEVht2mTsTEcqV35HI+tfrVeVfmLRbft9WtI8EhGMh57cOWGfqij61+m4jsPlVq2sk90UUVACiiigCvE0YZSp5EEH6ivdFAIPqcgEljeWsn6wq48QJI+A/wDYfuq56DagY2MMxw0hBGTt28arHcRDybMayAeIkJHI1WdXwEOratb8vtWZR+ysrgH7pV++tTrvRlZmLxuI3bHaKyB4peHHCXjJB41xs6srDbc4GIBqI5PDyFYXpXr8d2DCjE2aMPaJU3EzAjgtYcbyFmxxcPljO9cz0PlIKsY2Hk8966fWFpMEbnYsa0WidHI4SssjdpJGMISqpFCMb9lEvdj2+IktjxxVGq3IJfQ/RWiVpZgBcT8JdcgiJQMRwKRtwoOeObFj4itIYsAk/wDik10q61XeY29hJFGq7NdSYIJ8ezBBGP2iDnnsNznH0uK6711qj3DE5x2o2+SuWwNzyA+VTLIo8lJ5Iw5P0CkYO4wfkc/kaotd6G2d3nt4I2Y/GBwyfzrhvoTik3B0MtuMez3MocDIIYZHqCqD86srTpLqemHLyG9twe8shJdR4kOcsuPmyjyqkcmOTpFY9RCTqyfrnU0QrCzumUHcxS54W8Rl08vVT868WfSXVtLRYbyz7eBF4VkTOQq4APaJxLsPBgDtTP6M9IYL6ATwHK8mBxxIw5qw8D+BG9UVx1gwPfQWVv8Aas78Lyqfs1wuSFI99seWwz48q0pmrSZi+jGodH5JWkeMRSuSxFyCUBJyQuS0YGeWcHFb3UemWn2qAmeLHCCqxkMSDy4VTJx68q7a50EsbnJltk4zuXUcD58yyYz9c1gdV6lOE8dnclCN1WUZ3/8AcTkP4TUV5KuBLu+su6uNtPsyFP8AfT7L8wAcf4j8qzGsW4bEmq3jTHmIgSqZ8eFVwTz5qB4VGvodXjuBYsVeZ140ZSnubgsDtgd08xxbfKrHTur5UbtL12lk5lSSF+pPefl6D0qUiVEzV/O9+UhsrfghjOfdULxfpP8ACMDwOScnzxV/a9D0U9rdy+0Snc5PcHpvu2/ngelapmRU4IwFUbAKMAfSoN57h+n51YsR55MYVMBQMYGMD0GOVUGqgZf/ANuNvqlzCo/CZ6tqoNRuQWckYAZEz6JxSyfiIR9RQF/1S2/aajcTeCBYx5bsM/8A8z99foO2PdFJzqSssWqyHnLK7n+Hugfeh++nFa+6K1kqgiDtRRRWRIUUUUAUUUUAh9Q+w6UXC8hPHt9Yo3P+KM0wbFsg1getRTD0hspQNpEiGfUySRn7lINbV1ZfT5GgLeFM5rB9LOsSOC4WCNBNFG4F45GVVWPCY18GcZyR6cPnjz046Xsh9ks2zcMO/IOUK+Z/bI5DwyD4ishbabHHCYsd0g8RPNieZJ86wy5FFmGbOse3cdCafbSIPsYZI2AIHZxlWBGQQCMEcqodb6stOulPDD2D+Dw93H8G6EfTPqKqOpvXcdpp054miBe3c/FFndc+ankPIkclphg1ZOvY2TTVoQ+vaJe6NIHZu2tieFZgNxnwYHPCfQkg42POr7R7r2iEv3SSe6QAMjA/1NM3pFLbrazG9Ki3KkScXiD4DG5byxvnGK/O2hDeUIH7DjJhMmOLGTjIG2cYzjbOayzY1WpbHJ1OGNakXVx0UcSuIpXht5QO1jRmHERnu8PIruSM5xk7VddHbRYtX0xEXhQdtgf/ABNk58T61Z297HN3FJyBnljyHj86jKSmsaWR5yj/AAYP4Gs8U5SmkzLBklLJFN/6h0dnjeuUmM+lSOYrjImK7j0RRz3uekNy/CCsFuqLvjdhG3lz77irjVLntMtjHdxisz0eftL3U5uYa5KKfRC4H+ErVjNIckZOMmgOVV6xswzxbepNdruYqRg+HpUeOcgYGKAhXVzw4CjikYhY0HxMdlXPz+4ZrNa06pC3C3EoHZq36xi2ZZR++2cfsolWWtX6xOxJw3YhYwOeZJAshXyYRBwDt79VftsLyWhYhIRIGfIPdVCMjhXO+MgAelAProPpvYQxRfq4gD+9txH6kk1uLb3R/vxpb9CenVldStFHIRKfcV1K8eOfCeRPpsdjtTJt/dFbZGq2IR0ooorEkKKKKAKKKKASX/EbEUewuFG6tICfUGNkH4NVp1h6/JBHw28MjySDaURSNHCp24yyqQWHgoz5kcge/wDxE2hfTY3A/s7hC3opSRf+5lqVod+ZLK2fmXgTiPrwKG/HNQBVadc2adyOcyTu32jOrhnc/vKPiJ2z4+dS72XGVq36w0AuNOcqMe0YLYHiY+EE/Qn6VmukT92Yj9E/ka4suOpL6nnZ8dTW/JBGqqrxzQSoJoW448nGfNDkjusNiKf2g6vHd28c8fuyLnHip5Mp9QQR9Kw3RDQ7VtOtS1vA7mPLM8UbMSSScsy55mtdounRwrwRxrEpbPCigDJwM4G2dvwrpWKlVnbjx6FVmY6wehF3eyCVbmORE/s7Z1ZEXbfvBiGf1YDy2G1YLUbC8thm4spVUfFHwuo+ZQ4H1NP6voNUlUuUJ4oz5Pz1pXSSNG4kdc4xhwRzwfTy86vNP1PtdR0pyVz27qeHlhhGBzJ57imlrfRe0ut7i2jc/pcPC/8AOmG/GsRrXQTT9NaK/E00awzxP2Zw6sQ69xdgw2BOcscA86QxRUrRnHp1GSkmOB2xUG+uhHG8jHZFLEnwABJ/Kpcy+PhWR6y73s9Muz5xFf58J/nrds6BddXEfDZBid5JHck+eeH/ACVZXMmMnnv/AFqJodv2dpbrjH2QJHq3eP1ya93EqlcA+I/OpBFnl4jnGNqjXJ7pqfPbBVJyaoNZ1IRxuSOWw35nO1AVMd+1tedoimR5FAQLjtA2VAC5VscWOHIGcMcEGmP0S6sI+/f6sI14iZOx92KPfiJcg4P7vIDOc52l9CujNvpVsdS1Fgbgji3/ALviG0aDxkPLI+Q2yTnNa1671SdUaPuth4LLJChfC4u3G/BuCE+LI2GxevPBRu+Cw6da/b3yKsEMMUCNhL6YmPDDG1uq4dyP5dtxyNb7q16SSTq9rckNcQBT2q+7PE2ezmHkxwQR5jPiQF5q0tvY5TgW+1B0weMLwIvgCnuwxANsgwTtvyNceq3VZLG+WHhil9scI6R544CoLAjiJPZKrElT4bjlg30tIJrgf9FFFQXCiiigCiiigMd1vWna6PeL5Ir/AMjo/wCS1luqm549Lg8040P0dsf4SKZevWPb208P62J0/mQj+tJrqKveKynizvHMG+jqAPxjaoYLbrD0U3Vu6R/2qESRY58SjkD4EgkfMisCb1buLAXhcDhmTGCrd4NsfA/+PCnJdwjds+X9BS16WdHSbkzWrdlMRhv0JM8ww8z5/XnvWeXHrX1Mc2LWtuUWnVLdLJatbuSJbZirD9lmYqR6ZyPoPMUw+zPlSEhuLywuUuWtpEkHdcBSYplOMrxrkZ5Ec8YHlTr03pJDJbC5yY4wuX7QFSmBuGB8flnO2M5FWuVcGkW2tz3rWsR2cLTTHCjZVHvOxzwog8WOPzPIGvXQ3XPa7WG5K8JcHiUZ2Ksykb+q0p77Wn1G49ocFbeMkW0f4GVv2z+H0yZnRXp9b6bHPbTrKzJcydmEVT3CQRkswA3yfrWerVJpclY5FKbiuw57ibixSG60+kYvXeOJs21tnvDlJMdsg+KqDgfMncMKka/0zu9SUxxIbS1PvOSeORfLOBsR4DbmCTyOb1GyyIrSAZMsiog58yMn78ZNQ5fFXcrPKtShHk/RHRm4LWVsWOSbeIknmT2a5NY3rtn/AOn8AO800aD15t/kre28ASMIOSrgfIDA/Klf1tyF7nToAdu0eVh+5wY/AOPrWrdtGwTkbAcgoH3VSCpeofD9f6VEq4PU92cd47fKqLVLcSq6+Dcj5HwP31ZX3uj5/wBDUB3AGTQH1dfmvJoo7scbWtu7RReFxMPdYj4iVwceJQ7d4irjT+kaRWqJYt2l5cgvcTSAFo2zhmdTnJByETljffO+XisVury3gxkPJ3vPgUEuAeY7oNby96vUjKvYSG3k5NxZdWU+j53Hh/s1eEHyirXgx1xOsXcTtHmnQtHKnC7yScWN+ZOTnfw3xvTh6r+hzW/Fd3QU3kqji4QMRrgYjGNixxlm89uQyY3QDq7hsvtCO0mPxsAD6hVGyL6c/M4xTJiTAxVpbIiMaPdFFFZFwooooAooooApCdXC9hq2p2x7vfYqMfCkrAH7pBj0NPukd0+E2may+o9g0ltOiq7LjCnhRWHo2YwwzgHOM+QGynkOSCds/wBa+y25UZOK8aDqttex9pburj4hydT5Mp3H5HwJqzmhzsai0CmbUxGQmSCfTz2/pS96XavJqc3s8BJtICO2Zc4lfyGOYG+PDm36NbrU9IEjHJbGOEjzG+dxy586x1x0WurPLafIJIs5NvKRzPPhbb8x9aieqvh5KZNWl6eT3pcCq3CygALsCMAcsYBqRcX8e/Cg4vAlV8/POaz/AP8AUIkkKTKYZl2Mbgg+e2efOqzXJpG4BGQrNIqA48GyBnOfHFefolqpnlrHLVpezLXWtXGCZCBgYz8t9h4mrnqn6NyTz/8AqMyFY1BW2U+JOQZMeWCQPU/sirDo71RRrIJL2Y3DA5CAER/XO7D02HzpowxBQFAAA2AAwAPAADkK6sWJI78OBY9+58kfFJ7pjMJdbCjf2e1A+TMSfv4ZRTfn8KR63HHqOoz4/vuyXf8AQyp/7FNar8x0HeSUtzrxRUK5lYMQDVwVzXXexjxxX29Pdr2YVznG9RIoQxbJxg/60BedWNrx30snhDFw/wATnb/CGp7WEeI1Hpn796VHVBZf8u8v6+c8P7q4UfjxU4rdMsBXRHaJBLgi4R611oorBuyQoooqAFFFFAFFFFAFR760WVSrAEEYIIyCPIipFFSnQEv0l6s2glNzpkjW0o34QTwHfJB/RB8sFTgDAo0frG4XFvqkTWs3ISAHsm32Pjw/vDK+ORTjnh4vnWU6SdFoblCksasOfCfA+asN1PqDV9MZ8bMg6EKyBlYMrDYgggg+II2IqDNbAAnNL2XRdQ0lmexdp7cHLWsgJI8+EDnz5rg8tjitJ0a6w7S8AQn2efYGOQgZPkj8m32wcH0rNqUdmSetd0KC7j4J0Dbd1wAHX918ZHy5elL7pN0KvLNC8JNzCpVgcHtYyCCCVHvKMcx/hpxXUGcYAzXCMFGHFsKhpPkhxT5LW0uuNQw5MARjyIyKmRvtuarYn27vKpUZyKo/h3RJ8u7ngRnPJFLH6Ak/lSF6ID/lS7HLySs5J5nwz94P304es6/SDSrphjiaPsx55kIQ/cGJ+lKjRbYpbxAjHcB+pGT+dTFUCTLJwjJqvnfiOak3rjGM75qDIcAn0NXBFu5SCMHG3+tU2pX/AAgqCSzbbeGf618v9SZmEcYLuTwjhGTknZVA5mmR1f8AQDsCJ7oBp85RNiI/U+DSfl8+VoxcmDbdXmm9lbW0ZXhKRAsPJmGWB9eJjW9sl5n6VUaZbFAS3M/gKvYVwAK1yOlRCPdFFFYEhRRRQBRRRQBRRRQBRRRQBXOaIN866UVKdAqL2xDbMPkR/v8ACsB0x6v4LrLSLwyeEyc/4hyb6/Q01SKjS2vl91arInsyKPz8L/VNH2ce12g5E57o/e3aP65Xyrb9HOmVnf4CPwy/qn7r/wAO+H5eGfkK2N5pYOeHuny8P/FLPpX1ZQTMWj/5aXn3R9m3rwjl81x8jR4/lFjAVcDArukZBFJiLpRqmlMEvE9ogGAHJJ2/ZmAzn0cE/KmJ0X6dWl7gRyhZD/dPgPnHID4+Xwk/SsJJkmf69Lsi0ggB3mnH1CKdv5nX7qqJZQVCgYA5fIDFc+tS67bVbWEbrFGGP7xLMfwRKote1uOIcOeJ/wBEeHzPh+dRFUgdbyZV4mYgKDzqmtxcX8hhtEPD8THYAHbLMfdX05n15Vf6D0CuLwiS8LQxfDGPfO3kc8HzbJ9PGnDoXRqOCMJGgijHwjmfUnmT6nJraOO92RZluhHQSKz3X7WcjvSEe6PEKPhX15n8KYdlYhPVvP8A0qTbWuBhBgf75nxqfDCF+daOSiqQPEFvjc/dUiiisG2yQoooqAFFFFAFFFFAFFFFAFFFFAFFFFAFFFFAeJIwedQrmyyMEcQqwoq0ZNAyl5o+QQMMp2KtjceW+x+tLTpL1XW8pLQ5tpPFcZQ/w5yv029KeckQPOoVzYZG4DD8a1U4y2ZB+bE6vNSe5PaSAZA4rgyFsrsuB8ZPCMAEDYYyBTL6H9XMFrwsE45BzmkG+fNF5L9N/WmFa6UF3A+p3NWCWwHPeouEeAVllp4X3Rk/pH/e1WMdqBz3/KpAFFUlkbFABRRRVCQooooAooooAooooAooooAooooAooooAooooAooooAooooAooooAooooAooooAooooAooooAooooAoooo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8" descr="data:image/jpeg;base64,/9j/4AAQSkZJRgABAQAAAQABAAD/2wCEAAkGBxQTEhUUExQWFhUXFxwbFxgYGBYgGhodHhoXHxoYHBgYHCggGholGxYcITEhJSorLi4uGh8zRDMsOCguLisBCgoKDg0OGhAQGywkICQsLCwsLCwsLCwsLCwsLCwsLCwsLCwsLCwsLCwsLCwsLCwsLCwsLCwsLCwsLCwsLCwsLP/AABEIAPMA0AMBIgACEQEDEQH/xAAcAAACAwEBAQEAAAAAAAAAAAAABwQFBgMCAQj/xABHEAACAQMCAgcFBAcGBQMFAAABAgMABBEFIRIxBgcTIkFRYRQyQnGBI5GhsVJTYnKCksEzQ6LC0fAIJCWy4RVzgxY0VGOz/8QAGQEBAAMBAQAAAAAAAAAAAAAAAAECAwQF/8QALBEAAgIBAwMCBAcBAAAAAAAAAAECEQMSITEEQVETcSJSYYEUMpGhscHwBf/aAAwDAQACEQMRAD8AeNFFFAFFFFAFFFFAFFFFAFFFFAFFFFAFVfSHpFbWUfaXUyxr4Z95j5Ko7zHfwFVvT3pcmnQBuHtJ5TwW8IyWkc48BuVGRnHmBzIpNdDNTs7q9aTWGka9L4RZ14YUxnEYXOAd+TgLv4ncylYGHH1tJMf+UsL24TOO0WMBT5kHJ/HFSLXrYtQypdwXVkWOAbiEhD/EMkfMjFbOCKMAYG1cNU0iG4iaORFdGGGUjY/+fWraUQWFvOrqroysjAFWUgqwPIgjYgjxrpSs6qpHsr280l2Zo4/trbOdkYjiXJ9XXYY7wc+NNOqtUSFFFFQAooooAooooAooooAooooAooooAooooAooooAooooAoorzIuQQDgkc/L1oBdaDAL/U59QkOYbcm3tAeXd2llHmWfiAPl8hWN6y54dUuRZ2Nss1yh79wDhYgDupYbMPPOwOwyTVRq/SO50+BtMhnieEyGOO8UMmBxEzA7HJDPgyLnG+5b3d1YXtno1vHbWqG6upVDhY8FpCRtI7DZI99idgOWdzWsaapEHPqh12bM2m3Z+3tT3STksmcczzCkjB8mXypmBsb0h7y9u4r/2+eextJXi4Cg7R2K+BKL77YAGQcHhG1StS1HULxGU3EiQY78zxrawgeJ3YzSAjbmg89qvXkGi0O+W56RzSw4aOC27J3HIuXzjPifeH8BptUo+gl/pmnxCOOftCT3mjjlkLHxY9ijADYADw/E6u/wCs7TolZnlkBC5CtBcIzei9pGoJPzrKYNjVTrPSa0tSFubiKJiMhXcBiPPh54rC3XXfYezSyRiXt12SCRMFm8CWUleAHnvnAO3Ks3ovVe+oQS3eoSSLd3J41P6sH3QyHntjuZHCoUDHhm3QbocWia9bXal7aZJVBweA5IPqOY+tWVfmq+6Pz6ZMrSF7VwcRXtuCYW3Hdmj+HOBkcj5MBmmB0f60njKR6miIHx2d1ES1vLnluM8G2N/nkKKlbixq0VwtbtJFDIwIYZBBBBHgQRsRXepaokKKKKgBRRRQBRRRQBVD016TJp1q1y6FwrKvCpAJ4jjbPlzq+pZ9facdlbQ5I7W9iTbyKyffvigOMfXfa4y9peqPEiOMj7zIKmW/XXpbc3lT96Jv8ma46l1jafbTvbzF1eM4Y8DEcgdiufPyoi6eaNKMdsnydWH/AHqKrqfgpqfgt7frY0lzgXYB/ajmX8WQCrW16cadIQFvbYknABlQEnwGGI3rK8ehTnnYsT5+zk/jvS965NCtIFtRaRIrTM3eQY4gOHHLbGXFFIlSs/RgNYHrS6RNEq20blC6GSd0PfSEEKETxEsrkRof3vEUvtGW/sDixveKNT/9vcAlPkCPd/h4a4P0kWa8invysHbTsWG7Kvs6rFChK/AJWlkzyyAc+NWW5Nmu0HocrRSGaJWaRAjp8EaD3II/ILzyNy2WznFZSz6KXdlJLBA6JBL3munA7SJEG8ZBOOLBGDy2J28HRYSRtGrRMrxkZVlIKsPMEbGl/wBY+pdtIbZRxxwKjTIOcsshxb2vF8Kse83pw+tdDqKIM1Y3ccfdsY2HGce0FO0ubkj3jEr7BAecr4QE8jVna9GLiVg8xRG+EsPaJx/FL9lGfSOPFarox0f4ASxDSNjtZAMZxyRB8MajZVGwG/MnOrhhVRhRj8/vpp+YGGHQviGZZLuXH6U7qPokRQD6Csp0t0b2WS2ukjkmt4JOOeJpZXxy4ZAsjEHhyT+e2SHRSt6fyNf3qaVa5A2e8kHJV2PB89wfUlR51E1FR4BC6IaS2s6g2pTpw20R4bdCBhyvIkY3AJ4j5scZwCK3HWRdyJAkarKIJHxczRKWMcQ3buqePve7xAHA4jzxmzuTHptgxiiYpBF3Y0BZjgbDYE7nm3qSfGsl0U1y6FxBF7RFfLcI0snDj7AZ3YOuxj48oqMOL1ABrj5M+dz10f1QCC7e4l9o0uPuRPMvE8p2DKp/vI+LuLxAszbZNUcvRVWjefRpElhJxNYzZK5HNQr7xyfstj54wK2WvWUeoBUs7mIPaTcRiwGjMi5wsqghtjnGCN98EgYrOyksu2vJxF7fcssFvGrfZoOSKGIBIyDIzYzjYbjeSTBdH9VntZWWwZo3U/babck8+Z7Fmxuee2DyO4wKaXQ3rJt7w9k2YLkbNBLs2fEIxxx/LZtuQqllsItTlks76EC7t1Vhc25xgNngyx3jc+92TcQ8QT4LPpZpk4uWsWCXk8aK0dwp4JUXbCyk7NjK7Ek7jvb7aRn2ZZM/T0cgPKvdKDqW1i+mSVbmQSRRHhjkO7lhjiAkB76AeJySTzwMU2bZyRvV3Hay58vb2OFeOWRI1yBxOyquTyGWIGTVRrnS+0tYe2kmVkLBR2ffJY5wAEz5GoPWRa20lvGLqYwATBo3GCeMI4wFKsG7jPtj18KTms2FpHPZG3uRM5vYcj2dEOOLn2iwpnfG2T8tqrW1kWNODrd0ssFeZ4if1kUo+WSFIA9TtW3trhJEV42V0YAqykFWB5EEbEVj7rVo5Z3tJbdHQTrASxBBDWbXBYqVxju8GM+Oc+FYbqi6dR2tk0c0dwLdJpOCcRl40U4bhk4MspBYnkRvVU7ITsd1LHrkPFPpMI+O8DY9EKZP0D0x7K8jmRZInV42GVZSCpHoRS76xhxaxoy+TTt/hQ/5alkvgwzdKBaXOo9sl5F2t0WEsEcJykfGqg9upUqc528hv5+x0q0+X+0vIm8cXmlxOR6Zt+H7967RdLNQaW4ZbyyjiW6miiW67pIQg4VlXBAV1GWOd6sYNT1OUE+wWF6o5tbzQkb8shmY7/LwqhQy3S/2BorySH2ErwqLZYu7LkvECQgwdlMnEGz8OMDNTesS3xNo0AGyIgx6ZiB/BKlXOrWyOiXuhCEyvwKwSMqWJxjjCqCd9xmjp6eLXLRPhSDPy/tj/lFAfLhu+x9ar9AQMRxAMgt5OIMAQc3d1xAg8/dWp6JxP9aqb/U1tDKrkBsToB8REojmiYDnw8faLnkCRQkafVXtptuvlGp/myf9/OsBaavEHiubmQRrNLc3Z4vHhIigQAZLYRiwA/Rrx0XvdVureGGyQWsCxJG1w/vNhVBKZGd98cI/iFaTQ+qy0gAe6c3DKoA7Q9xQM7BM4xvyYkfKtp5FtXYNpHFus5pPsdLs5blht2rgrGCfEgeH7zJX1NJ127OZ71LRfBIFBI9Mgj5e+f8AWZqfWLp1mBFDiQqMLHAoIHhgEYQfIH6VnL3rPv3DPDZqkaAs3aMS5UHcgArw7ehxVNU5cFJZEuWl7hL0mu9DmnhuZJbxJY+K1kkYkhxtg8RJC5O4B8FIHeq/6Lxx6LYi7vgxnupl7dubKXLEDHjwjLMBvktzwBXvp3p66lpqXFvkyxqJoWHvcgSo8ckeH6QHlWT6edJ//VLHS4Ux200p7VR8LpiMnhzspMjMPSqttqmW5NhP0/uMSX0aRPp6SdkFLYlfDcJlQ7gksSAhAJAByM1qJtNUxzG0Edrd3EYYsUXjBwQGZVO7DiIzvgnx8Vh1U9HoWuHguARc2UnHwK32c64PZyNH8TRswIfY4kTOastd0q4eaV3hmGoSTAWk0bN2KJyUdoueFFTLMjqOIlsA5qtENFhpHRqUXFuZIFs0s0JlmSTJnG/CgkGG7Lm7hxnOPPNTJuk1vdBYtQtOG2uH4bWR8MHzsgIHfikYd4ehG4NT9U6SW0ebK845lEapcz8H2as45S8HucQ73LChhkjIrroPQ2GOZJxPJPFGh9mSRw6w8XvFGO5BGAMk4GdznaCPc6Sw22j2M8q8XCOJ2LsS7scBVLNuT7qDPIY9TSTtZZuyaQ9691CXCHfIVvi/ZUBifQFPKtd1q6x7bex6fG32UJ7S5O45fDn0Vv5n/Zrx1f2Bu7p70qOzH2NqCOQGzyAeHiPqw8K0xxtlooYvQrR1trZIl5KoUHGOIj3mx+0xJrYRrgAVBsYQMAclFWFbZH2LoqekmhR3carIG7jcSlHdHU4ZcqyEEd1iPUE0tumvQNwtvJZLJLJFcJIyy3ErAquTt2jkA5xuBnnTfrlLAD6GqxkqpihN3+s6vIroNPjiZwR2hnjPCSpXixnJIB2rrofQFILaMDtEmAy08TOpLZyf2WQZxhgQQKbXsnr+FeZbbAyDmrRUERQo9D1WTTbolyqxsy+1IoxEysQq30a/3ZViFlUbcjv3TV30sxJr+n4z9nbyv9/Gv5/0qr6x9RsXmgt1lU3DSGJkTfCTKY3DsNl3ZWxzygONs1RdX2vz32qwyToqtFZFVxnJAYAu2Se8WY1nNJWkHwTtN0rW7ISpBHaSxySvKVffJbGck8OdgB9K+G/1NeAvo6KVkWQm0lSLjZM4D8BfjXBIwfOtX1nahLBYSPCxQ5UM6jJRSwDOB5gGs10euFg1SGCxvpb2CSFnn45BIIyPdcMBgEtgFRvuM+GMiifczDW0jy2UKafdwKt6ssrSAsu/Yrs6xqMBU3YjJ5kkkmrfpLhtdkP6u1/0H5SVsuhXTR766uYHtjGIGI4ic5OWGD3RwttnG/j5b4a6bi1XUpPFRGg/lXP4x1JJVa90i9kUBQGlcZXPJRuOI+e+cD0+/YdDOr5CEvb+T2mZwHUE5jUEZUAcmxn90eA2zWXh0P2m5vF5stkFT0Zt1Ppup++tj1TakLvS+xk3MXFC2fFMd36cDcP8NHwHwe+knWTFCxgs09omGx4COzT9+T+g8sZFYq9tby/ObyYlc5EMeViH9W+Z39ag9ErfsJ57WQd6KUjccxyB/wAOf4hTFtUXwG9dWPFFR1cnkdT1OX1HjjtX6sodI6JpGO6gHyH5nmfvq4lsBEAQB6jzHiPuq5hkB9PSvlzHlTWuo5fSXPL8lF1a3fs88+nOe6Ptbb1jc7qP3WPzOWPIVm9J0COz6QmJh3ZAz23kCwJx9AJEHyFd+lReHsLyMZezlHEP0om2ZeX8PoCauutK2M1pb6lbHL25WVWHijcJzjxwQp9BxVx5I6ZUe102X1IKX2fudOl3/T7+11FdkDCG554Mb/Ef3efzCUxNd123tVV53CKzBQ253IJ8AdgAWJ5ADNL691GPUrEoRgTRZUnfhbGRnf4XA+6ovROS6ubS2vIRHPLbRPbSW8uRuuN1kz3ZGVYs8YIOMZG9Z0bUXtx0LkfjFtdhrO7k7S4BAZyG3YxTLuQ4ATvZwu4O2Ku+mWuRaXYM6qo4FCQxjABbGEQDyAGSB8KmunQbQDZ22HIMrs0kvD7gd92Ea8lQchgDOM+NKjpvra6hqDhj/wAlYcRY+Dv47eIyuAN8hD+lTkhbszltaylVhzm81B+KVjzSMkliR6gsx5fEPCnv0V0tIYlRBhI1CJ9BufmfP1NLrq20x5nk1CVe/MeCBT8MecZ+uAM+hPxU4bO3wFUeH+ya68a0xtmhOtEwM+dd6BRWLduywUUUVAClb/xA6lcQWURglaNJJezl4diwKkgcQ3A7hyAd800qWn/EFbcelcX6ueNvv4k/z0AkNAMUbrG0bJciaH3wc7SoSBkd04zsQNvE1u+qqH/qjkDZbVh8szDA+4GtR0vs4p7CG6aNDKrWrJJ8S8c0AIB8QQx2O1YrSejWpWo9v090k7XiLxcI4uHjPd4W94ZHwkNVLtENWNDp5rXslo0oRZCWVQjcm4mCkH6E1kdI6SvaZxo4iB3JgeI8Xrw8Kk1V3fTa11FEttQ7WxljlVsr7nGAQOLjUlBls4YYGB3q0EfRe9KB7W/inQjKF49iP34XwR6haJJcnn9V+KjXoKL86r/ai96K9NYruSSJLeaGRE4m7VAux2BGGOc/0pb6Q3HLfyH47x1+ik4H3NWz6HaJc2015cXnZgukfD2bMVAQPxe8ARuQfvrBdErtFtVklYL2s8jnPiSQMAc2O3IUOnFqcE5qnSv3NB1eEvqd/wCQWJMeoBH5qfvrn0Of2DXLm1baO5HHH5Z7zADyABkX+EV26no+K51CXwa4wMgg90yHcEZHvjY+VdOuPT2iMF/EO/byKT6qWBGfQMMfxmnejTvRV9ZWn+y6nFdAYS4HA58A64Az8xwfytV9aS5UEVZ9NtOXUtL44u8xRZoT45A4lG/IlSV/irH9DtT7aBSeeN/mOf8AX8K6unlcXE8n/oQqUcn2f9Gtikz86mxS5+dU6tipcUueXOtWjljIiapZqxaNxlJFKN8iNvr/AK1y6qZRLZ3Gnz95oHeJ1PijcWOfge+PkBVhqI4kz4/18Kzek3Xs2tRPyjvYuFvLtEHl590D+M1jnjcbOzop1Nw87ozvR+7Sxkns7iQIYZTwFgQGU+O3LIAbf9Otr1R36pf3tsrBo5lW5iIIKnfhkwR5s4GP2K4dPNPih1ayuZoY5YJz2EyuqlQTsr974hxZz5R+tae26A2mn3Yv7duwjRJO2jYkpwlCeIFjlcEAnJIwPDG/M2eo2qDrZ6VGzthFCf8Ambg9nEBzGcAv9MgD1ZfI0pBpBYwaXCd2xJdSDwGxP5DGfKPzNS73Xjczz6rMD2UYMdojbbbjw8STud92b9Go/Q7XHsmee7t3YXGC0y7sgzsCh5J47eGOeMVaCV7kxVDt6P2KoAFGEjUKg8sDAH0Fae0TAz51SdGr6C5hR7aVZUPxKeR5niB3VvQgGtEBW+SXZFkfaKKKxJCiiigCsX1yWpk0e7A5hUf+WRGP4A1tKpemtsZdPvIxuWtpQPn2bY/HFALeG54+j9ufS1X+S6hX/LWl6AsGsYcftj6iVwfxFL7o1Lx9HWGT9iWbb/8AXMs39K3XQeQLaBf0J7hfuuJSPwYVm0Cw6RdF7a7XhuIVk22fGHX5OO8PlnFL+Xq8vbBzNpN22xz2MhA4vQ/3b/xBfnTWikwK9XDoqs7kKqqWZicAADJJPgAN6L6AVVz1kXbxvZXVhJHdyoyRFAQrMQRkhzsozksrEfIVS9DNOTiEVrKpKd2S5HCz5zlkt1bIij3P2hBLHfHI1eBn1G6Vu8oucrEMnMNkpHay4+GSc4XPMBhvtUzWeqOBmMlnJJaS8xwklB8hniX6Nt5VPBWvBw6p5RGb2Jie1S7fi4juQQACT454G3rea5Ypc27xsMq6lWHjgjH30npdH1bTp5Lh4va1dQHeMkk8OOFyAOIMAOZUjBPzrS9GetO1kISVjEx2+0HdP8Q2A9Tioa7orKL5JHU9qDiKawn/ALW1cjx3Qk4wTzAOcHyK1nNY086fqboBiG4zLH5Bv7xB+ePLhFWPSSZbPULbU4irQTYhnZSCuDjhfI54AB/+NfOtR1maEbuz44v7aI9rERzJHNR55GR8wtXhLTJMxz4llg4+f5KpGyAa9A43rNaH0hhNuJZJY415d497IG4CDc4/0r5F0hkuDw2FpLcn9ZIOGIfjj7yDXbKcV3PFx4Ms9lE1BuCwwoz5nw++sjrs5uZIIbJTcXEM6y8aD7KPBJw0nIAkA8/Dz2rR2HV7cXOG1K4JX/8AHhJWMehI3bw/1rd2VjbWcXCixwxoPQAepJ8fU7+tc2TOmqR6ODpPTkpydsoOtDSfaNMlBHejXtF9Cm5/w8Q+tYbpH03l1Kwit0KxFkXtnZmZpCuzhYYFeRULrniYDOMedW3TjrUjEckVkvbHGHlweyTiyOfxHy8PU8qxGmAadZGZsdvMBwDxAIyoPoPfP8IrFI70tjt2HtDW8XHbyRQN3raJ5Flfh2wEuUTiOAcjOTlvE0wNbu7SW1WY3kUaBjlXBEgZRhozF73GM7rj8Dml9pmoGSx9ktbRW4wWuLqcHeQ5yY8HYrtwtuds4Bo7JTLHJOqySg9hI5A75Kl4JyD8eEeMk/oA86sXKq21OaG7SXTy9vxuEVht2mTsTEcqV35HI+tfrVeVfmLRbft9WtI8EhGMh57cOWGfqij61+m4jsPlVq2sk90UUVACiiigCvE0YZSp5EEH6ivdFAIPqcgEljeWsn6wq48QJI+A/wDYfuq56DagY2MMxw0hBGTt28arHcRDybMayAeIkJHI1WdXwEOratb8vtWZR+ysrgH7pV++tTrvRlZmLxuI3bHaKyB4peHHCXjJB41xs6srDbc4GIBqI5PDyFYXpXr8d2DCjE2aMPaJU3EzAjgtYcbyFmxxcPljO9cz0PlIKsY2Hk8966fWFpMEbnYsa0WidHI4SssjdpJGMISqpFCMb9lEvdj2+IktjxxVGq3IJfQ/RWiVpZgBcT8JdcgiJQMRwKRtwoOeObFj4itIYsAk/wDik10q61XeY29hJFGq7NdSYIJ8ezBBGP2iDnnsNznH0uK6711qj3DE5x2o2+SuWwNzyA+VTLIo8lJ5Iw5P0CkYO4wfkc/kaotd6G2d3nt4I2Y/GBwyfzrhvoTik3B0MtuMez3MocDIIYZHqCqD86srTpLqemHLyG9twe8shJdR4kOcsuPmyjyqkcmOTpFY9RCTqyfrnU0QrCzumUHcxS54W8Rl08vVT868WfSXVtLRYbyz7eBF4VkTOQq4APaJxLsPBgDtTP6M9IYL6ATwHK8mBxxIw5qw8D+BG9UVx1gwPfQWVv8Aas78Lyqfs1wuSFI99seWwz48q0pmrSZi+jGodH5JWkeMRSuSxFyCUBJyQuS0YGeWcHFb3UemWn2qAmeLHCCqxkMSDy4VTJx68q7a50EsbnJltk4zuXUcD58yyYz9c1gdV6lOE8dnclCN1WUZ3/8AcTkP4TUV5KuBLu+su6uNtPsyFP8AfT7L8wAcf4j8qzGsW4bEmq3jTHmIgSqZ8eFVwTz5qB4VGvodXjuBYsVeZ140ZSnubgsDtgd08xxbfKrHTur5UbtL12lk5lSSF+pPefl6D0qUiVEzV/O9+UhsrfghjOfdULxfpP8ACMDwOScnzxV/a9D0U9rdy+0Snc5PcHpvu2/ngelapmRU4IwFUbAKMAfSoN57h+n51YsR55MYVMBQMYGMD0GOVUGqgZf/ANuNvqlzCo/CZ6tqoNRuQWckYAZEz6JxSyfiIR9RQF/1S2/aajcTeCBYx5bsM/8A8z99foO2PdFJzqSssWqyHnLK7n+Hugfeh++nFa+6K1kqgiDtRRRWRIUUUUAUUUUAh9Q+w6UXC8hPHt9Yo3P+KM0wbFsg1getRTD0hspQNpEiGfUySRn7lINbV1ZfT5GgLeFM5rB9LOsSOC4WCNBNFG4F45GVVWPCY18GcZyR6cPnjz046Xsh9ks2zcMO/IOUK+Z/bI5DwyD4ishbabHHCYsd0g8RPNieZJ86wy5FFmGbOse3cdCafbSIPsYZI2AIHZxlWBGQQCMEcqodb6stOulPDD2D+Dw93H8G6EfTPqKqOpvXcdpp054miBe3c/FFndc+ankPIkclphg1ZOvY2TTVoQ+vaJe6NIHZu2tieFZgNxnwYHPCfQkg42POr7R7r2iEv3SSe6QAMjA/1NM3pFLbrazG9Ki3KkScXiD4DG5byxvnGK/O2hDeUIH7DjJhMmOLGTjIG2cYzjbOayzY1WpbHJ1OGNakXVx0UcSuIpXht5QO1jRmHERnu8PIruSM5xk7VddHbRYtX0xEXhQdtgf/ABNk58T61Z297HN3FJyBnljyHj86jKSmsaWR5yj/AAYP4Gs8U5SmkzLBklLJFN/6h0dnjeuUmM+lSOYrjImK7j0RRz3uekNy/CCsFuqLvjdhG3lz77irjVLntMtjHdxisz0eftL3U5uYa5KKfRC4H+ErVjNIckZOMmgOVV6xswzxbepNdruYqRg+HpUeOcgYGKAhXVzw4CjikYhY0HxMdlXPz+4ZrNa06pC3C3EoHZq36xi2ZZR++2cfsolWWtX6xOxJw3YhYwOeZJAshXyYRBwDt79VftsLyWhYhIRIGfIPdVCMjhXO+MgAelAProPpvYQxRfq4gD+9txH6kk1uLb3R/vxpb9CenVldStFHIRKfcV1K8eOfCeRPpsdjtTJt/dFbZGq2IR0ooorEkKKKKAKKKKASX/EbEUewuFG6tICfUGNkH4NVp1h6/JBHw28MjySDaURSNHCp24yyqQWHgoz5kcge/wDxE2hfTY3A/s7hC3opSRf+5lqVod+ZLK2fmXgTiPrwKG/HNQBVadc2adyOcyTu32jOrhnc/vKPiJ2z4+dS72XGVq36w0AuNOcqMe0YLYHiY+EE/Qn6VmukT92Yj9E/ka4suOpL6nnZ8dTW/JBGqqrxzQSoJoW448nGfNDkjusNiKf2g6vHd28c8fuyLnHip5Mp9QQR9Kw3RDQ7VtOtS1vA7mPLM8UbMSSScsy55mtdounRwrwRxrEpbPCigDJwM4G2dvwrpWKlVnbjx6FVmY6wehF3eyCVbmORE/s7Z1ZEXbfvBiGf1YDy2G1YLUbC8thm4spVUfFHwuo+ZQ4H1NP6voNUlUuUJ4oz5Pz1pXSSNG4kdc4xhwRzwfTy86vNP1PtdR0pyVz27qeHlhhGBzJ57imlrfRe0ut7i2jc/pcPC/8AOmG/GsRrXQTT9NaK/E00awzxP2Zw6sQ69xdgw2BOcscA86QxRUrRnHp1GSkmOB2xUG+uhHG8jHZFLEnwABJ/Kpcy+PhWR6y73s9Muz5xFf58J/nrds6BddXEfDZBid5JHck+eeH/ACVZXMmMnnv/AFqJodv2dpbrjH2QJHq3eP1ya93EqlcA+I/OpBFnl4jnGNqjXJ7pqfPbBVJyaoNZ1IRxuSOWw35nO1AVMd+1tedoimR5FAQLjtA2VAC5VscWOHIGcMcEGmP0S6sI+/f6sI14iZOx92KPfiJcg4P7vIDOc52l9CujNvpVsdS1Fgbgji3/ALviG0aDxkPLI+Q2yTnNa1671SdUaPuth4LLJChfC4u3G/BuCE+LI2GxevPBRu+Cw6da/b3yKsEMMUCNhL6YmPDDG1uq4dyP5dtxyNb7q16SSTq9rckNcQBT2q+7PE2ezmHkxwQR5jPiQF5q0tvY5TgW+1B0weMLwIvgCnuwxANsgwTtvyNceq3VZLG+WHhil9scI6R544CoLAjiJPZKrElT4bjlg30tIJrgf9FFFQXCiiigCiiigMd1vWna6PeL5Ir/AMjo/wCS1luqm549Lg8040P0dsf4SKZevWPb208P62J0/mQj+tJrqKveKynizvHMG+jqAPxjaoYLbrD0U3Vu6R/2qESRY58SjkD4EgkfMisCb1buLAXhcDhmTGCrd4NsfA/+PCnJdwjds+X9BS16WdHSbkzWrdlMRhv0JM8ww8z5/XnvWeXHrX1Mc2LWtuUWnVLdLJatbuSJbZirD9lmYqR6ZyPoPMUw+zPlSEhuLywuUuWtpEkHdcBSYplOMrxrkZ5Ec8YHlTr03pJDJbC5yY4wuX7QFSmBuGB8flnO2M5FWuVcGkW2tz3rWsR2cLTTHCjZVHvOxzwog8WOPzPIGvXQ3XPa7WG5K8JcHiUZ2Ksykb+q0p77Wn1G49ocFbeMkW0f4GVv2z+H0yZnRXp9b6bHPbTrKzJcydmEVT3CQRkswA3yfrWerVJpclY5FKbiuw57ibixSG60+kYvXeOJs21tnvDlJMdsg+KqDgfMncMKka/0zu9SUxxIbS1PvOSeORfLOBsR4DbmCTyOb1GyyIrSAZMsiog58yMn78ZNQ5fFXcrPKtShHk/RHRm4LWVsWOSbeIknmT2a5NY3rtn/AOn8AO800aD15t/kre28ASMIOSrgfIDA/Klf1tyF7nToAdu0eVh+5wY/AOPrWrdtGwTkbAcgoH3VSCpeofD9f6VEq4PU92cd47fKqLVLcSq6+Dcj5HwP31ZX3uj5/wBDUB3AGTQH1dfmvJoo7scbWtu7RReFxMPdYj4iVwceJQ7d4irjT+kaRWqJYt2l5cgvcTSAFo2zhmdTnJByETljffO+XisVury3gxkPJ3vPgUEuAeY7oNby96vUjKvYSG3k5NxZdWU+j53Hh/s1eEHyirXgx1xOsXcTtHmnQtHKnC7yScWN+ZOTnfw3xvTh6r+hzW/Fd3QU3kqji4QMRrgYjGNixxlm89uQyY3QDq7hsvtCO0mPxsAD6hVGyL6c/M4xTJiTAxVpbIiMaPdFFFZFwooooAooooApCdXC9hq2p2x7vfYqMfCkrAH7pBj0NPukd0+E2may+o9g0ltOiq7LjCnhRWHo2YwwzgHOM+QGynkOSCds/wBa+y25UZOK8aDqttex9pburj4hydT5Mp3H5HwJqzmhzsai0CmbUxGQmSCfTz2/pS96XavJqc3s8BJtICO2Zc4lfyGOYG+PDm36NbrU9IEjHJbGOEjzG+dxy586x1x0WurPLafIJIs5NvKRzPPhbb8x9aieqvh5KZNWl6eT3pcCq3CygALsCMAcsYBqRcX8e/Cg4vAlV8/POaz/AP8AUIkkKTKYZl2Mbgg+e2efOqzXJpG4BGQrNIqA48GyBnOfHFefolqpnlrHLVpezLXWtXGCZCBgYz8t9h4mrnqn6NyTz/8AqMyFY1BW2U+JOQZMeWCQPU/sirDo71RRrIJL2Y3DA5CAER/XO7D02HzpowxBQFAAA2AAwAPAADkK6sWJI78OBY9+58kfFJ7pjMJdbCjf2e1A+TMSfv4ZRTfn8KR63HHqOoz4/vuyXf8AQyp/7FNar8x0HeSUtzrxRUK5lYMQDVwVzXXexjxxX29Pdr2YVznG9RIoQxbJxg/60BedWNrx30snhDFw/wATnb/CGp7WEeI1Hpn796VHVBZf8u8v6+c8P7q4UfjxU4rdMsBXRHaJBLgi4R611oorBuyQoooqAFFFFAFFFFAFR760WVSrAEEYIIyCPIipFFSnQEv0l6s2glNzpkjW0o34QTwHfJB/RB8sFTgDAo0frG4XFvqkTWs3ISAHsm32Pjw/vDK+ORTjnh4vnWU6SdFoblCksasOfCfA+asN1PqDV9MZ8bMg6EKyBlYMrDYgggg+II2IqDNbAAnNL2XRdQ0lmexdp7cHLWsgJI8+EDnz5rg8tjitJ0a6w7S8AQn2efYGOQgZPkj8m32wcH0rNqUdmSetd0KC7j4J0Dbd1wAHX918ZHy5elL7pN0KvLNC8JNzCpVgcHtYyCCCVHvKMcx/hpxXUGcYAzXCMFGHFsKhpPkhxT5LW0uuNQw5MARjyIyKmRvtuarYn27vKpUZyKo/h3RJ8u7ngRnPJFLH6Ak/lSF6ID/lS7HLySs5J5nwz94P304es6/SDSrphjiaPsx55kIQ/cGJ+lKjRbYpbxAjHcB+pGT+dTFUCTLJwjJqvnfiOak3rjGM75qDIcAn0NXBFu5SCMHG3+tU2pX/AAgqCSzbbeGf618v9SZmEcYLuTwjhGTknZVA5mmR1f8AQDsCJ7oBp85RNiI/U+DSfl8+VoxcmDbdXmm9lbW0ZXhKRAsPJmGWB9eJjW9sl5n6VUaZbFAS3M/gKvYVwAK1yOlRCPdFFFYEhRRRQBRRRQBRRRQBRRRQBXOaIN866UVKdAqL2xDbMPkR/v8ACsB0x6v4LrLSLwyeEyc/4hyb6/Q01SKjS2vl91arInsyKPz8L/VNH2ce12g5E57o/e3aP65Xyrb9HOmVnf4CPwy/qn7r/wAO+H5eGfkK2N5pYOeHuny8P/FLPpX1ZQTMWj/5aXn3R9m3rwjl81x8jR4/lFjAVcDArukZBFJiLpRqmlMEvE9ogGAHJJ2/ZmAzn0cE/KmJ0X6dWl7gRyhZD/dPgPnHID4+Xwk/SsJJkmf69Lsi0ggB3mnH1CKdv5nX7qqJZQVCgYA5fIDFc+tS67bVbWEbrFGGP7xLMfwRKote1uOIcOeJ/wBEeHzPh+dRFUgdbyZV4mYgKDzqmtxcX8hhtEPD8THYAHbLMfdX05n15Vf6D0CuLwiS8LQxfDGPfO3kc8HzbJ9PGnDoXRqOCMJGgijHwjmfUnmT6nJraOO92RZluhHQSKz3X7WcjvSEe6PEKPhX15n8KYdlYhPVvP8A0qTbWuBhBgf75nxqfDCF+daOSiqQPEFvjc/dUiiisG2yQoooqAFFFFAFFFFAFFFFAFFFFAFFFFAFFFFAeJIwedQrmyyMEcQqwoq0ZNAyl5o+QQMMp2KtjceW+x+tLTpL1XW8pLQ5tpPFcZQ/w5yv029KeckQPOoVzYZG4DD8a1U4y2ZB+bE6vNSe5PaSAZA4rgyFsrsuB8ZPCMAEDYYyBTL6H9XMFrwsE45BzmkG+fNF5L9N/WmFa6UF3A+p3NWCWwHPeouEeAVllp4X3Rk/pH/e1WMdqBz3/KpAFFUlkbFABRRRVCQooooAooooAooooAooooAooooAooooAooooAooooAooooAooooAooooAooooAooooAooooAooooAoooo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4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3"/>
          <p:cNvSpPr>
            <a:spLocks noGrp="1" noChangeArrowheads="1"/>
          </p:cNvSpPr>
          <p:nvPr>
            <p:ph type="title"/>
          </p:nvPr>
        </p:nvSpPr>
        <p:spPr>
          <a:xfrm>
            <a:off x="435429" y="206375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457C"/>
                </a:solidFill>
                <a:latin typeface="HelveticaNeueLT Std" pitchFamily="34" charset="0"/>
              </a:rPr>
              <a:t>Oversight &amp; Enforcement</a:t>
            </a: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57200" y="1066800"/>
            <a:ext cx="822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19100" indent="-1841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6921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89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9667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149350" indent="-1365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16065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0637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25209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29781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lvl="1" indent="0" eaLnBrk="1" hangingPunct="1">
              <a:spcBef>
                <a:spcPts val="600"/>
              </a:spcBef>
              <a:buNone/>
            </a:pPr>
            <a:endParaRPr lang="en-US" kern="0" dirty="0">
              <a:solidFill>
                <a:srgbClr val="FF0000"/>
              </a:solidFill>
              <a:latin typeface="HelveticaNeueLT Std" pitchFamily="34" charset="0"/>
            </a:endParaRPr>
          </a:p>
          <a:p>
            <a:pPr marL="144463" lvl="1" indent="-144463" eaLnBrk="1" hangingPunct="1">
              <a:spcBef>
                <a:spcPts val="600"/>
              </a:spcBef>
            </a:pPr>
            <a:endParaRPr lang="en-US" kern="0" dirty="0" smtClean="0">
              <a:solidFill>
                <a:srgbClr val="FF0000"/>
              </a:solidFill>
              <a:latin typeface="HelveticaNeueLT Std" pitchFamily="34" charset="0"/>
            </a:endParaRPr>
          </a:p>
          <a:p>
            <a:pPr marL="144463" lvl="1" indent="-144463" eaLnBrk="1" hangingPunct="1">
              <a:spcBef>
                <a:spcPts val="600"/>
              </a:spcBef>
            </a:pPr>
            <a:endParaRPr lang="en-US" kern="0" dirty="0">
              <a:solidFill>
                <a:srgbClr val="FF0000"/>
              </a:solidFill>
              <a:latin typeface="HelveticaNeueLT Std" pitchFamily="34" charset="0"/>
            </a:endParaRPr>
          </a:p>
          <a:p>
            <a:pPr marL="144463" lvl="1" indent="-144463" eaLnBrk="1" hangingPunct="1">
              <a:spcBef>
                <a:spcPts val="600"/>
              </a:spcBef>
            </a:pPr>
            <a:r>
              <a:rPr lang="en-US" kern="0" dirty="0" smtClean="0">
                <a:latin typeface="HelveticaNeueLT Std" pitchFamily="34" charset="0"/>
              </a:rPr>
              <a:t>Single stream – collection approach outdated</a:t>
            </a:r>
          </a:p>
          <a:p>
            <a:pPr marL="144463" lvl="1" indent="-144463" eaLnBrk="1" hangingPunct="1">
              <a:spcBef>
                <a:spcPts val="600"/>
              </a:spcBef>
            </a:pPr>
            <a:r>
              <a:rPr lang="en-US" kern="0" dirty="0" smtClean="0">
                <a:latin typeface="HelveticaNeueLT Std" pitchFamily="34" charset="0"/>
              </a:rPr>
              <a:t>Materials collection – approach outdated</a:t>
            </a:r>
          </a:p>
          <a:p>
            <a:pPr marL="144463" lvl="1" indent="-144463" eaLnBrk="1" hangingPunct="1">
              <a:spcBef>
                <a:spcPts val="600"/>
              </a:spcBef>
            </a:pPr>
            <a:r>
              <a:rPr lang="en-US" kern="0" dirty="0">
                <a:latin typeface="HelveticaNeueLT Std" pitchFamily="34" charset="0"/>
              </a:rPr>
              <a:t>New facilities &amp; </a:t>
            </a:r>
            <a:r>
              <a:rPr lang="en-US" kern="0" dirty="0" smtClean="0">
                <a:latin typeface="HelveticaNeueLT Std" pitchFamily="34" charset="0"/>
              </a:rPr>
              <a:t>technologies – targeted materials outdated</a:t>
            </a:r>
          </a:p>
          <a:p>
            <a:pPr marL="144463" lvl="1" indent="-144463" eaLnBrk="1" hangingPunct="1">
              <a:spcBef>
                <a:spcPts val="600"/>
              </a:spcBef>
            </a:pPr>
            <a:r>
              <a:rPr lang="en-US" kern="0" dirty="0" smtClean="0">
                <a:latin typeface="HelveticaNeueLT Std" pitchFamily="34" charset="0"/>
              </a:rPr>
              <a:t>Outcomes vs process (</a:t>
            </a:r>
            <a:r>
              <a:rPr lang="en-US" kern="0" dirty="0" err="1" smtClean="0">
                <a:latin typeface="HelveticaNeueLT Std" pitchFamily="34" charset="0"/>
              </a:rPr>
              <a:t>ie</a:t>
            </a:r>
            <a:r>
              <a:rPr lang="en-US" kern="0" dirty="0">
                <a:latin typeface="HelveticaNeueLT Std" pitchFamily="34" charset="0"/>
              </a:rPr>
              <a:t> </a:t>
            </a:r>
            <a:r>
              <a:rPr lang="en-US" kern="0" dirty="0" err="1" smtClean="0">
                <a:latin typeface="HelveticaNeueLT Std" pitchFamily="34" charset="0"/>
              </a:rPr>
              <a:t>Pharma</a:t>
            </a:r>
            <a:r>
              <a:rPr lang="en-US" kern="0" dirty="0" smtClean="0">
                <a:latin typeface="HelveticaNeueLT Std" pitchFamily="34" charset="0"/>
              </a:rPr>
              <a:t> </a:t>
            </a:r>
            <a:r>
              <a:rPr lang="en-US" kern="0" dirty="0" err="1" smtClean="0">
                <a:latin typeface="HelveticaNeueLT Std" pitchFamily="34" charset="0"/>
              </a:rPr>
              <a:t>aproach</a:t>
            </a:r>
            <a:endParaRPr lang="en-US" kern="0" dirty="0" smtClean="0">
              <a:latin typeface="HelveticaNeueLT Std" pitchFamily="34" charset="0"/>
            </a:endParaRPr>
          </a:p>
          <a:p>
            <a:pPr marL="144463" lvl="1" indent="-144463" eaLnBrk="1" hangingPunct="1">
              <a:spcBef>
                <a:spcPts val="600"/>
              </a:spcBef>
            </a:pPr>
            <a:endParaRPr lang="en-US" kern="0" dirty="0" smtClean="0">
              <a:latin typeface="HelveticaNeueLT Std" pitchFamily="34" charset="0"/>
            </a:endParaRPr>
          </a:p>
          <a:p>
            <a:pPr marL="144463" lvl="1" indent="-144463" eaLnBrk="1" hangingPunct="1">
              <a:spcBef>
                <a:spcPts val="600"/>
              </a:spcBef>
            </a:pPr>
            <a:r>
              <a:rPr lang="en-US" kern="0" dirty="0" smtClean="0">
                <a:solidFill>
                  <a:srgbClr val="FF0000"/>
                </a:solidFill>
                <a:latin typeface="HelveticaNeueLT Std" pitchFamily="34" charset="0"/>
              </a:rPr>
              <a:t>*** discussion on what is diversion?; LDR and soils (</a:t>
            </a:r>
            <a:r>
              <a:rPr lang="en-US" kern="0" dirty="0" err="1" smtClean="0">
                <a:solidFill>
                  <a:srgbClr val="FF0000"/>
                </a:solidFill>
                <a:latin typeface="HelveticaNeueLT Std" pitchFamily="34" charset="0"/>
              </a:rPr>
              <a:t>ie</a:t>
            </a:r>
            <a:r>
              <a:rPr lang="en-US" kern="0" dirty="0" smtClean="0">
                <a:solidFill>
                  <a:srgbClr val="FF0000"/>
                </a:solidFill>
                <a:latin typeface="HelveticaNeueLT Std" pitchFamily="34" charset="0"/>
              </a:rPr>
              <a:t> lack of oversight &amp; enforcement), Environmental Standards (ELV approach &amp; CSA Guideline)</a:t>
            </a:r>
            <a:endParaRPr lang="en-US" kern="0" dirty="0">
              <a:solidFill>
                <a:srgbClr val="FF0000"/>
              </a:solidFill>
              <a:latin typeface="HelveticaNeueLT Std" pitchFamily="34" charset="0"/>
            </a:endParaRPr>
          </a:p>
          <a:p>
            <a:pPr marL="144463" lvl="1" indent="-144463" eaLnBrk="1" hangingPunct="1">
              <a:spcBef>
                <a:spcPts val="600"/>
              </a:spcBef>
            </a:pPr>
            <a:endParaRPr lang="en-US" kern="0" dirty="0" smtClean="0">
              <a:latin typeface="HelveticaNeueLT Std" pitchFamily="34" charset="0"/>
            </a:endParaRPr>
          </a:p>
          <a:p>
            <a:pPr marL="144463" lvl="1" indent="-144463" eaLnBrk="1" hangingPunct="1">
              <a:spcBef>
                <a:spcPts val="600"/>
              </a:spcBef>
            </a:pPr>
            <a:endParaRPr lang="en-US" kern="0" dirty="0" smtClean="0">
              <a:latin typeface="HelveticaNeueLT Std" pitchFamily="34" charset="0"/>
            </a:endParaRPr>
          </a:p>
          <a:p>
            <a:pPr marL="144463" lvl="1" indent="-144463" eaLnBrk="1" hangingPunct="1">
              <a:spcBef>
                <a:spcPts val="600"/>
              </a:spcBef>
            </a:pPr>
            <a:endParaRPr lang="en-US" kern="0" dirty="0">
              <a:latin typeface="HelveticaNeueLT Std" pitchFamily="34" charset="0"/>
            </a:endParaRPr>
          </a:p>
          <a:p>
            <a:pPr marL="558800" lvl="2" indent="-285750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1800" kern="0" dirty="0" smtClean="0">
              <a:latin typeface="HelveticaNeueLT Std" pitchFamily="34" charset="0"/>
            </a:endParaRPr>
          </a:p>
          <a:p>
            <a:pPr marL="144463" lvl="1" indent="-144463" eaLnBrk="1" hangingPunct="1">
              <a:spcBef>
                <a:spcPts val="600"/>
              </a:spcBef>
            </a:pPr>
            <a:endParaRPr lang="en-US" kern="0" dirty="0" smtClean="0">
              <a:latin typeface="HelveticaNeueLT Std" pitchFamily="34" charset="0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2D5491A-817D-480B-B22A-97B5EF35D755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18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6150769"/>
            <a:ext cx="21701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308064"/>
              </p:ext>
            </p:extLst>
          </p:nvPr>
        </p:nvGraphicFramePr>
        <p:xfrm>
          <a:off x="457200" y="1447800"/>
          <a:ext cx="8578850" cy="426720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25550"/>
                <a:gridCol w="1225550"/>
                <a:gridCol w="1225550"/>
                <a:gridCol w="1225550"/>
                <a:gridCol w="1225550"/>
                <a:gridCol w="1225550"/>
                <a:gridCol w="1225550"/>
              </a:tblGrid>
              <a:tr h="1496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Sector Group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Fiscal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Total Inspections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Non Compliance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Sites with only    Reg. 102 Non Compliance (Waste Audits)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Sites with only    Reg. 103 Non </a:t>
                      </a:r>
                      <a:r>
                        <a:rPr lang="en-US" sz="1200" u="none" strike="noStrike" dirty="0" smtClean="0">
                          <a:effectLst/>
                        </a:rPr>
                        <a:t>Compliance (Source Separating)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Sites with both Reg. 102 and Reg. 103 Non Compliance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/>
                    </a:solidFill>
                  </a:tcPr>
                </a:tc>
              </a:tr>
              <a:tr h="692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Construction &amp; Demolition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2008-09</a:t>
                      </a:r>
                      <a:endParaRPr lang="en-US" sz="1200" b="1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84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73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57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2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Construction &amp; Demolition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2009-10</a:t>
                      </a:r>
                      <a:endParaRPr lang="en-US" sz="1200" b="1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63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457C"/>
                          </a:solidFill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457C"/>
                          </a:solidFill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2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Construction &amp; Demolition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2010-11</a:t>
                      </a:r>
                      <a:endParaRPr lang="en-US" sz="1200" b="1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75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61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457C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2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Construction &amp; Demolition</a:t>
                      </a:r>
                      <a:endParaRPr lang="en-US" sz="1200" b="1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2011-12</a:t>
                      </a:r>
                      <a:endParaRPr lang="en-US" sz="1200" b="1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87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61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457C"/>
                          </a:solidFill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457C"/>
                        </a:solidFill>
                        <a:effectLst/>
                        <a:latin typeface="HelveticaNeueLT Std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9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33EB0-8883-4B7C-B3E8-628D1ACC309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099" name="Rectangle 1"/>
          <p:cNvSpPr>
            <a:spLocks/>
          </p:cNvSpPr>
          <p:nvPr/>
        </p:nvSpPr>
        <p:spPr bwMode="auto">
          <a:xfrm>
            <a:off x="0" y="220663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64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4100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CA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457C"/>
                </a:solidFill>
                <a:latin typeface="HelveticaNeueLT Std" pitchFamily="34" charset="0"/>
              </a:rPr>
              <a:t>Need for Environmental Standards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412776"/>
            <a:ext cx="8229600" cy="4392488"/>
          </a:xfrm>
        </p:spPr>
        <p:txBody>
          <a:bodyPr/>
          <a:lstStyle/>
          <a:p>
            <a:pPr marL="144463" indent="-144463" eaLnBrk="1" hangingPunct="1">
              <a:spcBef>
                <a:spcPts val="1200"/>
              </a:spcBef>
            </a:pPr>
            <a:r>
              <a:rPr lang="en-US" sz="2000" dirty="0" smtClean="0">
                <a:latin typeface="HelveticaNeueLT Std" pitchFamily="34" charset="0"/>
              </a:rPr>
              <a:t>OWMA position on environmental standards for recycling:</a:t>
            </a:r>
          </a:p>
          <a:p>
            <a:pPr marL="236537" lvl="1" indent="0" eaLnBrk="1" hangingPunct="1">
              <a:spcBef>
                <a:spcPts val="1200"/>
              </a:spcBef>
              <a:buNone/>
            </a:pPr>
            <a:r>
              <a:rPr lang="en-US" dirty="0" smtClean="0">
                <a:latin typeface="HelveticaNeueLT Std" pitchFamily="34" charset="0"/>
              </a:rPr>
              <a:t>“Without </a:t>
            </a:r>
            <a:r>
              <a:rPr lang="en-US" dirty="0">
                <a:latin typeface="HelveticaNeueLT Std" pitchFamily="34" charset="0"/>
              </a:rPr>
              <a:t>a common set of environmental standards for processors those who have invested in operating to high </a:t>
            </a:r>
            <a:r>
              <a:rPr lang="en-US" dirty="0">
                <a:solidFill>
                  <a:srgbClr val="FF0000"/>
                </a:solidFill>
                <a:latin typeface="HelveticaNeueLT Std" pitchFamily="34" charset="0"/>
              </a:rPr>
              <a:t>environmental standards whether operating as service providers to EPR programs or generally operating in the waste diversion service market are put at a competitive disadvantage to those that have not made such investment</a:t>
            </a:r>
            <a:r>
              <a:rPr lang="en-US" dirty="0">
                <a:latin typeface="HelveticaNeueLT Std" pitchFamily="34" charset="0"/>
              </a:rPr>
              <a:t> but are still allowed to receive waste (and in some cases simply dispose of that waste while claiming it as diverted).” </a:t>
            </a:r>
            <a:endParaRPr lang="en-US" dirty="0" smtClean="0">
              <a:latin typeface="HelveticaNeueLT Std" pitchFamily="34" charset="0"/>
            </a:endParaRPr>
          </a:p>
          <a:p>
            <a:pPr marL="144463" lvl="1" indent="-144463" eaLnBrk="1" hangingPunct="1">
              <a:spcBef>
                <a:spcPts val="1200"/>
              </a:spcBef>
            </a:pPr>
            <a:r>
              <a:rPr lang="en-US" dirty="0" smtClean="0">
                <a:latin typeface="HelveticaNeueLT Std" pitchFamily="34" charset="0"/>
              </a:rPr>
              <a:t>Consistent framework needed in to ensure accountability, transparency and accuracy as well as a level playing field.</a:t>
            </a:r>
            <a:endParaRPr lang="en-US" dirty="0">
              <a:latin typeface="HelveticaNeueLT Std" pitchFamily="34" charset="0"/>
            </a:endParaRP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17FBC2B3-6D8B-481F-B324-C218A10D1691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19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1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38838"/>
            <a:ext cx="2168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207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33EB0-8883-4B7C-B3E8-628D1ACC309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1"/>
          <p:cNvSpPr>
            <a:spLocks/>
          </p:cNvSpPr>
          <p:nvPr/>
        </p:nvSpPr>
        <p:spPr bwMode="auto">
          <a:xfrm>
            <a:off x="0" y="220663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64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4100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CA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457C"/>
                </a:solidFill>
                <a:latin typeface="HelveticaNeueLT Std" pitchFamily="34" charset="0"/>
              </a:rPr>
              <a:t>Who We Are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412776"/>
            <a:ext cx="8229600" cy="1295400"/>
          </a:xfrm>
        </p:spPr>
        <p:txBody>
          <a:bodyPr/>
          <a:lstStyle/>
          <a:p>
            <a:pPr marL="144463" indent="-144463" eaLnBrk="1" hangingPunct="1">
              <a:spcBef>
                <a:spcPts val="1200"/>
              </a:spcBef>
            </a:pPr>
            <a:r>
              <a:rPr lang="en-CA" sz="2000" dirty="0" smtClean="0">
                <a:latin typeface="HelveticaNeueLT Std" pitchFamily="34" charset="0"/>
              </a:rPr>
              <a:t>OWMA is non-profit industry trade association</a:t>
            </a:r>
          </a:p>
          <a:p>
            <a:pPr marL="144463" indent="-144463" eaLnBrk="1" hangingPunct="1">
              <a:spcBef>
                <a:spcPts val="1200"/>
              </a:spcBef>
            </a:pPr>
            <a:r>
              <a:rPr lang="en-US" sz="2000" dirty="0" smtClean="0">
                <a:latin typeface="HelveticaNeueLT Std" pitchFamily="34" charset="0"/>
              </a:rPr>
              <a:t>Represent over 300 private &amp; public sector members</a:t>
            </a:r>
          </a:p>
          <a:p>
            <a:pPr marL="144463" indent="-144463" eaLnBrk="1" hangingPunct="1">
              <a:spcBef>
                <a:spcPts val="1200"/>
              </a:spcBef>
            </a:pPr>
            <a:r>
              <a:rPr lang="en-US" sz="2000" dirty="0" smtClean="0">
                <a:latin typeface="HelveticaNeueLT Std" pitchFamily="34" charset="0"/>
              </a:rPr>
              <a:t>Members manage roughly 85% of the province’s waste</a:t>
            </a: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17FBC2B3-6D8B-481F-B324-C218A10D1691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2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1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38838"/>
            <a:ext cx="2168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225736"/>
              </p:ext>
            </p:extLst>
          </p:nvPr>
        </p:nvGraphicFramePr>
        <p:xfrm>
          <a:off x="-53277" y="2852936"/>
          <a:ext cx="419365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06" name="Right Arrow 3"/>
          <p:cNvSpPr>
            <a:spLocks noChangeArrowheads="1"/>
          </p:cNvSpPr>
          <p:nvPr/>
        </p:nvSpPr>
        <p:spPr bwMode="auto">
          <a:xfrm>
            <a:off x="4140373" y="4261439"/>
            <a:ext cx="1655763" cy="792162"/>
          </a:xfrm>
          <a:prstGeom prst="rightArrow">
            <a:avLst>
              <a:gd name="adj1" fmla="val 50000"/>
              <a:gd name="adj2" fmla="val 49981"/>
            </a:avLst>
          </a:prstGeom>
          <a:solidFill>
            <a:srgbClr val="00703C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Rounded Rectangle 8"/>
          <p:cNvSpPr/>
          <p:nvPr/>
        </p:nvSpPr>
        <p:spPr bwMode="auto">
          <a:xfrm>
            <a:off x="5867400" y="3690938"/>
            <a:ext cx="2736850" cy="1943100"/>
          </a:xfrm>
          <a:prstGeom prst="roundRect">
            <a:avLst/>
          </a:prstGeom>
          <a:solidFill>
            <a:srgbClr val="00457C">
              <a:alpha val="7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r>
              <a:rPr lang="en-CA" sz="2800" dirty="0">
                <a:solidFill>
                  <a:schemeClr val="bg1"/>
                </a:solidFill>
                <a:latin typeface="HelveticaNeueLT Std" pitchFamily="34" charset="0"/>
                <a:ea typeface="+mn-ea"/>
                <a:cs typeface="+mn-cs"/>
              </a:rPr>
              <a:t>Driving Goal: </a:t>
            </a:r>
          </a:p>
          <a:p>
            <a:pPr>
              <a:defRPr/>
            </a:pPr>
            <a:r>
              <a:rPr lang="en-CA" sz="1800" dirty="0">
                <a:solidFill>
                  <a:schemeClr val="bg1"/>
                </a:solidFill>
                <a:latin typeface="HelveticaNeueLT Std" pitchFamily="34" charset="0"/>
                <a:ea typeface="+mn-ea"/>
                <a:cs typeface="+mn-cs"/>
              </a:rPr>
              <a:t/>
            </a:r>
            <a:br>
              <a:rPr lang="en-CA" sz="1800" dirty="0">
                <a:solidFill>
                  <a:schemeClr val="bg1"/>
                </a:solidFill>
                <a:latin typeface="HelveticaNeueLT Std" pitchFamily="34" charset="0"/>
                <a:ea typeface="+mn-ea"/>
                <a:cs typeface="+mn-cs"/>
              </a:rPr>
            </a:br>
            <a:r>
              <a:rPr lang="en-US" sz="1800" dirty="0">
                <a:solidFill>
                  <a:schemeClr val="bg1"/>
                </a:solidFill>
                <a:latin typeface="HelveticaNeueLT Std" pitchFamily="34" charset="0"/>
                <a:ea typeface="+mn-ea"/>
                <a:cs typeface="+mn-cs"/>
              </a:rPr>
              <a:t>C</a:t>
            </a:r>
            <a:r>
              <a:rPr lang="en-US" sz="1800" dirty="0">
                <a:solidFill>
                  <a:schemeClr val="bg1"/>
                </a:solidFill>
                <a:latin typeface="HelveticaNeueLT Std" pitchFamily="34" charset="0"/>
              </a:rPr>
              <a:t>reate a sustainable economic model for waste management</a:t>
            </a:r>
            <a:endParaRPr lang="en-CA" sz="1800" i="1" dirty="0">
              <a:solidFill>
                <a:schemeClr val="bg1"/>
              </a:solidFill>
              <a:latin typeface="HelveticaNeueLT St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3550" y="404813"/>
            <a:ext cx="8229600" cy="990600"/>
          </a:xfrm>
        </p:spPr>
        <p:txBody>
          <a:bodyPr/>
          <a:lstStyle/>
          <a:p>
            <a:r>
              <a:rPr lang="en-US" sz="3600" dirty="0" smtClean="0">
                <a:solidFill>
                  <a:srgbClr val="00457C"/>
                </a:solidFill>
                <a:latin typeface="HelveticaNeueLT Std" pitchFamily="34" charset="0"/>
              </a:rPr>
              <a:t>CSA Guideline Process &amp; Purpose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665006"/>
              </p:ext>
            </p:extLst>
          </p:nvPr>
        </p:nvGraphicFramePr>
        <p:xfrm>
          <a:off x="-4284984" y="2606314"/>
          <a:ext cx="4032448" cy="3339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FDAE3C-E9F4-40F8-98F3-723C7F6B5B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9461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l">
              <a:defRPr/>
            </a:pPr>
            <a:endParaRPr lang="en-US" sz="4400" dirty="0">
              <a:solidFill>
                <a:srgbClr val="00457C"/>
              </a:solidFill>
              <a:cs typeface="Arial" charset="0"/>
              <a:sym typeface="Arial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742238" y="42863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B30F7ECC-832B-473D-AACA-58F9DF3130CA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20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38838"/>
            <a:ext cx="2168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51520" y="1412776"/>
            <a:ext cx="8496944" cy="45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19100" indent="-1841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6921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89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9667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149350" indent="-1365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16065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0637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25209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29781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144463" indent="-144463" eaLnBrk="1" hangingPunct="1">
              <a:spcBef>
                <a:spcPts val="1200"/>
              </a:spcBef>
              <a:defRPr/>
            </a:pPr>
            <a:r>
              <a:rPr lang="en-US" sz="1800" dirty="0" smtClean="0">
                <a:latin typeface="HelveticaNeueLT Std" pitchFamily="34" charset="0"/>
                <a:sym typeface="Arial" pitchFamily="34" charset="0"/>
              </a:rPr>
              <a:t>Engaged </a:t>
            </a:r>
            <a:r>
              <a:rPr lang="en-US" sz="1800" dirty="0">
                <a:latin typeface="HelveticaNeueLT Std" pitchFamily="34" charset="0"/>
                <a:sym typeface="Arial" pitchFamily="34" charset="0"/>
              </a:rPr>
              <a:t>the Canadian Standards Association to establish a balanced process to develop a guideline.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1800" b="1" dirty="0" smtClean="0">
                <a:latin typeface="HelveticaNeueLT Std" pitchFamily="34" charset="0"/>
              </a:rPr>
              <a:t>Purpose:</a:t>
            </a:r>
          </a:p>
          <a:p>
            <a:pPr marL="144463" indent="-144463" eaLnBrk="1" hangingPunct="1">
              <a:spcBef>
                <a:spcPts val="1200"/>
              </a:spcBef>
            </a:pPr>
            <a:r>
              <a:rPr lang="en-US" sz="1800" dirty="0" smtClean="0">
                <a:latin typeface="HelveticaNeueLT Std" pitchFamily="34" charset="0"/>
              </a:rPr>
              <a:t>Ensure facilities </a:t>
            </a:r>
            <a:r>
              <a:rPr lang="en-US" sz="1800" dirty="0">
                <a:latin typeface="HelveticaNeueLT Std" pitchFamily="34" charset="0"/>
              </a:rPr>
              <a:t>have a rigorous, transparent and accountable materials management system. </a:t>
            </a:r>
          </a:p>
          <a:p>
            <a:pPr marL="144463" indent="-144463" eaLnBrk="1" hangingPunct="1">
              <a:spcBef>
                <a:spcPts val="1200"/>
              </a:spcBef>
            </a:pPr>
            <a:r>
              <a:rPr lang="en-US" sz="1800" dirty="0" smtClean="0">
                <a:latin typeface="HelveticaNeueLT Std" pitchFamily="34" charset="0"/>
              </a:rPr>
              <a:t>Focus </a:t>
            </a:r>
            <a:r>
              <a:rPr lang="en-US" sz="1800" dirty="0">
                <a:latin typeface="HelveticaNeueLT Std" pitchFamily="34" charset="0"/>
              </a:rPr>
              <a:t>is on Ontario but could be applicable elsewhere.</a:t>
            </a:r>
          </a:p>
          <a:p>
            <a:pPr marL="144463" indent="-144463" eaLnBrk="1" hangingPunct="1">
              <a:spcBef>
                <a:spcPts val="1200"/>
              </a:spcBef>
            </a:pPr>
            <a:r>
              <a:rPr lang="en-US" sz="1800" dirty="0" smtClean="0">
                <a:latin typeface="HelveticaNeueLT Std" pitchFamily="34" charset="0"/>
              </a:rPr>
              <a:t>Not </a:t>
            </a:r>
            <a:r>
              <a:rPr lang="en-US" sz="1800" dirty="0">
                <a:latin typeface="HelveticaNeueLT Std" pitchFamily="34" charset="0"/>
              </a:rPr>
              <a:t>about choosing one technology over another but allows a purchaser/government to make informed decisions. </a:t>
            </a:r>
          </a:p>
          <a:p>
            <a:pPr marL="144463" indent="-144463" eaLnBrk="1" hangingPunct="1">
              <a:spcBef>
                <a:spcPts val="1200"/>
              </a:spcBef>
            </a:pPr>
            <a:r>
              <a:rPr lang="en-US" sz="1800" dirty="0" smtClean="0">
                <a:latin typeface="HelveticaNeueLT Std" pitchFamily="34" charset="0"/>
              </a:rPr>
              <a:t>Applicable </a:t>
            </a:r>
            <a:r>
              <a:rPr lang="en-US" sz="1800" dirty="0">
                <a:latin typeface="HelveticaNeueLT Std" pitchFamily="34" charset="0"/>
              </a:rPr>
              <a:t>to anyone purchasing or overseeing waste management services.</a:t>
            </a:r>
          </a:p>
          <a:p>
            <a:pPr marL="144463" indent="-144463" eaLnBrk="1" hangingPunct="1">
              <a:spcBef>
                <a:spcPts val="1200"/>
              </a:spcBef>
            </a:pPr>
            <a:r>
              <a:rPr lang="en-US" sz="1800" dirty="0">
                <a:latin typeface="HelveticaNeueLT Std" pitchFamily="34" charset="0"/>
              </a:rPr>
              <a:t>Understanding that material specific </a:t>
            </a:r>
            <a:r>
              <a:rPr lang="en-US" sz="1800" dirty="0" smtClean="0">
                <a:latin typeface="HelveticaNeueLT Std" pitchFamily="34" charset="0"/>
              </a:rPr>
              <a:t>requirements </a:t>
            </a:r>
            <a:r>
              <a:rPr lang="en-US" sz="1800" dirty="0">
                <a:latin typeface="HelveticaNeueLT Std" pitchFamily="34" charset="0"/>
              </a:rPr>
              <a:t>may be necessary </a:t>
            </a:r>
            <a:r>
              <a:rPr lang="en-US" sz="1800" dirty="0" smtClean="0">
                <a:latin typeface="HelveticaNeueLT Std" pitchFamily="34" charset="0"/>
              </a:rPr>
              <a:t>to add.</a:t>
            </a:r>
            <a:endParaRPr lang="en-US" sz="1800" dirty="0">
              <a:latin typeface="HelveticaNeueLT St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800" kern="0" dirty="0">
              <a:latin typeface="HelveticaNeueLT Std" pitchFamily="34" charset="0"/>
              <a:sym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800" kern="0" dirty="0" smtClean="0">
              <a:latin typeface="HelveticaNeueLT Std" pitchFamily="34" charset="0"/>
              <a:sym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800" kern="0" dirty="0">
              <a:latin typeface="HelveticaNeueLT Std" pitchFamily="34" charset="0"/>
              <a:sym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800" kern="0" dirty="0" smtClean="0">
              <a:latin typeface="HelveticaNeueLT Std" pitchFamily="34" charset="0"/>
              <a:sym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800" kern="0" dirty="0" smtClean="0">
              <a:latin typeface="HelveticaNeueLT Std" pitchFamily="34" charset="0"/>
              <a:sym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800" kern="0" dirty="0" smtClean="0">
              <a:latin typeface="HelveticaNeueLT Std" pitchFamily="34" charset="0"/>
              <a:sym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1400" kern="0" dirty="0" smtClean="0">
              <a:sym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1800" kern="0" dirty="0" smtClean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4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457C"/>
                </a:solidFill>
                <a:latin typeface="HelveticaNeueLT Std" pitchFamily="34" charset="0"/>
              </a:rPr>
              <a:t>Other Work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3550" y="1387475"/>
            <a:ext cx="8229600" cy="4876800"/>
          </a:xfrm>
        </p:spPr>
        <p:txBody>
          <a:bodyPr/>
          <a:lstStyle/>
          <a:p>
            <a:pPr marL="144463" indent="-144463" eaLnBrk="1" hangingPunct="1">
              <a:spcBef>
                <a:spcPts val="1200"/>
              </a:spcBef>
            </a:pPr>
            <a:r>
              <a:rPr lang="en-US" altLang="en-US" sz="2000" dirty="0">
                <a:latin typeface="HelveticaNeueLT Std" pitchFamily="34" charset="0"/>
              </a:rPr>
              <a:t>Conference Board of Canada Report.</a:t>
            </a:r>
          </a:p>
          <a:p>
            <a:pPr marL="144463" indent="-144463" eaLnBrk="1" hangingPunct="1">
              <a:spcBef>
                <a:spcPts val="1200"/>
              </a:spcBef>
            </a:pPr>
            <a:r>
              <a:rPr lang="en-US" altLang="en-US" sz="2000" dirty="0" smtClean="0">
                <a:latin typeface="HelveticaNeueLT Std" pitchFamily="34" charset="0"/>
              </a:rPr>
              <a:t>Supportive </a:t>
            </a:r>
            <a:r>
              <a:rPr lang="en-US" altLang="en-US" sz="2000" dirty="0">
                <a:latin typeface="HelveticaNeueLT Std" pitchFamily="34" charset="0"/>
              </a:rPr>
              <a:t>of IC&amp;I waste </a:t>
            </a:r>
            <a:r>
              <a:rPr lang="en-US" altLang="en-US" sz="2000" dirty="0" smtClean="0">
                <a:latin typeface="HelveticaNeueLT Std" pitchFamily="34" charset="0"/>
              </a:rPr>
              <a:t>diversion – right tool.</a:t>
            </a:r>
            <a:endParaRPr lang="en-US" altLang="en-US" sz="2000" dirty="0">
              <a:latin typeface="HelveticaNeueLT Std" pitchFamily="34" charset="0"/>
            </a:endParaRPr>
          </a:p>
          <a:p>
            <a:pPr marL="144463" indent="-144463" eaLnBrk="1" hangingPunct="1">
              <a:spcBef>
                <a:spcPts val="1200"/>
              </a:spcBef>
            </a:pPr>
            <a:r>
              <a:rPr lang="en-US" altLang="en-US" sz="2000" dirty="0" smtClean="0">
                <a:latin typeface="HelveticaNeueLT Std" pitchFamily="34" charset="0"/>
              </a:rPr>
              <a:t>Working </a:t>
            </a:r>
            <a:r>
              <a:rPr lang="en-US" altLang="en-US" sz="2000" dirty="0">
                <a:latin typeface="HelveticaNeueLT Std" pitchFamily="34" charset="0"/>
              </a:rPr>
              <a:t>on Organic Waste Diversion strategy.</a:t>
            </a:r>
          </a:p>
          <a:p>
            <a:pPr marL="144463" indent="-144463" eaLnBrk="1" hangingPunct="1">
              <a:spcBef>
                <a:spcPts val="1200"/>
              </a:spcBef>
            </a:pPr>
            <a:r>
              <a:rPr lang="en-US" altLang="en-US" sz="2000" dirty="0" smtClean="0">
                <a:latin typeface="HelveticaNeueLT Std" pitchFamily="34" charset="0"/>
              </a:rPr>
              <a:t>Study </a:t>
            </a:r>
            <a:r>
              <a:rPr lang="en-US" altLang="en-US" sz="2000" dirty="0">
                <a:latin typeface="HelveticaNeueLT Std" pitchFamily="34" charset="0"/>
              </a:rPr>
              <a:t>w/ RCO tracking &amp; applying economic model for PPP &amp; tires (one-window reporting?)</a:t>
            </a:r>
          </a:p>
          <a:p>
            <a:pPr marL="144463" indent="-144463" eaLnBrk="1" hangingPunct="1">
              <a:spcBef>
                <a:spcPts val="1200"/>
              </a:spcBef>
            </a:pPr>
            <a:r>
              <a:rPr lang="en-US" altLang="en-US" sz="2000" dirty="0">
                <a:latin typeface="HelveticaNeueLT Std" pitchFamily="34" charset="0"/>
              </a:rPr>
              <a:t>HWIN proposal – move to a </a:t>
            </a:r>
            <a:r>
              <a:rPr lang="en-US" altLang="en-US" sz="2000" dirty="0" smtClean="0">
                <a:latin typeface="HelveticaNeueLT Std" pitchFamily="34" charset="0"/>
              </a:rPr>
              <a:t>alternative service delivery </a:t>
            </a:r>
            <a:r>
              <a:rPr lang="en-US" altLang="en-US" sz="2000" dirty="0">
                <a:latin typeface="HelveticaNeueLT Std" pitchFamily="34" charset="0"/>
              </a:rPr>
              <a:t>model to allow for IT investments on a cost recovery basis</a:t>
            </a:r>
          </a:p>
          <a:p>
            <a:pPr marL="144463" indent="-144463" eaLnBrk="1" hangingPunct="1">
              <a:spcBef>
                <a:spcPts val="1200"/>
              </a:spcBef>
            </a:pPr>
            <a:r>
              <a:rPr lang="en-US" altLang="en-US" sz="2000" dirty="0" smtClean="0">
                <a:latin typeface="HelveticaNeueLT Std" pitchFamily="34" charset="0"/>
              </a:rPr>
              <a:t>Draft </a:t>
            </a:r>
            <a:r>
              <a:rPr lang="en-US" altLang="en-US" sz="2000" dirty="0">
                <a:latin typeface="HelveticaNeueLT Std" pitchFamily="34" charset="0"/>
              </a:rPr>
              <a:t>CSA TECHNICAL GUIDE: Recycling process, audit and verification Guideline for </a:t>
            </a:r>
            <a:r>
              <a:rPr lang="en-US" altLang="en-US" sz="2000" dirty="0" smtClean="0">
                <a:latin typeface="HelveticaNeueLT Std" pitchFamily="34" charset="0"/>
              </a:rPr>
              <a:t>Ontario</a:t>
            </a:r>
          </a:p>
          <a:p>
            <a:pPr marL="144463" lvl="0" indent="-144463" eaLnBrk="1" hangingPunct="1">
              <a:spcBef>
                <a:spcPts val="12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HelveticaNeueLT Std" pitchFamily="34" charset="0"/>
              </a:rPr>
              <a:t>Competition Bureau of Canada advocacy.</a:t>
            </a:r>
          </a:p>
          <a:p>
            <a:pPr marL="144463" lvl="0" indent="-144463" eaLnBrk="1" hangingPunct="1">
              <a:spcBef>
                <a:spcPts val="1200"/>
              </a:spcBef>
            </a:pPr>
            <a:r>
              <a:rPr lang="en-US" altLang="en-US" sz="2000" dirty="0" smtClean="0">
                <a:solidFill>
                  <a:srgbClr val="292934"/>
                </a:solidFill>
                <a:latin typeface="HelveticaNeueLT Std" pitchFamily="34" charset="0"/>
              </a:rPr>
              <a:t>Work </a:t>
            </a:r>
            <a:r>
              <a:rPr lang="en-US" altLang="en-US" sz="2000" dirty="0">
                <a:solidFill>
                  <a:srgbClr val="292934"/>
                </a:solidFill>
                <a:latin typeface="HelveticaNeueLT Std" pitchFamily="34" charset="0"/>
              </a:rPr>
              <a:t>by OWMA on financial assurance models.</a:t>
            </a:r>
          </a:p>
          <a:p>
            <a:pPr marL="144463" indent="-144463" eaLnBrk="1" hangingPunct="1">
              <a:spcBef>
                <a:spcPts val="1200"/>
              </a:spcBef>
            </a:pPr>
            <a:endParaRPr lang="en-US" altLang="en-US" sz="2000" dirty="0" smtClean="0">
              <a:latin typeface="HelveticaNeueLT St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2F90A-3EB7-472D-A6BE-639DE423A1F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7413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l">
              <a:defRPr/>
            </a:pPr>
            <a:endParaRPr lang="en-US" sz="4400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7486650" y="42863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F827CC8F-263C-41D8-AC50-5F7CD03EB95A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21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38838"/>
            <a:ext cx="2168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94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457C"/>
                </a:solidFill>
                <a:latin typeface="HelveticaNeueLT Std" pitchFamily="34" charset="0"/>
              </a:rPr>
              <a:t>Other Work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4463" indent="-144463" eaLnBrk="1" hangingPunct="1">
              <a:spcBef>
                <a:spcPts val="1200"/>
              </a:spcBef>
            </a:pPr>
            <a:endParaRPr lang="en-US" altLang="en-US" sz="2000" dirty="0">
              <a:latin typeface="HelveticaNeueLT Std" pitchFamily="34" charset="0"/>
            </a:endParaRPr>
          </a:p>
          <a:p>
            <a:pPr marL="144463" indent="-144463" eaLnBrk="1" hangingPunct="1">
              <a:spcBef>
                <a:spcPts val="1200"/>
              </a:spcBef>
            </a:pPr>
            <a:r>
              <a:rPr lang="en-US" altLang="en-US" sz="2000" dirty="0" smtClean="0">
                <a:latin typeface="HelveticaNeueLT Std" pitchFamily="34" charset="0"/>
              </a:rPr>
              <a:t>Canada-wide waste sector interaction.</a:t>
            </a:r>
            <a:endParaRPr lang="en-US" altLang="en-US" sz="2000" dirty="0">
              <a:latin typeface="HelveticaNeueLT Std" pitchFamily="34" charset="0"/>
            </a:endParaRPr>
          </a:p>
          <a:p>
            <a:pPr>
              <a:defRPr/>
            </a:pPr>
            <a:endParaRPr lang="en-US" sz="1600" dirty="0">
              <a:latin typeface="HelveticaNeueLT Std" pitchFamily="34" charset="0"/>
              <a:sym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sym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2F90A-3EB7-472D-A6BE-639DE423A1F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7413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l">
              <a:defRPr/>
            </a:pPr>
            <a:endParaRPr lang="en-US" sz="4400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7486650" y="42863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F827CC8F-263C-41D8-AC50-5F7CD03EB95A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22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38838"/>
            <a:ext cx="2168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237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solidFill>
                  <a:srgbClr val="00457C"/>
                </a:solidFill>
              </a:rPr>
              <a:t>Thank you</a:t>
            </a:r>
            <a:endParaRPr lang="en-US" smtClean="0">
              <a:solidFill>
                <a:srgbClr val="0045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CA" sz="2000" dirty="0" smtClean="0">
                <a:latin typeface="HelveticaNeueLT Std" pitchFamily="34" charset="0"/>
              </a:rPr>
              <a:t>For more information contact:</a:t>
            </a:r>
          </a:p>
          <a:p>
            <a:pPr marL="0" indent="0" algn="ctr">
              <a:buNone/>
              <a:defRPr/>
            </a:pPr>
            <a:endParaRPr lang="en-CA" sz="2000" dirty="0" smtClean="0">
              <a:latin typeface="HelveticaNeueLT Std" pitchFamily="34" charset="0"/>
            </a:endParaRPr>
          </a:p>
          <a:p>
            <a:pPr marL="0" indent="0" algn="ctr">
              <a:buNone/>
              <a:defRPr/>
            </a:pPr>
            <a:r>
              <a:rPr lang="en-CA" sz="2000" dirty="0" smtClean="0">
                <a:latin typeface="HelveticaNeueLT Std" pitchFamily="34" charset="0"/>
              </a:rPr>
              <a:t>Rob Cook, CEO</a:t>
            </a:r>
          </a:p>
          <a:p>
            <a:pPr marL="0" indent="0" algn="ctr">
              <a:buNone/>
              <a:defRPr/>
            </a:pPr>
            <a:r>
              <a:rPr lang="en-CA" sz="2000" dirty="0" smtClean="0">
                <a:solidFill>
                  <a:srgbClr val="00703C"/>
                </a:solidFill>
                <a:latin typeface="HelveticaNeueLT Std" pitchFamily="34" charset="0"/>
                <a:hlinkClick r:id="rId3"/>
              </a:rPr>
              <a:t>Rcook@owma.org</a:t>
            </a:r>
          </a:p>
          <a:p>
            <a:pPr marL="0" indent="0" algn="ctr">
              <a:buNone/>
              <a:defRPr/>
            </a:pPr>
            <a:r>
              <a:rPr lang="en-CA" sz="2000" dirty="0" smtClean="0">
                <a:latin typeface="HelveticaNeueLT Std" pitchFamily="34" charset="0"/>
              </a:rPr>
              <a:t>or</a:t>
            </a:r>
          </a:p>
          <a:p>
            <a:pPr marL="0" indent="0" algn="ctr">
              <a:buNone/>
              <a:defRPr/>
            </a:pPr>
            <a:r>
              <a:rPr lang="en-CA" sz="2000" dirty="0" smtClean="0">
                <a:latin typeface="HelveticaNeueLT Std" pitchFamily="34" charset="0"/>
              </a:rPr>
              <a:t>Peter Hargreave, Director of Policy</a:t>
            </a:r>
          </a:p>
          <a:p>
            <a:pPr marL="0" indent="0" algn="ctr">
              <a:buNone/>
              <a:defRPr/>
            </a:pPr>
            <a:r>
              <a:rPr lang="en-CA" sz="2000" dirty="0" smtClean="0">
                <a:solidFill>
                  <a:srgbClr val="00703C"/>
                </a:solidFill>
                <a:latin typeface="HelveticaNeueLT Std" pitchFamily="34" charset="0"/>
                <a:hlinkClick r:id="rId3"/>
              </a:rPr>
              <a:t>Phargreave@owma.org</a:t>
            </a:r>
            <a:endParaRPr lang="en-CA" sz="2000" dirty="0" smtClean="0">
              <a:solidFill>
                <a:srgbClr val="00703C"/>
              </a:solidFill>
              <a:latin typeface="HelveticaNeueLT Std" pitchFamily="34" charset="0"/>
            </a:endParaRPr>
          </a:p>
          <a:p>
            <a:pPr marL="0" indent="0" algn="ctr">
              <a:buNone/>
              <a:defRPr/>
            </a:pPr>
            <a:endParaRPr lang="en-CA" sz="2000" dirty="0" smtClean="0">
              <a:latin typeface="HelveticaNeueLT Std" pitchFamily="34" charset="0"/>
            </a:endParaRPr>
          </a:p>
          <a:p>
            <a:pPr marL="0" indent="0" algn="ctr">
              <a:buNone/>
              <a:defRPr/>
            </a:pPr>
            <a:endParaRPr lang="en-CA" sz="2000" dirty="0" smtClean="0">
              <a:latin typeface="HelveticaNeueLT Std" pitchFamily="34" charset="0"/>
            </a:endParaRPr>
          </a:p>
          <a:p>
            <a:pPr marL="0" indent="0" algn="ctr">
              <a:buNone/>
              <a:defRPr/>
            </a:pPr>
            <a:r>
              <a:rPr lang="en-CA" sz="2000" dirty="0" smtClean="0">
                <a:latin typeface="HelveticaNeueLT Std" pitchFamily="34" charset="0"/>
              </a:rPr>
              <a:t>905-791-9500</a:t>
            </a:r>
          </a:p>
          <a:p>
            <a:pPr marL="0" indent="0" algn="ctr">
              <a:buNone/>
              <a:defRPr/>
            </a:pPr>
            <a:r>
              <a:rPr lang="en-US" sz="2000" dirty="0" smtClean="0">
                <a:solidFill>
                  <a:srgbClr val="00703C"/>
                </a:solidFill>
                <a:latin typeface="HelveticaNeueLT Std" pitchFamily="34" charset="0"/>
                <a:hlinkClick r:id="rId4"/>
              </a:rPr>
              <a:t>www.owma.org</a:t>
            </a:r>
            <a:r>
              <a:rPr lang="en-US" sz="2000" dirty="0" smtClean="0">
                <a:solidFill>
                  <a:srgbClr val="00703C"/>
                </a:solidFill>
                <a:latin typeface="HelveticaNeueLT Std" pitchFamily="34" charset="0"/>
              </a:rPr>
              <a:t> </a:t>
            </a:r>
            <a:endParaRPr lang="en-US" sz="2000" dirty="0">
              <a:solidFill>
                <a:srgbClr val="00703C"/>
              </a:solidFill>
              <a:latin typeface="HelveticaNeueLT St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3256FD-3426-4BD2-B70E-69B1DEF3EC6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l">
              <a:defRPr/>
            </a:pPr>
            <a:endParaRPr lang="en-US" sz="4400" dirty="0">
              <a:solidFill>
                <a:srgbClr val="00457C"/>
              </a:solidFill>
              <a:cs typeface="Arial" charset="0"/>
              <a:sym typeface="Arial" charset="0"/>
            </a:endParaRP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7454900" y="42863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75AC9922-5E46-4E54-A3BB-9EA7696D080F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23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151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5949950"/>
            <a:ext cx="2170112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CC281-9F21-4ADB-8757-2657971A9A2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3" name="Rectangle 1"/>
          <p:cNvSpPr>
            <a:spLocks/>
          </p:cNvSpPr>
          <p:nvPr/>
        </p:nvSpPr>
        <p:spPr bwMode="auto">
          <a:xfrm>
            <a:off x="0" y="220663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64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5124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CA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17600"/>
          </a:xfrm>
        </p:spPr>
        <p:txBody>
          <a:bodyPr/>
          <a:lstStyle/>
          <a:p>
            <a:pPr eaLnBrk="1" hangingPunct="1"/>
            <a:r>
              <a:rPr lang="en-CA" sz="3600" smtClean="0">
                <a:solidFill>
                  <a:srgbClr val="00457C"/>
                </a:solidFill>
                <a:latin typeface="HelveticaNeueLT Std" pitchFamily="34" charset="0"/>
              </a:rPr>
              <a:t>Overview</a:t>
            </a:r>
            <a:endParaRPr lang="en-US" sz="3600" smtClean="0">
              <a:solidFill>
                <a:srgbClr val="00457C"/>
              </a:solidFill>
              <a:latin typeface="HelveticaNeueLT Std" pitchFamily="34" charset="0"/>
            </a:endParaRP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29000"/>
          </a:xfrm>
        </p:spPr>
        <p:txBody>
          <a:bodyPr/>
          <a:lstStyle/>
          <a:p>
            <a:pPr marL="144463" indent="-144463" eaLnBrk="1" hangingPunct="1">
              <a:defRPr/>
            </a:pPr>
            <a:r>
              <a:rPr lang="en-CA" sz="2000" dirty="0" smtClean="0">
                <a:latin typeface="HelveticaNeueLT Std" pitchFamily="34" charset="0"/>
              </a:rPr>
              <a:t>Ontario Statistics</a:t>
            </a:r>
          </a:p>
          <a:p>
            <a:pPr marL="144463" indent="-144463" eaLnBrk="1" hangingPunct="1">
              <a:defRPr/>
            </a:pPr>
            <a:r>
              <a:rPr lang="en-US" sz="2000" dirty="0" smtClean="0">
                <a:latin typeface="HelveticaNeueLT Std" pitchFamily="34" charset="0"/>
              </a:rPr>
              <a:t>Keys to Building the Right Framework</a:t>
            </a:r>
            <a:endParaRPr lang="en-CA" sz="2000" dirty="0" smtClean="0">
              <a:latin typeface="HelveticaNeueLT Std" pitchFamily="34" charset="0"/>
            </a:endParaRPr>
          </a:p>
          <a:p>
            <a:pPr marL="144463" indent="-144463" eaLnBrk="1" hangingPunct="1">
              <a:defRPr/>
            </a:pPr>
            <a:r>
              <a:rPr lang="en-US" sz="2000" dirty="0" smtClean="0">
                <a:latin typeface="HelveticaNeueLT Std" pitchFamily="34" charset="0"/>
              </a:rPr>
              <a:t>WDA - Wasted Opportunities</a:t>
            </a:r>
          </a:p>
          <a:p>
            <a:pPr marL="144463" indent="-144463" eaLnBrk="1" hangingPunct="1">
              <a:defRPr/>
            </a:pPr>
            <a:r>
              <a:rPr lang="en-US" sz="2000" dirty="0" smtClean="0">
                <a:latin typeface="HelveticaNeueLT Std" pitchFamily="34" charset="0"/>
              </a:rPr>
              <a:t>New Legislation</a:t>
            </a:r>
          </a:p>
          <a:p>
            <a:pPr marL="144463" indent="-144463" eaLnBrk="1" hangingPunct="1">
              <a:defRPr/>
            </a:pPr>
            <a:r>
              <a:rPr lang="en-US" sz="2000" dirty="0" smtClean="0">
                <a:latin typeface="HelveticaNeueLT Std" pitchFamily="34" charset="0"/>
              </a:rPr>
              <a:t>Other Work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sz="2000" dirty="0" smtClean="0"/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93F8A2D9-3C18-4C03-85D5-8B397E382EEE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3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1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38838"/>
            <a:ext cx="2168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EE314-E4D9-4F10-8584-0DC8A7FBD35F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147" name="Rectangle 1"/>
          <p:cNvSpPr>
            <a:spLocks/>
          </p:cNvSpPr>
          <p:nvPr/>
        </p:nvSpPr>
        <p:spPr bwMode="auto">
          <a:xfrm>
            <a:off x="0" y="220663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64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176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457C"/>
                </a:solidFill>
                <a:latin typeface="HelveticaNeueLT Std" pitchFamily="34" charset="0"/>
              </a:rPr>
              <a:t>State of Waste in Ontario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E3F4FD3-F8AF-44F2-9EF3-58D3599ABEE2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4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CA"/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7799388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EC94EA65-B574-41E6-8A00-767866785126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4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15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5949950"/>
            <a:ext cx="2170112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3" name="AutoShape 22" descr="data:image/jpeg;base64,/9j/4AAQSkZJRgABAQAAAQABAAD/2wCEAAkGBg8QEBAQDxAQEA8QEBIPDw8UDw8QEBAPFBQVFRQQFBIXHCYeFxkjGRQUHy8gJScpLCwsFR4xNTAqNSYrLCkBCQoKDgwOFA8PGCkcFBwpKSkpKSkpKSkpKSkpKSkpKSkpKSkpKSkpKSkpKSkpKSksKSkpKSwpKSwsKSkpKSkpKf/AABEIAPwAyAMBIgACEQEDEQH/xAAcAAABBQEBAQAAAAAAAAAAAAAEAAIDBQYBBwj/xABGEAABAwEDCQQHBgMFCQAAAAABAAIDEQQxcQUGEiEyQVFhgSKRscETI0JScqHRBzNigpKic7LwFENTY+EVFiQ0g5OUwtL/xAAZAQEBAQEBAQAAAAAAAAAAAAAAAQIDBAX/xAAhEQEBAAIBBAMBAQAAAAAAAAAAAQIRMQMSMkEEIVEiYf/aAAwDAQACEQMRAD8A9xSSSQJJcqmulAQPSUBtTUJPlqFho6RjTwL2g9xKCySqqb/eKE3Sxn87fqhbRnQxpoGyO5tZpDvBRNxoqpVWVOeEI2i9vxRPHkpGZ0RPHq5I3HhpBp/chuNI6QBDzW9rRUkAcSaDvK83zj+0lzax2YAv1gyEgtHw8cVi58pSznSmlfITeC407gptyz6snD26POWzuJa2aIuF4D21R0dtad/0XhtmiBp2Iqc2SO+YVtYrbJDri02UvdFIZGfmgfu7lWJ1/wBj2RrwU6qwuSM8w4BslNM7LmAlknGgOtrvwnpVXbMvcWuaOLtED5lHomUs3GgSWffnRA2+Vg/MCmtzus5ulae8+SG40SSrYcqtcAWmoO8KZtvBRRiShZaQd6kEgQOSSSQJJJJAlHJKAoLZbGxtLnGgGsleeZ3Z7yUbHZ6s03lpl3hrWlzj4Iluo0OVs/rJC90Rc9z2mjgxjn0Pu1uqsxlTP6WR3/DmeNlLv7IXuJ46RNAFmH22u1ap3GtS2NoGvem+jLro7ZJ8UhaFNvPepbwtnZzWw/3tr/8AGjHiVXyW6TWSJCTrOlZbNrPVyGfYSL4Y2/xLQ4nuDlFoRjfZx8MLpD81HO5VM+2u3tb1ggHg9ROt3BrK/Do+EieyzE7LXuws8TB3lddZiNqjfimYD+ljUTdEZNdNKXaMjmNbTSIfIb9wFSE7LlrETNHSL5D7TqaTRwFBeUPBA8GsZdW6rGyEfuNPkllCyySAek0ajVUuaH9zQjXd9KEuNee87yeA5KeGSn9aunFMmsjQ4NaC++pBqGnmVHPG1hAcHEm6guUcq0Vha46wDjpOajX2kNppOFQKjSe0OA5PrXvWWk0WAEtrX8IcURZ/RFpcANQrTRq48tS1sWc9vjBqJGa6E0c0VIufQXOCsbLE6aPTa6rqkOLw97SRvGsKmih0hVuhXc0nRr/qj3Wi0MaGUkiYK0AYHM1/iaa9UrWJr7ZKxxa7U5poQ1kQp1oUv9rP3uf/AN1w8GIQwlxqHNed/rGaXUSN81x9mc3aa9o4mCo/Uxyh9jBlP8XfLaPopY8rEe3GP+raVWxuBufEeXprREe5xopxFPeGzkcY7S2T5EFF3Wisue8rGhunZ3Ab3PnJ6khW+TM/CXASmANN7mzGo/KRrWEdaHt2n2lnxxNcpIbVpahaIDykgAV26TqZPYsnZfhlNGSMeeAcCe5WrJAV4lFbJIXNmDLOTGdIOicW6t4IF4XoeQc6GTNHsuIBIPkm3bDqd317axdUMM2kF1V0ZTO616PowTRpca8K0FCV5b9odoLWQtbUPo95pwJa2oXoefZ7AHM3rye22464pR6SIHsg7TfhdesueeWvoHkzOt8TBpE1O+grxrrVrZc4WzfeTP1+yDRUNoyXHIPVvNRc1xFe/egXZHlZTsm/XQVHeEcdT9bxslkbeC886mveiYrS533MTGD3qALzcTyNBqXAgaq1U8WcU7SO0DrA1jWidl9PRxY3u1yyuI4A6ITTLBHsM03cSK6+qxMOcMj3a60+IqcZ0uje4BoNHEVIqaDmiWX1Gy0pZNpxY33RqPcETGyOIVoK89Z71j4s9qg0ADq0Go/VGw5YLmPkc5vYFdHtVOBuRLdL1j66mgNb+EBo+SBdkJjn6Ti4s2jU63O4V4KuZnVHTZ+ad/vU19Ayl3EobnNXU2SInAaNWNGqg3njrTYYGwamjsm+oB180O7KrmRhzg0giup+scqFCy5eaWmrdQHvBEmWLQNhicwhrW31Lacd4N6DcJItcTi5u9hOunmqbJuWXSOAjLWj3nEgfJWP+0SS4F0bS3f2yHcxqRbnOBAnhm1SNaHcaU+d4XHWF7NcMpA3Aklp6hVGVbW1rDIHjSqBqY4aVTxJ8k+G2kRB4lcXG9uiNFGbmNltNNVoga78VAa9Qmf2WyHWxzojyeR46kAco1Gsk8QXGncobLbxoyDRbSuo01inBNs99Wkluli1NtHpB7jwSe+5Ptdrq0ekjiq4VBFDr5rOyWmpIFTyAJ8FOBI4AUAx1fJNs91Tm2NDDotoe0DQ3g3alrs25WmywvJ1gOHPadQLHQ2YCml26Emlw6rR5JeSWA7LaaLRqA6I10s5jl/r1DI1oLmjokosihJWPon5dyOydhY4VB37weI5rxvOfNC0WdxdT0kVdT2ijh8TOPML357KhYnPqECEnn5FRnLGWPDJI+/Ch7k1s727LnDqaKxyg06RxVe9/FvUEg/NR5tOnKDztNY/Fg8QmmaJ21CK8QSFEXs4kYjzC52dzm/qp4oukjY4QagPbyqCEyWxxucXaThUk3cV0RnhXAg+CcIzwPcURA3JYF0m+utpVnCAI3N0tZFBwrVChPBRm3aI2B24t/Um2TJ0jHVq0j4kW1SBRO6i5HEsAqK8EI+yPLSBTWCL1MxTMRy3oNknJk0dK6J49oK2isMlTUgVp7bR31XIAi2A8D3FaS5b5B2vIjpG6PpGNqQa6ZddyAUseRwGhpmGreGu86IwRHgV0wHBE7rQQyTGPbe7oGrgsUba0bffU1RjgBe5o/MD4KF8jfergCUS2otEC4USAXNLkT3BPa08B8yssOxRkkBoJJuAGtbHN7ID6hz9X4fqVTZEi7bcQvSsiwDUtPb8fpy/1R+TrJogJKxYygSWnsdKxH2jSaFmLhue2uBqCtwVivtHjrY5eWif3BSplxXjtrbXtC52seKrpY0faPuGU3E+CGgOkBpa+Ky8mwL4VAYUc5w316UKaYwbiPBGu4B/Z+Sc2Mi4kdSEWIeGvquiE8ENhwZPff3p4MnvH5fRThic1iM7RAye98m/RSMdJ7w/S36KdrVK1qjnaij9Id4/Sz6IlgfTa3+636J8MeqtFOBRGLXIfSe8R3fRFN9J77+9MiRQC0ztxsTje53eUjZwpW1XCjNqH0Q4JaP9UUhcOITQFGd02ie1dLKKSC9Ug6wzaBreRrp1XqORW9kLyexCrsXNHe8L1vI41BWPf8birgJJJKvUSyWfsdbHP8Fe4ha1ZrPNlbLP/CcpUvDw2YVgHJ31Qdk9nEo5wrAeTvM/VA2Td8R8Vl46glF64wawpJhrPVNZeP63IHxNrqTHNIJoTqUkV65INZRDInEnWUe2Hsk7wOCBhVpHsOwRnIG9xArq1clJZ3E30TJdk4KSxi5RLwNfBQAg8lBK8tFRS/gjJdkYoO07PUKuWImwyE3opzT7xCFsYRb0ZvIeZxDgKu1jjzRLRqCFl224eaKZchScBQ6kokn3FKNGTnFSRb1G5SxXFFgnJQq9vOWMfuqvW8kjsheUZEZWWP8AitPcCV61koagtR7/AI0/mrFdSSVeolQ50trZ5h/lu8FfKnzgZWKQcWO8CpR4I0epk5O80BZf/ZWLR2JhwPmFXWff8Sy8VMnGs9Uxg1hSWgdpyjjvGKCSIa1yUaynRXpTbRxREUV6tGbDsFWx39VZs2HYIxmEl2Tgn2Ld0TJdk4J9i+ilS8LKXZGKDtWz1CMl2Rig7VsjFVzxFWNEvQ9kRDr0jN5DybYw80U25Cv2xgPFFNuQpsh1J8QTJLk+JGXT5qaK4qA7lMw9k9VViyzfbWaH4yf2r1fJY7IXlmbLazx4PPyAXquTtkKx9H4/gOSSSVeglWZZbVj/AIT4FWaAymOycFKPACz/AJgcz4/6Krg9rEFXMraS2kc3eap4b3dFl465ah2ioo/ZxU9rHaKgaLsR4oiWMa0ph2iut2jiuTbRRj2jjv6qzZsOwVYzzVmzYdgUTMJJsnBPsX0TZR2TgnWLciXhZS7IxQdq2RiEZLcMUHarhiEc8RdkRDkNZEQ5Gbygce30RTbkIdvoEWBqQpslykjUct3VSMuRlxymA7Kgcpzs/wBcUWLvNRvrm8o3n5j6L1OwDsheY5ot9dhGPm5en2IdkLUfS+P4CkkklXckFlAakahbcOyg8EtjaWq0Dm7zVHFtO6LQ5VbS2zjm7xWfYO27BYePLl21X9B4Icbv63om1XjAeCHHmiJfaKU20ei7TtJTbXcjHtE3zVlHsOwKrWBWUWwcCiZhpdk4J1iTZLjgn2JE9LCW4YoO03DEIyW4YoO03D4vJHPEXZFOVBZFM5GbygO2eiKrqQvtnoityFNk3YqVlxUUm7FSi5GXDeppNkdFDvClkuHTwVWNNme31ruTGD51XplkHZC85zNZ23nlGPlXzXpFl2VY+n0PCJkkklXYkNbbkSh7YOyg8MzgFMoTfE7xWbA9Y7DzWnzsbTKMnMnyWacPWOwPisPJlzStW7AIZE2n2cPqhuKMpvaSmv6BI3pTX9EY9mNHirCLZdgVXjzVhFsuwKJmGkuOCdY1x9xwTrGpU9LCW4IS03DHyRc1wQlpuHxeSrniLsqlcorKpXIzeUDds9EVuQrds4+SKQpr9ykadSikvClFyMlvU0u7EeChF6mm3Y+Sqxscy29qT42juaF6HZtlYHM1v3h/zT8gAt/ANSsfU6XhEiSSSrqSgtQ1KdQ2jZKDxPPZtMoO5gfyrKyfenqtfn+2lvHNo8CPJZGcet71l5M/KuWj2cPMoY70VaBqb1CF4qMJTf0XZ7+gXN4wXZ7xgie0bfNWEWw7AqvarCE9l2BRnMM+44J9j3Jr7jgnWNSp6WEtwQlp3Y+SLkuCEtW7HyVc8RdlUpUVmUiM3lCzbdiikLHtOxRSGXJj7wpRcon3hS7kZcbeiHjtNx81Ay9TjXIz4vNFjdZmN7Djxkef3FbuK5YjMtvqmni5x/cVt47lqPrYeMPSSSVbJRTjslSpktyDxr7SW0tsZ4tb5rG2r77v8FuPtPbS0wH8I/mKxFt+9GPksvL1PKuWjZGJQpF6Kn2RifJDcVHNIfZwCU14wS93BdlvGCJeUTVYQ7JwKrwrCDZOBRnNA+44LtjXH3HBdsSiXhYSXBCWn2cfJFS3NQto9nHyVc8RdmuUiZZ7k8oz7Qx7TsSiaoaHadiUSUMuTTeFKdyiO10Uh3Iy7FeiI/vGY+aHh2hip4fvByBPyKLHomZjfUx4V7yVsmDUslmiykMXwNWubctR9fHiOpJJKtEmSXJ64+5B5J9qzPWWc4/zf6rB2/7xvTwXo32tw9iB/CQtOBFfJec5Q+8bi1ZebqeRs2z18ghkTKOz18kNvUckgubh5rso2cFwXN/renTbsES8ogjoNk4FAhHQbJwKM5oXbJwXbGuO2ei7ZFEvA+XchLT7OKLk3IS0eziq54jLOnpkFwTwpGfaKC92JRBQ9nvOJRBKpTfa6KU7lFv6KU7kZOgvUsW0fhP8pUVnvUsDCXOA1nRIA6URqT09RzYZSKMfgb4BadtyocgQ0a0cGgdwV8AtR9icR1JJJUJcK6uFBi/tEsrX2STSFdEteORDgK/P5rxzKGtzTzHyK+gcvZOE0UkbrntLTy5968KyvYJIJXRyNo5p6EbnDkVlw6s4oGXZOI80Mpy+8cVEVHA4XDqnTbk1tw5Ep0puRm8okdBsnAoEXo6DZOBRM+EDtk4J1jTTd0TrGpUvA6TchbR7OKKl3IWe9uKrniMs9yemWa5OCkZ9orPvxRBQ9nRBVKaLypT5KHSoVM41RD7Nf0PgrfN2Gs4Pd3KniFFr80cmkn0hGq5vPmjt0cd5RvMlRUaFaIaxx0HRErb6ZJJJIEkkkgjljqFk86s0o7UwgjReNiQCpbypvHJbBMkjBQ1t855byFPZH6MzKNJo2Qa43YO3YFVtF9F23JDJAQ5oLTeCAQcRcVh8sfZdZnkuhL7O6/sGsdf4brulFNOF6X48rSWrtn2b22PYdFMMXRP7jUfNVE+bVtZtWWbFoEo/YSsudwynpWAKdsp3alx9nezbZIz4o3t8Qmhw4hHKw8J0LSFwJ4KjFTl9Vx0deiYHKQORjhJHUKQKESpzZCbgTgiWWnCLXWqkClgybaH7MMh/IQO8qxs+aVrdSrQz4j5BVqdLO+lUSnxMLiA0Ek7hetXYMwj/AHjyeTRojvK1OS82I4gNBgHPf3q6dsfjZXy+mSyJmm5xDpRQbmb+q9CyZk4NAoAKBE2bJ4buRrWgK6ezDCYTUda2i6kkq2SSSSBJJJIEkkkg4Ux0IKkSQCyWJp3Id+S2ncFZLiCnkyOEFPmvC7aijdixh8lplwhBi5cxbIb7PF+gDwQ7vs8sf+A3oZB4OW8LQuaAU0mowQ+zuyf4I/XL/wDSljzCsg/uGddI+JW49GEtAJo1PxkYszrO26GMfkaj4sgNFzQMAB4K/DQuppfpUMyOOCJjya0bgjklRAyyAblMGAJySDi6kkgSSSSBJJJIP//Z"/>
          <p:cNvSpPr>
            <a:spLocks noChangeAspect="1" noChangeArrowheads="1"/>
          </p:cNvSpPr>
          <p:nvPr/>
        </p:nvSpPr>
        <p:spPr bwMode="auto">
          <a:xfrm>
            <a:off x="4533900" y="-33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4" name="AutoShape 24" descr="data:image/jpeg;base64,/9j/4AAQSkZJRgABAQAAAQABAAD/2wCEAAkGBg8QEBAQDxAQEA8QEBIPDw8UDw8QEBAPFBQVFRQQFBIXHCYeFxkjGRQUHy8gJScpLCwsFR4xNTAqNSYrLCkBCQoKDgwOFA8PGCkcFBwpKSkpKSkpKSkpKSkpKSkpKSkpKSkpKSkpKSkpKSkpKSksKSkpKSwpKSwsKSkpKSkpKf/AABEIAPwAyAMBIgACEQEDEQH/xAAcAAABBQEBAQAAAAAAAAAAAAAEAAIDBQYBBwj/xABGEAABAwEDCQQHBgMFCQAAAAABAAIDEQQxcQUGEiEyQVFhgSKRscETI0JScqHRBzNigpKic7LwFENTY+EVFiQ0g5OUwtL/xAAZAQEBAQEBAQAAAAAAAAAAAAAAAQIDBAX/xAAhEQEBAAIBBAMBAQAAAAAAAAAAAQIRMQMSMkEEIVEiYf/aAAwDAQACEQMRAD8A9xSSSQJJcqmulAQPSUBtTUJPlqFho6RjTwL2g9xKCySqqb/eKE3Sxn87fqhbRnQxpoGyO5tZpDvBRNxoqpVWVOeEI2i9vxRPHkpGZ0RPHq5I3HhpBp/chuNI6QBDzW9rRUkAcSaDvK83zj+0lzax2YAv1gyEgtHw8cVi58pSznSmlfITeC407gptyz6snD26POWzuJa2aIuF4D21R0dtad/0XhtmiBp2Iqc2SO+YVtYrbJDri02UvdFIZGfmgfu7lWJ1/wBj2RrwU6qwuSM8w4BslNM7LmAlknGgOtrvwnpVXbMvcWuaOLtED5lHomUs3GgSWffnRA2+Vg/MCmtzus5ulae8+SG40SSrYcqtcAWmoO8KZtvBRRiShZaQd6kEgQOSSSQJJJJAlHJKAoLZbGxtLnGgGsleeZ3Z7yUbHZ6s03lpl3hrWlzj4Iluo0OVs/rJC90Rc9z2mjgxjn0Pu1uqsxlTP6WR3/DmeNlLv7IXuJ46RNAFmH22u1ap3GtS2NoGvem+jLro7ZJ8UhaFNvPepbwtnZzWw/3tr/8AGjHiVXyW6TWSJCTrOlZbNrPVyGfYSL4Y2/xLQ4nuDlFoRjfZx8MLpD81HO5VM+2u3tb1ggHg9ROt3BrK/Do+EieyzE7LXuws8TB3lddZiNqjfimYD+ljUTdEZNdNKXaMjmNbTSIfIb9wFSE7LlrETNHSL5D7TqaTRwFBeUPBA8GsZdW6rGyEfuNPkllCyySAek0ajVUuaH9zQjXd9KEuNee87yeA5KeGSn9aunFMmsjQ4NaC++pBqGnmVHPG1hAcHEm6guUcq0Vha46wDjpOajX2kNppOFQKjSe0OA5PrXvWWk0WAEtrX8IcURZ/RFpcANQrTRq48tS1sWc9vjBqJGa6E0c0VIufQXOCsbLE6aPTa6rqkOLw97SRvGsKmih0hVuhXc0nRr/qj3Wi0MaGUkiYK0AYHM1/iaa9UrWJr7ZKxxa7U5poQ1kQp1oUv9rP3uf/AN1w8GIQwlxqHNed/rGaXUSN81x9mc3aa9o4mCo/Uxyh9jBlP8XfLaPopY8rEe3GP+raVWxuBufEeXprREe5xopxFPeGzkcY7S2T5EFF3Wisue8rGhunZ3Ab3PnJ6khW+TM/CXASmANN7mzGo/KRrWEdaHt2n2lnxxNcpIbVpahaIDykgAV26TqZPYsnZfhlNGSMeeAcCe5WrJAV4lFbJIXNmDLOTGdIOicW6t4IF4XoeQc6GTNHsuIBIPkm3bDqd317axdUMM2kF1V0ZTO616PowTRpca8K0FCV5b9odoLWQtbUPo95pwJa2oXoefZ7AHM3rye22464pR6SIHsg7TfhdesueeWvoHkzOt8TBpE1O+grxrrVrZc4WzfeTP1+yDRUNoyXHIPVvNRc1xFe/egXZHlZTsm/XQVHeEcdT9bxslkbeC886mveiYrS533MTGD3qALzcTyNBqXAgaq1U8WcU7SO0DrA1jWidl9PRxY3u1yyuI4A6ITTLBHsM03cSK6+qxMOcMj3a60+IqcZ0uje4BoNHEVIqaDmiWX1Gy0pZNpxY33RqPcETGyOIVoK89Z71j4s9qg0ADq0Go/VGw5YLmPkc5vYFdHtVOBuRLdL1j66mgNb+EBo+SBdkJjn6Ti4s2jU63O4V4KuZnVHTZ+ad/vU19Ayl3EobnNXU2SInAaNWNGqg3njrTYYGwamjsm+oB180O7KrmRhzg0giup+scqFCy5eaWmrdQHvBEmWLQNhicwhrW31Lacd4N6DcJItcTi5u9hOunmqbJuWXSOAjLWj3nEgfJWP+0SS4F0bS3f2yHcxqRbnOBAnhm1SNaHcaU+d4XHWF7NcMpA3Aklp6hVGVbW1rDIHjSqBqY4aVTxJ8k+G2kRB4lcXG9uiNFGbmNltNNVoga78VAa9Qmf2WyHWxzojyeR46kAco1Gsk8QXGncobLbxoyDRbSuo01inBNs99Wkluli1NtHpB7jwSe+5Ptdrq0ekjiq4VBFDr5rOyWmpIFTyAJ8FOBI4AUAx1fJNs91Tm2NDDotoe0DQ3g3alrs25WmywvJ1gOHPadQLHQ2YCml26Emlw6rR5JeSWA7LaaLRqA6I10s5jl/r1DI1oLmjokosihJWPon5dyOydhY4VB37weI5rxvOfNC0WdxdT0kVdT2ijh8TOPML357KhYnPqECEnn5FRnLGWPDJI+/Ch7k1s727LnDqaKxyg06RxVe9/FvUEg/NR5tOnKDztNY/Fg8QmmaJ21CK8QSFEXs4kYjzC52dzm/qp4oukjY4QagPbyqCEyWxxucXaThUk3cV0RnhXAg+CcIzwPcURA3JYF0m+utpVnCAI3N0tZFBwrVChPBRm3aI2B24t/Um2TJ0jHVq0j4kW1SBRO6i5HEsAqK8EI+yPLSBTWCL1MxTMRy3oNknJk0dK6J49oK2isMlTUgVp7bR31XIAi2A8D3FaS5b5B2vIjpG6PpGNqQa6ZddyAUseRwGhpmGreGu86IwRHgV0wHBE7rQQyTGPbe7oGrgsUba0bffU1RjgBe5o/MD4KF8jfergCUS2otEC4USAXNLkT3BPa08B8yssOxRkkBoJJuAGtbHN7ID6hz9X4fqVTZEi7bcQvSsiwDUtPb8fpy/1R+TrJogJKxYygSWnsdKxH2jSaFmLhue2uBqCtwVivtHjrY5eWif3BSplxXjtrbXtC52seKrpY0faPuGU3E+CGgOkBpa+Ky8mwL4VAYUc5w316UKaYwbiPBGu4B/Z+Sc2Mi4kdSEWIeGvquiE8ENhwZPff3p4MnvH5fRThic1iM7RAye98m/RSMdJ7w/S36KdrVK1qjnaij9Id4/Sz6IlgfTa3+636J8MeqtFOBRGLXIfSe8R3fRFN9J77+9MiRQC0ztxsTje53eUjZwpW1XCjNqH0Q4JaP9UUhcOITQFGd02ie1dLKKSC9Ug6wzaBreRrp1XqORW9kLyexCrsXNHe8L1vI41BWPf8birgJJJKvUSyWfsdbHP8Fe4ha1ZrPNlbLP/CcpUvDw2YVgHJ31Qdk9nEo5wrAeTvM/VA2Td8R8Vl46glF64wawpJhrPVNZeP63IHxNrqTHNIJoTqUkV65INZRDInEnWUe2Hsk7wOCBhVpHsOwRnIG9xArq1clJZ3E30TJdk4KSxi5RLwNfBQAg8lBK8tFRS/gjJdkYoO07PUKuWImwyE3opzT7xCFsYRb0ZvIeZxDgKu1jjzRLRqCFl224eaKZchScBQ6kokn3FKNGTnFSRb1G5SxXFFgnJQq9vOWMfuqvW8kjsheUZEZWWP8AitPcCV61koagtR7/AI0/mrFdSSVeolQ50trZ5h/lu8FfKnzgZWKQcWO8CpR4I0epk5O80BZf/ZWLR2JhwPmFXWff8Sy8VMnGs9Uxg1hSWgdpyjjvGKCSIa1yUaynRXpTbRxREUV6tGbDsFWx39VZs2HYIxmEl2Tgn2Ld0TJdk4J9i+ilS8LKXZGKDtWz1CMl2Rig7VsjFVzxFWNEvQ9kRDr0jN5DybYw80U25Cv2xgPFFNuQpsh1J8QTJLk+JGXT5qaK4qA7lMw9k9VViyzfbWaH4yf2r1fJY7IXlmbLazx4PPyAXquTtkKx9H4/gOSSSVeglWZZbVj/AIT4FWaAymOycFKPACz/AJgcz4/6Krg9rEFXMraS2kc3eap4b3dFl465ah2ioo/ZxU9rHaKgaLsR4oiWMa0ph2iut2jiuTbRRj2jjv6qzZsOwVYzzVmzYdgUTMJJsnBPsX0TZR2TgnWLciXhZS7IxQdq2RiEZLcMUHarhiEc8RdkRDkNZEQ5Gbygce30RTbkIdvoEWBqQpslykjUct3VSMuRlxymA7Kgcpzs/wBcUWLvNRvrm8o3n5j6L1OwDsheY5ot9dhGPm5en2IdkLUfS+P4CkkklXckFlAakahbcOyg8EtjaWq0Dm7zVHFtO6LQ5VbS2zjm7xWfYO27BYePLl21X9B4Icbv63om1XjAeCHHmiJfaKU20ei7TtJTbXcjHtE3zVlHsOwKrWBWUWwcCiZhpdk4J1iTZLjgn2JE9LCW4YoO03DEIyW4YoO03D4vJHPEXZFOVBZFM5GbygO2eiKrqQvtnoityFNk3YqVlxUUm7FSi5GXDeppNkdFDvClkuHTwVWNNme31ruTGD51XplkHZC85zNZ23nlGPlXzXpFl2VY+n0PCJkkklXYkNbbkSh7YOyg8MzgFMoTfE7xWbA9Y7DzWnzsbTKMnMnyWacPWOwPisPJlzStW7AIZE2n2cPqhuKMpvaSmv6BI3pTX9EY9mNHirCLZdgVXjzVhFsuwKJmGkuOCdY1x9xwTrGpU9LCW4IS03DHyRc1wQlpuHxeSrniLsqlcorKpXIzeUDds9EVuQrds4+SKQpr9ykadSikvClFyMlvU0u7EeChF6mm3Y+Sqxscy29qT42juaF6HZtlYHM1v3h/zT8gAt/ANSsfU6XhEiSSSrqSgtQ1KdQ2jZKDxPPZtMoO5gfyrKyfenqtfn+2lvHNo8CPJZGcet71l5M/KuWj2cPMoY70VaBqb1CF4qMJTf0XZ7+gXN4wXZ7xgie0bfNWEWw7AqvarCE9l2BRnMM+44J9j3Jr7jgnWNSp6WEtwQlp3Y+SLkuCEtW7HyVc8RdlUpUVmUiM3lCzbdiikLHtOxRSGXJj7wpRcon3hS7kZcbeiHjtNx81Ay9TjXIz4vNFjdZmN7Djxkef3FbuK5YjMtvqmni5x/cVt47lqPrYeMPSSSVbJRTjslSpktyDxr7SW0tsZ4tb5rG2r77v8FuPtPbS0wH8I/mKxFt+9GPksvL1PKuWjZGJQpF6Kn2RifJDcVHNIfZwCU14wS93BdlvGCJeUTVYQ7JwKrwrCDZOBRnNA+44LtjXH3HBdsSiXhYSXBCWn2cfJFS3NQto9nHyVc8RdmuUiZZ7k8oz7Qx7TsSiaoaHadiUSUMuTTeFKdyiO10Uh3Iy7FeiI/vGY+aHh2hip4fvByBPyKLHomZjfUx4V7yVsmDUslmiykMXwNWubctR9fHiOpJJKtEmSXJ64+5B5J9qzPWWc4/zf6rB2/7xvTwXo32tw9iB/CQtOBFfJec5Q+8bi1ZebqeRs2z18ghkTKOz18kNvUckgubh5rso2cFwXN/renTbsES8ogjoNk4FAhHQbJwKM5oXbJwXbGuO2ei7ZFEvA+XchLT7OKLk3IS0eziq54jLOnpkFwTwpGfaKC92JRBQ9nvOJRBKpTfa6KU7lFv6KU7kZOgvUsW0fhP8pUVnvUsDCXOA1nRIA6URqT09RzYZSKMfgb4BadtyocgQ0a0cGgdwV8AtR9icR1JJJUJcK6uFBi/tEsrX2STSFdEteORDgK/P5rxzKGtzTzHyK+gcvZOE0UkbrntLTy5968KyvYJIJXRyNo5p6EbnDkVlw6s4oGXZOI80Mpy+8cVEVHA4XDqnTbk1tw5Ep0puRm8okdBsnAoEXo6DZOBRM+EDtk4J1jTTd0TrGpUvA6TchbR7OKKl3IWe9uKrniMs9yemWa5OCkZ9orPvxRBQ9nRBVKaLypT5KHSoVM41RD7Nf0PgrfN2Gs4Pd3KniFFr80cmkn0hGq5vPmjt0cd5RvMlRUaFaIaxx0HRErb6ZJJJIEkkkgjljqFk86s0o7UwgjReNiQCpbypvHJbBMkjBQ1t855byFPZH6MzKNJo2Qa43YO3YFVtF9F23JDJAQ5oLTeCAQcRcVh8sfZdZnkuhL7O6/sGsdf4brulFNOF6X48rSWrtn2b22PYdFMMXRP7jUfNVE+bVtZtWWbFoEo/YSsudwynpWAKdsp3alx9nezbZIz4o3t8Qmhw4hHKw8J0LSFwJ4KjFTl9Vx0deiYHKQORjhJHUKQKESpzZCbgTgiWWnCLXWqkClgybaH7MMh/IQO8qxs+aVrdSrQz4j5BVqdLO+lUSnxMLiA0Ek7hetXYMwj/AHjyeTRojvK1OS82I4gNBgHPf3q6dsfjZXy+mSyJmm5xDpRQbmb+q9CyZk4NAoAKBE2bJ4buRrWgK6ezDCYTUda2i6kkq2SSSSBJJJIEkkkg4Ux0IKkSQCyWJp3Id+S2ncFZLiCnkyOEFPmvC7aijdixh8lplwhBi5cxbIb7PF+gDwQ7vs8sf+A3oZB4OW8LQuaAU0mowQ+zuyf4I/XL/wDSljzCsg/uGddI+JW49GEtAJo1PxkYszrO26GMfkaj4sgNFzQMAB4K/DQuppfpUMyOOCJjya0bgjklRAyyAblMGAJySDi6kkgSSSSBJJJIP//Z"/>
          <p:cNvSpPr>
            <a:spLocks noChangeAspect="1" noChangeArrowheads="1"/>
          </p:cNvSpPr>
          <p:nvPr/>
        </p:nvSpPr>
        <p:spPr bwMode="auto">
          <a:xfrm>
            <a:off x="4686300" y="-17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5" name="AutoShape 26" descr="data:image/jpeg;base64,/9j/4AAQSkZJRgABAQAAAQABAAD/2wCEAAkGBhASDxAPEBAQDxQQEBQQDxAQFBUQFBAPFBUVFBUQEhUXJyYfFxkjGRIUHy8gJScqLCwsFR4xNTAqNyYrLCkBCQoKDgwNGg8PGCwfHSQsLSkpLCksLykvLDUpKSwpKSk1LDQ1LDAsKSwpLDUsKTMpNSksKTUsLCk1KSkuLSksKf/AABEIAOEA4QMBIgACEQEDEQH/xAAcAAEAAQUBAQAAAAAAAAAAAAAAAwECBAUGBwj/xABFEAABAwIDAwcJBgMHBQEAAAABAAIDBBESITEFQVEGExRhcYGSByIyM1NzkbGyI0JSocHRFWLSY3KCk8Lh8CQlVKLxFv/EABoBAQADAQEBAAAAAAAAAAAAAAABAgMFBAb/xAAjEQEBAAICAgICAwEAAAAAAAAAAQIRITEDBBITQXEyUZEi/9oADAMBAAIRAxEAPwD2OhoouajvHHnG37rfwhT9Ai9lH4GqlD6qP3bfpCkIdfq3afqgs6BF7KPwNToEXso/A1MZ47r7lcHEa/8AAgt6BF7KPwNToEXso/A1Togg6BF7KPwNToEXso/A1Togg6BF7KPwNToEXso/A1Togg6BF7KPwNToEXso/A1Togg6BF7KPwNToEXso/A1Togg6BF7KPwNToEXso/A1Togg6BF7KPwNToEXso/A1Togg6BF7KPwNToEXso/A1Togg6BF7KPwNToEXso/A1Togg6BF7KPwNToEXso/A1Togg6BF7KPwNToEXso/A1Togg6BF7KPwNVOgRezj8DVkIg4TmW/hb4QivRWZuwofVR+7b9IUrpAMv2UVD6qP3bfpCyFVox/6f3Vzjf4W/3Vlvp/dZACCN+vYR81aSM8+O9XvZwVM+vvsgkCqqNHeqoCIsPaO1YoG4pXho3DUnsH67kGYuT5QeUSmgkNNDeqqMLjzMIMmEgZB+C9s7X4C5JG/wAe5ZeU+uq6qWCB74YzJ0eGFjsJPnFhdI5upce4Cw4k89JtJtI1zQ4uY7KKBvmdLIy6TVObZxhLrlsd8xbQXJrb+B9A7O5b87A93NgSNY/ONwli5xoPm4nYQbGwJ9EHIuXPQeVGembF0+Js4JDZp6MEsic69gCThltaziLWNtbheA1vKOqleJJJn3bkwNtG1jRkGsa2wa0aWAsui5Mcoi3pLonOhldSSnzMQa+QBrw9rQbNfdpvuNza2YOOd8mPP4V5fUGzNqRVETJ4JGyxyDEx7TcEfoeIOYWUvAOT+0KqNr6+jcYqi3OVlKGWp6yHUVULXWbkcnBpuM3Aj0VfX+V/bEcrXSxthiz83mS1suIZOY94NmgaG5uRvGm8u1nviL5/p/LjWtcTzsT27mTQ5+KKyyh5d9o69FpHtOhYJP6lI92ReKw+XCuILjQw2aLuP2g83jr+67byf+Udm0jJGYeZkjYH2DsbXMJw3FwCCDbK28ZoO0REQEREBERAREQcOiIrM3YUPqo/dt+kLIWPQ+qj9236QshVaIeYPHq03KZEQEREBERBzXLPlnFQsa0uj56UHmmPcGjCNXuvuHDee9eZbU21z7Hl9RM5xBsGAOklJNgwYTYixsW2tkSLLSeXGqe7a8jXAFsMELGi2jXAvv3ue74LkeT9S+EmbGWxRkFzdecd92MA7zx3BRboZ7GOpy6pkgeXm+DE0jHI693dTGgnPeSLX3cxWvL3GV5Jc43N9eFjuFsrW0C9O2Jyvp6mPm53c24+k0C5Jto3q7LnqXLbapKJz3Oge4XyMUlx533r2Hm9lyok/KI48NK6DkrzbpWNdiDnCSHUYbyRvawgW1xFut0/h7nNwN5mLGbE2OEjUHFYuA3WVuxtkSx1tLGSwmSoiaA0k2Jkbmcky/jU1dszlhWUzhzMmANk5wMsHNB3izr2BGRA1Bzus/b0n2gnikeYakGWEAloZc+fBYZAsd5tuGE71zU0ZLib2IvhGpcQcJaOu1vgtls7nHU9RCGuLYv+obkSI3tAa+x3BzNQd7G8FF45QjZZxJwNdb0hle3G62ezYInEta50bjoy+RPYcitPSVAJAbhjdoCb59pK22zGuLy1wzaLjK1jf/bLsU1LaNBcebLiDclzfu5ceP56LJ2Ht9+ztoxVWEuaG4ZmNPrIH5PA6xYOHW0cVNSsAeHOFzbCHbh2/K61XKCqjeW4M8Jc240IyJt3n5quOW6PqGkqmSRsljcHMkY17HDRzHAEOHaCFMvP/IjtIS7KEd3E080kXnG9mm0jQ3gLPtbqK9AWgIiICIiAiIg4dERWZuwofVR+7b9IWQseh9VH7tv0hZCq0EREBERAREKD515fCF+16+eSdoDZRAWPIHmsiYLW1IuHafhXF8oYyzm2x5QhodHa5viHpOO8nRZ3lAH/AHTaIO6smPxkc7/Uodgytmjkp5LHAxz4r8Bm5o+duoquuUNEHjI3z6s1tKba7XANnHOAZBxOGRo/lfw6nAjsWrqaYsNs7Z2KrHSYmkg5jdvVkunjoC4BtO7ng7Pm2iz+sYc8X+Ek5aBTcky0bREzxcU8M8/+KOJwae5xB7lyNLWPYcjaxByyzGhHAroIOVAdzhmaC+WEwmoaPtMDi25e30Xus22LI8bquf8AEafY0YmfzLo8eK7sYNjFYXdIb5YQBc3t2reV0LxTthpryRPaA+oZmZngglvYDYYTY6d+vmmYYnRUzmQsdlI57Xh81j6LntDhhuAcN+srEpKiogDuZk1F3hhZILD71jcg9du9NbQw56ctcWSgscN5BF76Fw179eIWyodqPjs15NiMntOdu3eFA3aDJPNm11xm979ZCnbQtBLeeYBrhsTrnftsVNS3EUbpiBjc5p33JbbeVE6ISOOHJvq4gchYauJ4C9z1uChhibGHNge92NpDgPRwWuTbW9gVmCIgYcvNbh7ASXXcR2nLXNVHeeRfbYhr5aEXwVMeMdVTCDiNv5mX/wAsL29eB+RujEm18d7CCnlkbf0nvOCIk90rvivfFaAiIpBERAREQcOiIrM3YUPqo/dt+kLIWPQ+qj9236QshVaCIiAiIgLl+XXLyn2dTPke9rpiCKeAG7pJbZXAzDRcEnh1kLpn3sba2y7V83cu+SdQ6VoqDJHJG0sbI4FzJW4i7E7+a7s3C98sr5rLyeSYa+XSLdOEq6l0j3ySHE6R7pHuP3nvOJzu8kqylkc14LTYjMfIj4LLm5NVY9FrZBxY4H8jY/ksJ9DUMN3QyttxY6ynHy4ZdWG42e2oLMp3/dlixsPWCWPb2hw+Ss2FNDzwZO57IpBhe6O2IcPSyA3E7uCwmbTOAwysxNxF7My10byAC5vUQBcHgDqsYvbuPxWiWbtakEcjgBYYnDCTiLbHTFv3Z71riSd1l02wdoRSWjmLb5Mu4A44tLAnR7RoeGSxtr7OhYS1rgbfeBuHC17hBpg4gZEjsNlcal9sBc4gE+aSSL78lWFgJtexyt18QocN3EdZUC8xg6eEn5H9CtpR0TpmAsIxtBa5pNicIFiL/wAtvgtcGN4j4rNo6hrL2OIncBe2RGfHInJKNlR1fNNysXuFidzWjcDxP6KVgIYZZdALxx6BxOhI7e86rEoy4uxdHml3gYDYndfK1ll1lDVz2+zEQFy4vcNT1C50/VZXyYY92I3HXeRGpP8AFyLlxdSzF28NGKP87gL6EXz/AOTDknO2riliD3FsjXSz2LWiIG7om7gHb75kWAA3/QCt4/JM5udEuxERaJEREBERBw6IiszdhQ+qj9236QshY9D6qP3bfpCyFVoIiICIiDjfKZyiqaamaKMOM0mMtLWh5DWDOwIIvdzT2NcvJf47tOaz6uWSUMa67JWtZYnDbDhAzy/Je18qthS1BhdGWfZ84HB5IvjDQLWB4LzjlFsCenylZbEDhc04muy0B49RXN9nPyS2a4Z5baFrMQDrAXGmR/NA1w0HwJCy4ILNA6rq/m1zrq9xRbSbRDMn08c39+5WQdo0bvT2ZTu+H9KiESkEIUTLGdG2JVsonehs+nj7Y2P+YWMaOl30dP8A5LFthCFXmBwT5z+7/ptp+hUv/h0/+SxZtMaBo87ZkDzxwMb+iyxT30HeVU0fYfyVpl+/9Nov4jSD0NmU47h/SsSqrcRuyBsI4MJCyTEOCsMSrcsb3DbDJcdQPmrZCWNLgAerS/es7m1FVw3Ybbs1aWTqDXycodsQEdEmmwlwcIomhzMw3Igg55EL2zkNt2Wqo2vnY5k0ZMUwc3BieADjtuuCLjcbhcFye5NT1HnRtAa02L3nC24+6N5PcvRuTOyH08cjXlpL5TJ5tyACAAM7cF0/Wz8mV5nDTG1uURF71xERAREQcOiIrM3YUPqo/dt+kLIWPQ+qj9236QshVaCIiAiIgLm+X8bTQvxEXD2ll9S4HMDicOLuuukXjnLvlVz+0o4Gu+yp3uhAGj53Ncx7u6+HuP4lh58pMNX88IvTXWyHYqtV8upVGblwcmA1SNarGjNStGqyoNVxVG6qvBBaIr3ybko5Y7ZEDTcp2vtfIm/Yo5zfcRkf1VuNCkzdDxHyURCleb59w/dRO1Tui1wVLZHsVz1fCy9xxBHfay1w54THr3J2kEdJAwC1omk9bnDE4/ElbJWQx4WtbwAHwFlevosZqabiIikEREBERBw6IiszdhQ+qj9236QshY9D6qP3bfpCyFVoIiICIiDUcq9rGmo5pm+mG4Yveu81vwJv3L5tdV2qmG9xHK3PiQ4YnfH5L2Tyv7X5uBjAdGuk/wAR+zZ+bnfBeEg27l4fLfl5P1wpe3pcg+Q+QVGblRj8TGO/EwFVZ+q5ObOrhqpGNvcdVyrLZqWE5u7Plf8AdZIUhbc6280FXvZYjO9yfko4nWIIt6Ns1e99yNMuHYnGgKsfuV5Vrhoqi12iiOqlcozqpgteszZEOKaJv4pGN+L2hYbt/at1yVhxVcA/tAfCC7/SvV4ZvKRM7esIiL6BuIiICIiAiIg4dERWZuwofVR+7b9IWQseh9VH7tv0hZCq0FS6KhQLpiVjnKN0iDx7y21J55jOqMdwDnfNwXlxXp/lvpyJqeTc9tr/AMwFvkAvL3OXhs5v7Ueh7LfipoD/AGYHwWQ1a/k4+9JD1Yh8CVsGrl+WayrOpN/erx/8Vh1HcpAvPULmuz9EablR2drgDqH7oNVVN0CrHbleVa7VQLXBRjVSuUY171aCwrpuREV6th/C17v/AFI/1LmmhdbyGb9s93CI/m5v7Fe71ZvOLY9vQA5Vusdj1MCu22XqqoFVAREQEREHDoiKzN2FD6qP3bfpCyFj0Pqo/dt+kLIVWihVhKuKseUET3LHfIr5nrCmlQc55ROTxraJ0bADLGedg3YnDWO+7ELjtsvnyRxBLTcEEgtOTg4ZEEHMEFfSlVVgakBec8uKHZ85L5IXc6dZYSI3O4Y7gh3aRfrWWWG+Uaarkg+9G3qkePzv+q3A1K0fJKNjIZI43OcGyk+dYkYmtyuAL+iVvBquN7E1nYyy7SH9lIFGdB2KULx1U3qqpvVVULK12vcr1adVItcoxv71I5RjQ96mCjdV1vI02509TR+bj+y5FpzXUcmZbMd1u+QH7rpenP8AtfDt2sMqzIytNSzraQPXYasoK5WNKuCCqIiAiIg4dERWZuwofVR+7b9IU6gofVR+7b9IU5VWi0lRSOUhULwgxJ3LWVRK2srFgzxIOcr4rg3XCbehLiWjRehbShNiuXq9nkk5KtHN7GpubxjjY94v+62zTmFZNTFufcqRlcj28dZss+2Vu7lKFCxymaudVFd6qVUqoCqLSrTr3KQhWoLHKIaKVyheVeQWXW92RJZo7SVzx1XR7LgOFvYF1vSx5taYOjoZDkt7TOWkoYVvaZi6bRmsKvCsYFeEFUREBERBw6IiszdhQ+qj9236Qp1BQ+qj9236QshVaLCFYWqVUsgx3xrHkgWeWq10aDQ1NDda6XZN9y6t1OonUqqPN+VOzC2I4MjcG+uhuuWirALCQc2eJ9B3Y79DYr1XbWzsYIsuVl2Frl3WXi9jH5KZRp4hcXGfWp2sUv8A+YZe7Q6M8YyWfkMlO3k3OBdkzj1Pa13ysuffCppjiNXCNTO2RVt3xHta4fIq3odV+GH4uCp9F/tGkXNq10ayBRVR+7D8XFXDYtW7fE3sa4/MqfoppgvYseawFyQBxJsFs3cnJvvzP7GBrPz1VrOTDAQS0vP4nkvPdfRaY+FOnPuqC/KIE/2hFmj+7f0j+XWvSNibPvEwnXCL9tlp6bYWYJC7TZVNhaAuj68+M00x4Vipg3qWbERxUnMBWvZa/YPmvYskbIOKlChtkTwP6BXMdYdht/sgkRRiXqVzXXQXIiIOHREVmbsKH1Ufu2/SFkLHofVR+7b9IWQqtBUVUQURVRBRWuCvVCgw54LrAk2eOC3JarTGqXHaNNJ/DRwUzKIBbPmlURqn1w01UlECFjHZo4Le82qcyq/VEaaWPZw4LIZRhbLmVdzafVE6al9AOCsGzhwW55pOaVvrhprYaEDcs+GKylDFcAtJjpKhGXBRvGvd81OoZj8h81YA0m//ADOwVzm2A6jc/ukR17f0CkQQD9/mr4zqq832q5rbIKoiIOHREVmbsKH1Ufu2/SFkLHofVR+7b9IWQqtBERAREQEREBUsqogpZLKqIKWVLK5EFLJZVRBRLKqIKWVURAVLKqICIiAiIgIiIOHRLKqszRweg3+6Pkr0RAREQEREBERAREQEREBERAREQEREBERAREQEREBERAREQaNEREP/2Q=="/>
          <p:cNvSpPr>
            <a:spLocks noChangeAspect="1" noChangeArrowheads="1"/>
          </p:cNvSpPr>
          <p:nvPr/>
        </p:nvSpPr>
        <p:spPr bwMode="auto">
          <a:xfrm>
            <a:off x="4838700" y="-2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6" name="AutoShape 30" descr="data:image/jpeg;base64,/9j/4AAQSkZJRgABAQAAAQABAAD/2wCEAAkGBhQSERUUExQVFRUUFBQUFBgYGBQUFxQVFBQVFRQVFxUXHCYeGBkkGRQUHy8gIycpLCwsFR8xNTAqNSYsLCkBCQoKDgwOGg8PGikcHCQpKSwsKSwsLCwpKSkpLCkpLCwpLCwsLCkpLCwsLCwsLCksLCwsLCksLCwsLCwsLCwsLP/AABEIAK0BJAMBIgACEQEDEQH/xAAbAAACAgMBAAAAAAAAAAAAAAAEBQIDAAEGB//EAEcQAAEDAgMEBQkEBwgCAwEAAAEAAhEDIQQSMQVBUWETInGBkQYyQlKhscHR8BRTkuEVIzNicoKiBxY0Q1STstJjwuLx8kT/xAAZAQADAQEBAAAAAAAAAAAAAAAAAQIDBAX/xAAnEQACAgICAgIBBAMAAAAAAAAAAQIRAyESMRNRQWHwBBRCgSJx0f/aAAwDAQACEQMRAD8AetpODs27gi3PCk+4Q1Rhlb2ecMcBQESOJntR7cwBiEowNQtd22KbkFJjF1alquV8rCcjBFgTfhy5fkuxrtSzEYUPBDrg2K0hKnZMlao86WyV1W1fJIBpdSkxfLrPGOa5h1MgwdRqu6MlLo5JRceyDVb0piJsdVCEU3DSJiJhU6+RK30CtbKudRgbwrXYaNUXTa0xJ7uKlyLUSWzNouFjpGqc08WHBBtd1VRTrAFc0qltI3Wh4ysO5WsqgBIztABY3aYnVZ8GVyQ8ZVujGYgQkFLGg71Z9rUOLKTHbq4WoBSgYtE0MWlQ7CamGAKoxNMERCsqYwIGviVSEzn9qbNy6abt5QY2a6JiF1+Eg3Ksq02wt1na0ZPEns4boSDeymKA3lPdo4Rrm2AkaJA6Z7F0QlzMZR4k6uFLb7vFbLwWwtmtIgochVv5Jbrog4KJCuqPVCaZLRkLIUgtwqEVELIU4WiEAVkLUKwhaypAQhYp5ViAPSRiEVRpA3lJHVYRGHxRXknoDQME6oynXCVtcDqrW1QEhhdZ6EcYKg/FqipiU0Af9qlsRC4Pa9Imu+Abme2wuurOJsotwbKhBNnC4IsR3rbHPg7M5x5KjjK+Fcww5paeaYYSpYTFl0O2tmZ2At1bJE7+IXKsqQV0KXkRjx4MY13goOpSkTotmoSbAq11QEQbJJNFNpgtPEkKD3Stuw9+KuZhgNStP8VsjbBnlQVtUXUXMsrRLMbXI3q4YsyhoW4Q4JiUmhnTrEohtdLcLUiVfqAuaUNnRGVoN6eVFz1WwdyJY0b1lVFkKWKyq12KlU1qYItqhXPIVKN9Cui/FOgJPXIJKMNYuF0EWroxxrswySsqK2WCJUi1QLjELVr0Zope1RhWELUJkkQFKFsNUg1MRDKtFqtLVEtQBXlWBisyrcJAVZVishbSGdPUUqb4S/pTwKj9oXlneNji4Wfb0p+0qDsQihjR+LUDikrOIWvtCdANhXRFDExok9GoXEAAknQC5PYF0WzfJms+C6KY53d+Ead5Cb12BNuMlscFzGLwuV1rg6FegUdhYen57s53yf8A1b8UXTxtGnZjI/ha1vyRDModClj5dnBbN2dWOlKoR/A73wpYnyZxBcSKL7mdAPeV3rtuD1D4j5Kl+3f3P6vyR+4d2kLxKqs4L+72KH+S/wBh9xQ1XZVZutKoP5HfJegnbTd7T4grG7TpneR2j5SrX6l+iXhXs80LYsVqF6c6kyp6r+2HewpfivJei70Mp/dJb7NPYtV+pi+0Q8L+DgIWQumxXkcR5j55OEe0fIJPjNmPp+c0jnqPEWW8ckZdMycJLsCC2HFSyrUKyC+hiY1urn4sbkHCyFDxpuy1NotGIKiaxUIWQq4oXJmi5RhThZlVUTZCVqnTuicPh8zoR1TDgDdOiiUktFxi3sUjDguuYC1Uwh3DtTB2EBOsK9mFygnco5lcRGGI/CbNNRthvieKhVwsG3auiwWNDabREgARCMk6WhQjb2JKGwnO5GSL8t6qr7JcwGQZBtw7V052o0CQ2/Dgh3Y/Nq1Y+aVmviickWQoZV179nCpc6IDE+T4GhK1WePyZvE/g5+FpNXbJhYq8sSfHIv6dafhwdEv6QqxuMIXDR1l78E4Kk0Crhj3FFYGi+q8NY0uJ+pJ3DmgYvZQJ3LodmeRbnjPWPRM5+cewHTv8CnuA2dTw94FSrx9Fh5cTz9yzEYlzzLjJ93YNyzeT0VRvDCjQEUKYG4uOp7Sbn2BRqYtztSY4aDwCpZSc49UT9cUwobFPpujkPr4LO7GAh6yCdAT2An3J/Q2UxujJ5n/AOSIOBnUA9pJ9miRVHOjCVD6DvAj3qL8BU+7d4J+/Y9M606RPNgPwQ1Xyaon/Io9oY1p8Q1AUIKlBw1a4dxVCfnycYPNFVnNlaqP6Q6PYhquzqjdK2f92tTY72syHxJTJoUEK6ltB7RZxjgb+9W1hl/aUXN/epfrG/hgOHYGu7VCnhm1ATSqNfGomHN/iGrT2gICi4baHpNjmL+xadUa4WIP1vCXYqiW6ghDPMaWVIktxexqbrgZTy08NEoxOyXs/eHL4hNmbQI8649v5ohlQOEgyuiGaUTKWNM5bItFq6HE4FrtRfillfZpbp9d+nuXVDNF/RhLG0AwshWOZGq1lW9mZCFkKeVbyoEaY4jRXHE2VULcKXFMpSaJdNyumuB6496XUadp3p1s2Ggblz5WktG2O72V/ojrTePimjMA0N0EcFI4xDVcUuVybOhRSKa+BbuVf2OFs4lbGKRsCLai26sJ4qlzJFlE4Zw3oAyob6LFJ1BwWIEIcPVFV2USCTF2uExwJEFbqUSCRwJHgqMXjQGlrKjSd4Ap1N4gSTbuVewKNbEViyC1jb1HkPbladN8FxOg39xQsjFxsbbL2e+s6GwALucdGjifkuuw1NlJuSlafOd6Tzz4DkqKTAxoYwQ0eJPrOO8orC4UvNtN5Wc8nIuMaNNaTYBMMPsn1r8vmmGDwAaLDtO8o1jIWZqkC0cBHIcB80XToAaD5+KkFmZBSVG8q0SFW+oqi4oCwjOFW/EBDvJQ7wU6Jcgp2JCofXB1g9qGIVZTomy17GnQx7R7Utx2zmu6xEETD2yC3scOs3uKJc9U9MUUKxVXxFVghwFZnHqtfHsY/wDpPMoQ9HUnozBGrTILe1puO3RN6zQdLH2HuSnG7ODiJEOF2kWIPFrhcJpCYFWpkG60HEGRqpOxLqdq12+uB/zaNP4hbkNVa/DTdtxr48CqJ6J0saPStz3d/BFlk21HjKUParaGMLOY4fWiLCgjEbO3tvyPwKWvwo7OSfYfENeLd43j64rWIwwdyPH58QtY5HHomUE+znhQ4quExr4ctMH8j2IV9LgumGZPs55Y66KIWBqsyrULezItpPbvlENxIAQULZNllLGjWORhX2wqDsUhSVGVzuNG6YcxxIlY2UIzFELPtBO9RRQ0ZUhTOJCUh54rc81NAM3YwLaWimPWWIoLOa2Jss4is1jWERDnOJs1oAl5BbOvO5I4r0jBYFlCm2lTENb4uO9zuZ9mi1sLYgw9IU29ZxgvdfrOiLA6NG4dp3ro8FsoC7rn2D5lYNmlAGB2S59zYe0/JdBhsIGiAFbTYrQEjRI0GrcLYW4QWQhYWqzKsyoCijo1volfkW8qAoEdSVbqKNyLRpoFxFr8OqKlBN3U1TUpJ2S4iOrRQz6ac1qKCfRVWZtC401CpRkQRIR5pLRpIEJ62G43HHh28krfgnUb0gC3U09x4lh9E8tD7V1JpIWthYuBbh8QgBJSqNrCRaLEGzmk7iPoHdKGxGHIPLijMdgBZ7SWu3OHuI0ItpofBDUNptc7o3w2pEgei8by2f8Aib9ouixV6BOkLTIMEJpg9qB1nWd7D2cClmPLG3zsHIuaPCSk1bbVEf5jT2HN/wAZTHVnaVi2IdEc4CSY3F0qYLi9uWYzAyJmIMTebJPUx3StaW2HGC0nmRYpdtJg6M8be9PkHE6alXa8SxwcOLSD7tFstXnmQgyCQeIJBTHDeU9dhGYioBqCA1x/mAWkMziTPDyOwhahAYPbzXtBc11OTF7t3+kN3aAmmFpioCWOaQNSDI8QuyOWLVnJLHJOiktVdUgCT8fgiatPKgsXjAwSRMmFEpQ7Kip9Ew0FbDEqxG0w6LERvBA+C3gNrzmD56r3NnXzTElTGcX9FOElvsZlq1lUwFkLWkY8mbYRvCxRLVtS4lKZ6phMGGjnvO8/kjA1eJ4f+1PElzeu4ea24Y4dbfEDS14m6LP9p9YOIdVNiRpkHVMG7d0rzD1OEl8HsrVMBeNUv7QZJJec0AE53AlokgSYsMx/EeKf4Ss+sxrwXQ4Tck7yPglYddnotSqGxmIEkNE2lx0AnepdI0auA7wvPXYQ71E0AOHsSsLPQvtbPXZ+JvzVbtqUgQDUbLpi4IsJuRYd8SvPwweu3xC31fvGfiHzRY7PQTtOl97T/G35rX6Vo/e0/wAbfmuAdUZ94z8bfmkO3KJc9pZUENaSYe0Gc7eqOsOtEm9rFJyaNcUVOVN19nrX6ao5svSM0BmRluSIzaTbTsU/0rR+9p/ib8142KL+lfDwCemmoarcjmuaeia1ua0GNwiEJ9mf0bgJHXpGDVY5xhr+kP7UAiSNC3UcFPN+joX6eD/mvz+/z5o9sO1qP3tP8bfmq6+1qIEmoy5aLOB84hosN17nQCSbBePU8M4Vmuzw0Ck0jO3N+y63pkQHAA6m9idUX5PtIY8PdHWBGd4l1rktzuA7tU1N+iJ4Yxjakn1r/f8Aw9RqY6l95T/G35oV+Kpz+0Z+NvzXmOLpu6WoZe4w7oy146MDozYgO1zWuNYQNGhVysMvzBz3EOLrhrGkN6zjqcwG6dyOb9C/bRf81+K/f9Hq1XE02tLi9sNBJuDAFzYXPcp24jxC8pZgahDTmqz9nc4iXftGiA0j1rzGshC1aNdtMSahdn3B5hpphwlwaSRMjSxBCfN+hftIvqaPXixUVRGttBe1yYA7yQFwbqDrdk6fkq6mbidx1OoMg9xAV2cfE7HGULGPDny5rktrUGhwc4At814dBGRxGs2gODXdgKoOLqj03/id81F1Wo+znuI4FziPeiwSKsfgGtIyNa2x80BvuSmvhMxgjXmmpwgH1wsN60zDAH/6QFFOWBFrILHnqHu94R+Jo9UwSDBjTWLJdicKQwy4u7YG/kmFCkhKv0q3MQ4EXPMa8k56H480pxGGaTJaRzF/Zqmyo18jQYgBguBJMXjj+Sto41zbgkGxBBINiDqNdySYigHOs8Tw4coVfR1GebKdi4WdQ/ypqMjND59aGnQaFojxCO/SrHtBL6N7wZMGOBXCV8e6weDxBHh8FJleD50GByN49sJrJQPCmvTO5GOZuez+VhKUsqkOdEOlxJgFjpJ3tKVU9vVxDekdE2nXxIV324nzhm39aD/UBIOqrmmZvE4nXbN2s1wa0ggiG3HcJ4Jq2mSuQwNduZvW9MWmSTIjW8d25dmHLojkdHNLErKcixTJKxXzI8aPJW7aq+s09rWfJW/ptzjLmU3E8iJPceQ8EO/ZNUasPsVf2N49B3gvO2er/iNsJtBtR7WGnEmJa42twOug3r1TZGQU6X6phhgBkTPMjj815FsWiftFKWkdYagjivadm5ehp6TkbNuQSl0KXZX+kB9xQ/CFbQx8mOioixNmfmi2Bm+PBWOqMF/cFnZNFdGtAs1mp9G+p5q0Yo8Gfh/NQp12xrH1yU+mbx96dhRX+kn5i3qxA3cSQd6nQxbg0QRG6yrxGLYxpc50BoJJgm3ddIT5cYMGOlMi37Or/wBUbHR0Z2g6YkT2KNXaDwDcacAkDvLPCC5qH8FX/qoDy8wf3p/BV/6p7CjoaeMLQYiJJ07ysbtMm2UX5JDjPKzDUnllSrlcIJBbUMSARcNI0IWUvK/CO82tMfu1bf0oViaOidiD6rPwoYnrEljLj1RHcEn/AL54QH9uPCqPCyli/KjDta15rtAfOQ9YZsph143GyLYUNHBv3VL8DVQ9lP7ml+BqU/3uwp//AKWfiPxW/wC8mHOmJpn+YJ2HEuxmHpkt/VMiTIAyzYwbJfVFMEgUjbhUeEdQxbK16dRr4PokOjtjRQqYfl7PyRyFQrfVpj0an+6/4lWsEebP8zi7wlSqYPl7FoAibx7E7Cit2I7PaVUapm4A9qm5n7wHfCiKUnUHvJ9yoRVia8NMG8GLckvNZxa7MZ0iBG+6aPws8PAobFUIYe7dzQIUtdxQlfGN3ggTExM9kfJFPpfVwhalAHXjKoF9gWIwoc4w5tzoba9qqrYZ7YiRYaG3gmDqYQzsKZEWEbjHFKi0yplMlt4PGRzPDRQrYUOglpmBcX0Uq5e2IM8ZE71aXu4A9lkhgzcKA+Q7eSRcb50OqtxFYsEhs3g9nFTziYgi/b7llTtj2JiK6eNbvBadfYDqE1wnlTWYLPFRvB3W/q872pNUBzaAiOEHS9x4KNCs0ADKRmJA38N/ehNroHBPs9Yp3APEA+IWIOltKi1jAX3yjQE6WPtBWLbyfZy+N+jjjtmsx5YQwkQbF8XAMXHNEDaFcmDQbxnOACOILghRgGBpJd1bNBteGguMaWEeKa7Qw1MimC+AKYizbgtYZuDx9qxrZu2qKsNi3ueB9niSAIdSmZje4fQXoWzHnowHdUtAEGJsI9EkbuK4LZmCpdPTipfpGECG367j6q7pmH5+wqMmhw2HCqPWHtWVKltZ8UJ9m5nwV1CgL3O5ZlgeMwdVzpZiHUxHmhjHX4y66qGzq/8ArH/7VJFYrYZqOzCvXpiAMrC0NEb7tJnvVTvJs/6rEzzcyOzzFViF22cJUZQqF+Kc8ZCMpZTaHE6XF5+S4Wlshr5dnAOfTI06E7y4SifKOpVzQ59QskwKhkgiQ6YAEj4hB4LEt6J5mHZgRprvsRrAKcHvYpWloYjYzXggOnUWYN/8yo/utMgOEwLdFJsP40PsHEvFZsHqtdncM2QHLoDHf4rusJjnUHmv0bg2qCGkuygzB6rwOtouiNTVs55TnB0jnvKLYfS4us8uDRLW3bmNmMmDnHPdZV4XYYgwWxmB8w+3r3KZ+UeAz16zndVmYNBy07wGaOcORVAosLQGwMp/8R+CIRQ5zfQpreT53OE9aTkfNweFSyK2tsUuo4NlupTq3h8GXjcHT4krWH2RkcKmcEtnWnSjfYwRx4hGbcwmf7KXOaC2m905WwZeNJd1dOaTiiozfsQ0/JoiJINrx0o9L+Iouj5PwT86nOEV9jbrmb5vqs4/xLdTAyRDwIcPR18HJuKQucn2OvJjZuTCPDnimS+72k2HV3ujmO9VswjOkBGOef1k5OkpkHrD9XGsbo1uj9gUAzAkPBrdcyACS67I6smYN9dyApVKJqtH6Pqtd0gh5otAa7MP1mYaDfm5LnfZvEdPZ9QVS5gH0fmjHs+pKGqfVyixUAYhv1JQzG3/ADRlc/UqimJP5hOwoiW8vrwQOOIyO/Lj2JhVb2fXcluPHUd2JoQpJSA06he6Gk9Y+lG8p2SgBs+5PSVGySbERfuVsIuhXi8ZUFVwDiADpYxYWVlXalRmUWMtBMjjPAhSxGCeahMEjja9hf2FRx1F2YdUkZQNCeKk00WnaRgFzRJE2J4n5LbtqMsCHXE8VTiqXm29Fvx5Kropc2274lAqQf8AamExPW4QdVmIoyIJGqEpM/WuPNF42nmbAvcJi6ZSMIZEHTtC01jgRN4dwGlvzVfQOBbZwteO06qLK7gBLjreeHekUd9VrsnrVHg/x44bzex+uxYktTHi0E6eiGgancSVpNIyovfRbDW6NykmSN8x1p1IAGu4XR2Kpsc4CR1KTY6+WQG05iSJ0nnB7FmIe1gZVdTcabmtqBpy9ZmUlrdCJvpdQxHlDhXtyClUD+jytc/oTAawgyS2dGjvJ5SXTsajaoK2XgmNxFM385pHXkGMx0nXWxC65pbMDW/qxaB8VzOwsZhatam9odRa2Saj2NIkEggZKcmxyjTuXVtr4bpgBiWBvRE5i2oOsXgFsHk0GeZWc7kONR0bDRv/APU+1SYBP/5REYX/AFlPvDh71DNhp/xlACJBc6AbkEDsgfiCz4su0DYvyfZVcXl9cExZlVzG2A0aLDRBY/yYAY406mJc4XDTXdDuIncrHbE2fXqOz4ik6p6ThWrUmnKABDQ+NI09Ulbf5IbO/wBTR3n/ABlXfr6aqmLRzO2dhUhTFVhqPabgvfmB6zWugWJdc7iIBvdcQ97biNH2i3HdH1C6+ps5lA1GfaKJB6RjXOqud1ZaRFJuaDmaYcQJDlRj9j4Nlfo+lc4NLXFwqFwexwExl9MuvAEAb9SEgtA2DxlNoYRUa0enJIc7KYGgsd2q6HGeVlN1KlSe5n6tzQ0B7gZIgZ5MTfQAc+CceT3kxgjSqVDX6NzYEmq1tNpPWzNbIcRBAkkExoN6jE4nY5qgGtioY6QWEkOc3MOAkWad+vbG/kaRj403YJt7bLSa1J1QUv1uac7WuGlsrpaNRum4S6hXpA/4n09DUo6+r5vsTXae0tk1Hvc9+OcXX/VFlISdRldpo2/MoKhjNlFxzfpFonM0irSfJ4FuUR4lCy6H4kTG16RpOpiswB956SnIuN3mnzd4K3tdlIjDZqrYFCxJo9eYMyRGkebGqfbE8mNkYotZTxuJbUcyeje9gcJuW5jTyucJ3E966bF/2UYeoKYdXrBtGmKbMppgkRcvJacx7AEObYRxKPR5aaVG/wCupxlFpw59LXRSNOjNqlOc/wD4dV6Sf7FMMR/iMRcRrRO+fu0tx/8AZZgqVVrH4vEB7nBzRlowZcB53RxAkTe08wnz+h+JFXktQd9iii5hOcweqGkS2bMn0QR2oejg8cHjNUwxZm6wDagcWSLA6Zonkmm1th0sFs2KdUVWucYlzGk1S4OyBzPVLTIAmAQeK5baXk25uzhj6L6w6rKk9KXgOqPY2Im0E6HRZPbNEq0dTVYQJvbsQNXEtGr2iDF3MHvXmWI6SozO6rVfxzExrlPpceSFpUGC7mg6ckiuNnoeP2rTb/mt7n0z7ilbfKeg3MS/QGwgkngIXJvqU9MjRzkpfVcwGMzewB8D2JofGgzau2n135nEgDzWgmGj4nmgX1oGp9q0arPWHg/4rWakdX/0u+aoCGR3nd8clZS62nv+C0cQ2PO/pcqm1m8QO5yBhjXFpsXDlJHuWq+KdIyvdMC0yNTMzv0VIxIPpexyz7ZMAEWkNjMDczqixUM6Ac6B0zGHKD1yRMncchCI+zP+/wAObeuNe9oS2nXqetP8QB9qx+PixYw9ydkuDGTcA+fOonnnZpabyisW6hTa9uU1XQMtjlm/pNMpGysz0nRygyiG16G9x8PyTslxK6mLH3BEb2uq+4khA0mvOuYDnPhomza+H9b/AJfJWNr4biPb8lLZS0LQHDQtjsJ94WJqMRh+LfB3yWJAdf5QZfsdANdmDGsBI0ORrWmNdYPiuSbTIeSHtIIdAkkSWkAmBuJ9iFOJf5uYxOkmDv0lRZii15js4jeDZYuTbtCWgxmJLMoc8OEGwE2l1pLRv58VPC7QzPMGDBDQQTOh0G/64IPHYkmBuiPddLmVjm9qduUR0ux3tHbLmANDiSdb6crILHbXdUa2STA9th7gPFLajzPcfktU3TfREIcFRVDLB7Vex0hzgDdwzEAxa43wFZV2q6pUaQ8lzT1TJJHKSdPmldM9Unf+arr1zy07/FWKh5tCoIaelNSr6UXYwbm5p67uMdUbi7csrvMH2oLCvM6q9zoSodGNxR4qQffX8uSrYYNrWlF4elLg3SfkTp3JhRINPf7SovJ7PrijceAC0j1QO4A7/FL6ta1gPfolQExVhM6O3HZQ10ODRDZDZAO67TKQZ0VhxcHeDKfQnFMdt2uZnKAOxuoJPqcgh27SfnBgTbhbcT5vBDYusZsSLTEneZ94QoqdYG+reWidtiUUHbc2k4xTJIyF3Vu2MxkgiBfxm3YgsLjnZXU5MOItusQdPFG7X2fBzF5dYwD6IaJA9qDbRGUOHD4gIspUWirEjtU6W0fWYDzbIQT3xf61UzinxZxBFgRYxa3NMqhmzF0Xb47S4fFIdoNBqOLTIm3giRULruuRyA9yDxHnFAkqMbTsqSy6mHqIKBlooCFQG3V+cc/H8lVU1sgC7ohC1haQztvvVbHlW2BkiQDpp7UAOOhG4d8j4KitggbyAhPtFP7s/wC45RNVkWaRr6ZPwQLZa/CON9eeuiG6NW0mgjf3Hmq5jigZlSkFp9LduCseezvErTna2H0UIGVdAsU31Baw04n5rSYj/9k="/>
          <p:cNvSpPr>
            <a:spLocks noChangeAspect="1" noChangeArrowheads="1"/>
          </p:cNvSpPr>
          <p:nvPr/>
        </p:nvSpPr>
        <p:spPr bwMode="auto">
          <a:xfrm>
            <a:off x="4991100" y="12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7" name="AutoShape 34" descr="data:image/jpeg;base64,/9j/4AAQSkZJRgABAQAAAQABAAD/2wCEAAkGBhQSERQUExQWFBQWGRgYGBgXGRoYHRwXHBoYGBoWHh0YHyYgGSAjIBcYIC8gJCcqLCwsGh4xNTAqNSYrLCkBCQoKDgwOGg8PGiwlHyQtLCksKiwsLCwsLCwsKSwsLCwsLCwsLCwsLCwsLCwsKSksKSwsLCwsLCwsLCwsLCwsLP/AABEIAHwBlQMBIgACEQEDEQH/xAAcAAACAgMBAQAAAAAAAAAAAAADBAUGAQIHAAj/xABJEAACAQIEAwYCCAQDBQUJAAABAhEDIQAEEjEiQVEFBhMyYXGBkRRCUmKhsdHwByNywYKS4SQzU6KyFkNzwvEVRIOTo7PD0uL/xAAZAQADAQEBAAAAAAAAAAAAAAABAgMEAAX/xAArEQACAgEEAgIBAwQDAAAAAAAAAQIRAxIhMUEiURMycQRCYZGhwfAUUoH/2gAMAwEAAhEDEQA/AIzsrtAlUqD+lta6gSpAaV5jUs2gwLRti891M2Gy4QMG8E+HMkygANJr3/3ZUGfrI3TFE7MyJpq1MkEBiVgEWYzBkmT6iOeJbu9nPo2YUk8FUrRYEgQTqemw631r/wDF3tgxFZb+2zFNX/4dWg89AK1MMfgjPiS9ML9o5HxaNWl/xEdB7spUH4Eg/DEP/wBrRWVfA0lmVWeo4Ph0yyhitr1XBMaFIAjiZcMcTnYYvmenjn/7GWn8ZxKYrfc+nTXx2DtUqVKzaqjwGcKiEWEBQJaFAAE88WTCsKPY3pvGNMeGAEkaFUYNVrKqlmIVQJJJAAHUk7YoPeT+INPKylKKtYW+4h+8RuR9kfEjHOO3+9lfNH+fU1AbUxwoI56eZ+80n1waBZ0bvL/FqmkplFFVv+I0imP6RY1PwHqccr7Z7eq5ipqrVWqudpNlHoBwoPYfPFm7tfw0zOch6k5eifrMONh91Te/2mgdA2LvW/gv2eyBVFamwEa1qnUfUhwUJ/w4NpAps5/T7m0agpCj2ll2ruGJRkfRIEkeJYpb7aiYJA5YhqPeStkqrKlYrpMa8vUL02PWCAGHup+OLv2p/AupB8DNqw+zWpx/zUzH/Jjnve7+HeeyS+JmFU0tQXXTcMsmYBBhhMbxHKcG0CmX3sP+NFawqCnXHUfy3+UaT/lHvi9dkfxKyVeAahoufq1hpv8A1XQ/PHz32H2GldGElXQ8uh2P4EfLD9Lu3mw6pRPisx0qhiSenEYFgTuLA4TUuBqZ9OpUBAIMg7EXEY2IxR/4Zd1c1k0qHMmmviBIpozMFI1STI0gnUNp23xecccalca6MEx7BsGkEUxoUweMYODqBpFWTGhXEd2r3po0gYbUfTaffn7CcVzN98Wby7f5R+F/mcNYNi4uQNyB72/PAGz1P7Y+F/yxQqva9Q3mPUD+5n88R9bt5RZ64HvUA/CcDYJ0o9pU/tfg36Y3TtOn9oD3BH9scnTvJRa4zCfF4/M4bo9qhvJWB/pqA/kcG0cdWp1FbykN7EH8sZ045nT7XqKbmfcQfmIOJrI98GFmn/FxD5+YY5TOouOnGdOI7Jd4ab7nT67j58vjiUUg3Fx6YfUTaNNGOUd/O661O0ipanTFakKgapwrrU6G4h5bAsesdYx1zTio/wAQ+5dXPpS8CqtGohYFm1XVgDp4RPmVfgT7FZO0GGzOM54JlVZDWhzqV9MGwfh0kTqBABmF6Yic32q2kHw30HZ2G8RJ2APuOvrjoOR7pZXLkllBceZqxlgeZhvL8hikd4O1PpFZnFkHCg6IOfx3PuByxnT3NDWxH5eqGDMvmGm22zAwB7AjDC6QraywggKI828yZlfq8judoxD1KpJMbGPw2Pvhij2mQIca19d8Usk0SdVzqUg6DaPu2uN9gQBcXk9IE92D2mKjhWhXANutjcT7i3+hMC1YVBKsWMAXuRFhM35D4DnghOtdzY6hAuCYMA8idoxzOR3L+HQ/2er/AOKf+ini1xjkn8Nv4gJR/wBnzXAKjalrSNJMBYYfV8vm+cC+OvDDxdIm1bs0041ZMFjAcxW0qzEEhQTCgsTAmAqgljawFzgtnKINqeNIxUMj/FDLvXalUV6K6op1HHCeob/hsCGBF4i8Ri3oQQCCCCJBFwR1BG4xNlUejHoxtik9+u283l6yClTZqLodJpmD46630sehVRY7wxEkEY4JZu2s34dFiPM3CvuefwEn4YoVRf3+/bEg/eYZ6nTqqrIsHhYQQ+ohx8NIE877TAQrG+AcCK9cZxkT7Y9jjiOVeNvZf/N+mAdpUVYEMdKeYm9oVgCI2I1SD1jDbNxH+lfwL4S7ZP8AJqD7jflhUEt/YiVs9QRq806ekK9FS2t3AAbxX3VCbimt2VlLNB04rXatMpWq0dMLROimoAAWmxNVVAiwioI9jih5ntrMBj41R1NlULwyiDSkinGwgAsJiLkCwfp4Nzrb1IJ/6sVjsJI6x3OqRpJa4rkbxwsoUzy+qt4tHqcXls7TG9SmPd1H98fOK50f8Nj7hR+ZwzRed00++m/yJwWrFTo7r2x3io0qFRxWpFlU6QKikltgIUkm/QY5v2z32rVQQrsiRBgwxHOSNgegP6YqrVwGC7sdgNz8vh88WTs3ukx4swCu8Urq0gHz81uBbfrG2OWxz3I/sPsHMZ6p4WWUW8ztZFAgEk/EWEn0x1/uj/DDL5OHf/aK9j4jiwP3F2X0Jk+owt3IULWUKAF0GFFgJWmbDlti94WXI8eDIGM48MeOFGKN3g781UZlpBAFOmSNZaWKhgQ6gRBNwwuMVntjvVUzmWrUKgYq6wdaRpO6t5AbMAbTsMQ/foEZphGrz2ILRFZTMA/jhHtAcIMRBHKoOvyxalRmlKVla7Ly9am5ZHVIlSQdQN7iIg7c8dm/hY4ZqkjU4RDrKQeK5UEHTp22EzuTaOYZarBqS0cRIsZi53ME46L/AAtf/aagkmaCG/owHU/sYVxSQ0Zts6fj2FM32tSpWqVEU9CwB+W+Glab4mXM49j2ITvD3lTLLFi52HT1P6c/a+OA3Q92l2qlBdTn2HM/vrtjnfeDvs9aVSydOX/9fG3piE7Z7baqWeq0LuZNvj/YfIYpfaneYtw0ZUfb+sfb7I9d/wAsHgRtsm+0+21pn+Y5L/ZHE3y5fHEBm+99Y2pkUx7Bm+ZsPhiEJk9Sb2mfjzOMMOpj2v8AlgWFIxm89UefEd29Xdj+AgYULqIPD8F/GRflgngLE6WPuQv9j+eNYXmq/wCZjf21AHHBBGop+tJ6lV/ZwVGEzwfKD+EYwqj7NOfd/ePMPwwRaQ+yP8LH++rHWcSWR7cr0vLUdR0J1r/lb9cWPszv3MCtTn71Lf4of7EYpopAbFl9xI+Y/THtDbxqjmt4+G/zjAs4672Z2glUa6FQMBvpMEe4Nx+WLF2V3hembm34H3H9xjg2TzrIwdGIYX1qdLDfnz9jOLv2F36VoTMwDsKyiBOw1qPL7j8cFM5nc+z+1Eqixg9P7g8xh6Mcyy+ZamQQbG4g2I5MCPzGLj2J3jFQBXN+v6/rsfTDi0SHafY1HMLpr0qdVejqGj2m4+GKzS/hH2ctQv4BYEEeGzuyXESATM9L23EYukYzGFDuco7f/gJl3lspVei2+ip/NT2mQ6/EtjlfeDuRmsoW1IKiLvUpBnUAiQTIDJa/EAPXH1S9gfbHCWyfidt10DugLPdG0twUyBBA+6PxxySujrpHLFqFSCCQd5GJLL9pgiGEG8GLE+sbYuHbfcnLo7ouoEAaWBAhpJkrEEEGCBGwI54pGf7JqUfOp0yRq5SCRz22574Fhq9ywdlV6fjcYJU09KkJqIqBgyOAQQTwwQRBVmBtjovdnvk2XphlpVmyqqrV6RRv9lLDVqpOx/mUjMhDcBhB5Y5B2VnU1KrgMAbAmx+6f7HFg7LzVOlU4qaFHCqxYK2lNZbUOGdShDtEjUOkOKfRmQz9OvTWrSdalNhKstwf0I2INxzwdkxROw+yXSkc32cVOurmC2XmKVamK9UUynKk+gKFYcJAAIi+LZ2H2/TzSEpqV0OmpTcaalN/suvI+ux5HACVfvx3C+kB6tARWMGpT1FFrgRAYqRpe1nm9geTLQOx+8uZyTuKGt6KMQ+Vrka6dhImzap1XVZELIaZx3OnUDgwQYJFiDt7be2Kh337iDNEV8uRSzieV7aagGyVJBG1gxBjYgrbAsIz3Y755fPKPDbTUiTSYjV6kcnHqPiBiWz+aFKmz9Ba8SxsB8/744kzIzOrouVzlOozVAzNSTVJay01PhFREVEcGI862El2d3/rV3p5eodYDWd4DkabhtMBzYgOApIklZ24Nk8iaVAn3m5PqSeZJmTgNa2GKjb/ALvvhR1mT+98AINQSMewxSgD99cexwCPq3APO+E87T1IQdiCD8bYZpVlZQVII6i/TAsyLHCDMoPeWiisXJbUYC7RaJn4MfiNsRGVNRzAj1tt8cT/AGvmadVgFMspJ5iLi467EYWauEAHM7Abk4orJsJl8vpFzJ5kwB/phzs7KVcy4SgNzBqNZF2m/pI2vcdcJZakXcGoupQwmnJXUJEgkEH5GfbHSM53soeHl/DpimKO1NIj6pAUAWNj0MncyZaxaB93+7dHI1lbXqqWZ6rlQecwNfAB6Sepwbtjt9qzsMohcBjNQwFuTYTHU+voN8IVKxrsHzVUU6Qg+ErEWB+tAJB9uL+nbB83nnNUCjRSkmlfDWpKHSCOIKg4QdUwb9d8DsPQGl2r2ll4rIqWXqhOnTyWCWbSptvY4nez+8fa9dgtOpQYtcWWIiZJ8PaL/riqp2kzuqmrRWToNqmlUMgy0WVgYkXYFQbTi+ZI0Mui5YNT4G1RqFItUnUXp1AVSoJgaWKnhNxYYnOW+w8VSL72YlRaSCq4qVABrYLpBbmQOWGjijP3jzaAsnh1FuVDpVWwt511Kbg31nfEXn/4gZxHTgogcepdSH7Eb1AQRDfPY2x12ErX8RKBOaqWn/f8i2zK2wIxEZ8zTICmeXC4/I4e7Wzz5t2qPRm7TEFZYLJvqEW/HEcezyRp0D5i3yHwxVNEZRbI2m8eIsmTp8oaTbeCQcdE/hc5GcIM3ot5t4lG5+s4q+X7rVmUulOo6m3BqIkWiy/O+JbsD6Tka4rtlqjDSylSrruN9Whuk/PCSyR9hjjld0a99s0303MyxsXHSwWnpFugJjEp2f3+fK0/CRFfjY6mJMCxIAkbcr4r3eV61etUqnL1KfiSYK1DEqqm+gTdT88RtRm1LrpVI1EsAGB0kAGJG/6i4wqkmh3GSZ0/J9/2rZaoWU02kBXSBvcgai3EAD135Rin9udp2atVaBO+8k/VA5n9L7Yicx3r0rw5WsKaWgBQFG/Vrn1ucVntXtdsw4Y2A8iTIQH826n/AEwU10Cn2adrdqtXa9lHlTcD1P2mOESp579Bufc8v3tg60+nz5/D9/pjBB2GBqCgJUC34D93wOo/Iflhj6OTyOBvlm6H03wrkMkJMLfs/ljR0GHlyhNrD+pgo+bEDBT2SxiGp3mIq0zMdIa/wwLDRGKvvgqU8OVex2XzPSX+qoB+9sYXJsWKqC8W4QW+NhjmdQAE/wCmNlYcx8Qbj9MMr2ZUJIFNyf6Gt+FsO0e6maYSMvVI5HQ3L1jAcjqIwJq34jyOzfPn8Z542FPmLgb22E31Le3r5fbEzT7k5w7ZarvHl59MNp/D/P7/AEarINiIBkx633x3yI6gXdvvW+X4GBqUNynNeroTy6j/ANcdAymdVlWrRcMh2Yf9LDkeoOOU5jLFXZWGh0JVo5EGDw8iD0t7Hef7u9lZguBSzIy61AxL8PhsFvfXKyJOKqW1iUds7vd4Qw0VPh6fqPxGJ+tnqaRqdV1WEsBJubSb7H5Y4RXXNZeGbP0zxRYUKhi/FCgmLcxzF8Fy/amsqGzzebUJVoVmsY8qqADyIAk9ZwNSe4yTOyduduU6FF3MtwEgLeRsDO0SRfHGew+0FbtatVYhFY1iNRAuxIC9JviXiglQJXzpdLngNRxckm6syXIBN5mcS2XyXZjgj6RAjm2i/qSPbCfIkNosr/aUvWqMLgtb19uuFabIA4qQFNoje5jl6jfEZms4yswUUmAsC1NGn1B+tPWb4sPdntSgKTGsUpONmp0tJIM86aGosfdZSZttikoy03Qimrqyt9p93HNKq1PSGUaxTKnUULrTF+TFmshALAE9NVWymb1jw384mCTc2I+YBPvi2DtuvTqo1ICnpfWmlQFmY1Nr4nsPrSfacQrUxUdvFcINZLKhWN5hYXUov7GDBuBgJaejrUuy692P4grlFEI92Y1aWpWRtTE60kg03ExEFWgTB4sS/bvfHK1aozGXrGhmFELU0brE6Kgk+IpPIjh3F7Y5lmcsoZtDI8SNQFmFxzFjz/HEnVz2XIDqg1m2k0wQY5GRBuLNv15jDio6j/DfvSlY1KbMq1LHTq8xGrWyE+YQFPW23PE72t3xo0pCfzn6KeGfVtvlPwxwYK9Sovg0i5CMYURpMpxALvBMX3k7CIZHbjVCBWq1KaCA60VUOeR4t4nciCIIjmOYVsWLvTlj2i3iFkSukopVSANMHwn5mNQvJImRuQYPu1Ub6WtOshFWmHBB5KU33gg8mG8/OzUc/RJVKEaaYIgAgCSObbnqd5mbzgv0ZWrCofMF0gybAyTb4n54QYaqXB/fTAq3QfvfEX2p3xy1AEM4dvsJc79RIGKB2334rV5CwiHl+vX4zjjjoGa7eo04UsSeegagPSdsexxmsWcyx1H1OPYIAuR7ZrUSClRljlNo6Ys+U/iM2kLWpBuWpDB+INjhKn2ZxDhHT88RXamXjYc42jriUZqTqirjROdn0spWq6jmTRuTDqJJMyNR4QL85xb+wOy8tSWoabrWqEGKmpSYKmywYHwv645ZUyFSnBem6qeZUj88W58itWmStRbKKK6gQHVBClRBJLEsx6GL2nFdMuidrslF7GFckUaGkSZqMHRdxIAHIEHkSZ254Rodj1nqlRqLqSAqBl0CfMzbJO4FzcdQMaZWlSqQtHL2QEF3ZlmIMsdYEm1gAbQAcMZPsqkFdYNSTOpWKqoBInU82PTSDPKRGKxxTJynAbzHYlZSS9c01pR/MqCVLGDI1hiQJjVAvYC1ks0lZQA7qQzESUC2gGSFAIB1KYNz05YFX7DSFZSEIEBiWIa8TJIZjy4KccuRx6uju2shUqAcQI0gbdZ08t4F/hhXjmmcpxYTMNVZCjMmm7FeKNXKVmJGm02hZJBgnY0iL+JSiYgM5Ajc2bhn5m8AjAmyjEjlAAYbSZJJPqSfbbblsMgLkk+s7fLlg/GztSHB3hrimMstVfDEeVQBJOs8YGowSdXLhi+FTnqxaPpLn1Bqxve029oAxuuQg7R72thmhlVuCPfr79DhlhXbFc36HB29WNHwvFQLw3FGGMcyxOpja5JucKfS6nKsf/lr/c43SmotuP12j5fGPTGQkfr+WKrFBCOcmG7N7z5qkmhazoIgaQkxqLTJuLkm2Nf+0+cN2zFfVfaowH64E1UR0/f94P49MaKbdD6zE+/TE3ixj68iC57vLm6iBHrVDERxAcrXVQx+JxHrm6oIIepqEcRqMb9YOGlki4MfOPlgfiqLFlBtu6j53t7nEtEFsPqk+zL5+pU4alSqVNjLMRFjsDe4HLCWe7K0klCCBY8Uyefr8ifTDJzamIJJ+6rt+S4XzebpxMFT0IVI9Zdxvf5YSl0G32P9k9pZrLQlKrSQFjfQrwZ0ySaZJFvWB6YkqXfHOAqfFo2Egmgp4iCSbgQ0NpMQLfE13LqXMU6bv/Rxf9Ctg6diZhv/AHat8adc/wD4hhdCOtkxX75Zp5H0lKccINOkqW1SSIYRcSTEkEdSMPJ2xnK9NCKyF9OogGijElC/JSVuNvjcYq3/ALLqc6ZG8yCL7/WKxh+jXZaagEDQCNANGSAGSSGqksASp22Q8jOFcUlsUSb5JbPvmGV1q5gaIYNpFOdIcUyR/KMHjN9+U7EVjLPSZkK1a9Q0wzKDA4mVp/7oE8RAmdiTygyj9tVPCKrSm0FjVpkkaSDMCxMi82t1xCdno1B1cU0fTyNfTMiD5II67/PYiLH4ftEj2pFUEt4wAP1YHlYQbg3hqnxVRzJD3ZWWeg6latUM9OeKoxBAOof7mmTMmnEx5m3gBk833hZ0ZfotEFhpk5l2gGxtqAYWmGtJ2iwEna1UtTPhUhoXTwstxNMknUrCf5e8ddsF1QJNalpTruy0M1Vl1s4YqSZNTNzEqwSBTvAciwnh6zpiO2+1q1KqVGaqpTZWOmnUqhSQ7J/3wmW0gkxF7SLlZO1qha4Akm4q0RY30+QQRfi8xkAk4D2jmvHdXZqR4SJBy4HCSdqToo8w2W/U8lim3TR0klwxin3hqSV+m5oLNiKkSJ3NvYx6+klOq3i3fMV2YDm4NgECi9z9YW+x96wvoLGNKKZA2hpv92t+GDJ2PXv/ALM5vuKdeAJgzCPzi/K+G0REuVcCw7NSBNUtcEqwkfWkmGHpt9r0OH8o4pJCcTEk7QF5cyb2GEalcU2AqJoPq4UxsYFZUn5364ZTOA/VqabwQgcH1mkzYpFRT3ZOTlWyB1aLtdrzjVcjyw4mbpk2qUySJA1BSNxBDwQbbb7dcHNEjcQf31xpU0yFSQsmTMXJ+Zwc5dm5m21zhijTt7fvlguzRN+nKAd5n1iZ5emH8RbkI/RTuffG/hsORgfu4IxKLlpMGeYj16RP5evx0fTsVJMkjYwJ2AgEg6gJGwk9J75UtgrG3uQmYqSLxaw97R6jpBHI/FQ0yNqak3mZFoMr969wTcR0nE7WyipcXMWEiD1nrY3IkWE28qLAMYGxJ6gWIMSBccrTbrthJJS5KRelbETls2AXGgOrRpJN052JHvfnAxtOli4vwxaDFrEWv6jmJ6iGxllBJVlKkDnsZMkmecjcjGj5QL1LmIHMybCIHXdS3wxL42h9aZkZ5jUDBmVyvC6GI4yWt0YWj0wbOIlViWU+LOo1NQAM2I0gb7XB5YjvKQw5rYC9yZi3z+HzOqEgkjkOlrnptiUrTKR3Gfpz0FJpaGY2hpP5EYrPbHeDNVJD1eE/VQ6R7Qu/xnEzWonSYO/4jENn8sVIL7GGWeYmLfjhdxyJpUSeZGCjK9ScOZeiIONzRwupnaUIDKTtPz/0x7ElRpRj2F1sOkszoFHSJufY8sQ9PxalZqlKQiR/NYhUUjVMs1rgkQASehxKVaVKm0VWGYqnUfDQnwlIBMOwvUNohbeuIvtLPvU8xGkA6VUQq+iqLD33xohiUN5EpZHP6j/avaOtSmgVXAPGwKoW2shMsBvL2MeXAOyeyamZrjUxCi7vzWnEQvIE6oA5fDAKKtUq6KalnYkKo5k8sWXtaouTyvhIeN4DNsS0Xa9xAkQSQCDHmONmNN7GeVcsja9ai9VgumisilSiYIVlkt9r/eEg7+t8FooHApqIF2bnJiBsQCANfQyzQTMYXydIKij7gJ934/yKj4Y17Lq6SqkeZGggzK6ngx1HGI9MM+ZUCuGxmo/8xri5YSLaVU7Lty/CR1GPKeUdYF1iSQo9ARxFhdhzvOFaD6lLKSWBVupKmQWAHuJ2gg9ba+KftRYGdzpMRv5gOJTJmx2vgsVEzTykgQYUbED6tzEAQoMTyAF21E4W0FWEaQB6kkAwQCNxPS/LYwMbZLOshJDX0zOorEACVIFja08ybiMeXNByqNN1cyJMgEalIF282ouDMhtiDiU7RaFM1etUDrxMoAaIBAINp6m8grtvz8x1pah9nSOuqbCRwyTeN9pHxUpUtL2uGTUqtGnUEFgxuZgcM3BAIwaq/AapRXIhBr4UU6QTUdhyACiEaXYgXIOIN0aDVcuRLxAAguWVYMCAWJAExMSCOd8b5mutMqsmq5EhKSF20nSVcsdIGoQQRO3wxEdo5vxn8WqQwJOlqmpKSifLRorxsBtO3VRhN81qUqA7i8Bh4dOf/CpkDpct0teMDU2JRKN2zoI/l0VuDFSq9RjtYrl40/Hrvj0Zgr4k1FW3HppZRI2s9Q6m3FhiNTM1I/l6KIv/ALmxkACC7kuJgGNW5sBqxh8hBLV2h7GXOpjO8gS59zb1wX+RV+B16lIgeLX1xfSviZgg35uadOdrgm2C0+0cuDCUqrm3nqJSHrw0qbH/AOpiMamgaFBfpqOn4QJJPxG3LBA1QbBVnmB6m4Jk/nhaD/I++faAUoUUi4aKjmD96tUZT8hgKdp1VjTVRI/4S00No2NFATy/c4EEfeAT1Mn32I/ZGNXpsbHcHkAoj3+Awu65G5VINW7VqvOuvmKk76qjkf8AO/8AbC65dTMUgb3LEH8lwU0xaNURBE8/8IFtse+jT1Hsf1nC/JFchcPTAmkseWiI5swF79Yna8YZftLgCastpW4gFiN54kaSL7Ex8hgmXyug6hBPIlVb/qGGQG31HpIMW3ueY98SyfqIL67jJOt2RZYSTqokAxOisbmSBvuQDE9DgGZzzpGkI3oEq2+bYkjkgbm83JIx4ZVemE/5EPQ3XO5Df+16v/DX/JU//fD/ANIBQQELHSACKnmJW34tYGdsNfRl5qPljZ8uCb9ZuZv1vz9cB54dIKfNv+wqlaLzR6XWpHqDLjBc12i1U6nag52ktFrmPPa5Pzw1RVlEKzKJJgEgautj+OMuSwYGCCADIUkxsZImfXc8zgrPC+BdP8kZpB3pI1twwnmOan13wL6Okk6SpvcBWjrBBB67DDv0GDZmHK3+mNHoMDIIJ+9Del9Qg/vbF45MbezA4yr2Gy/a9dBpTNVADHC1V1X4rVhT7QfbG9XOVHJ8SjRqEzxNQWm0mLh8v4ZJFomfbClejL78O9wEkRcaQYB3EKbnbHqfaEEnQyST5GBU9CUYCfiTilPmO4qpfbYcavTI4xWpxvxJmU/yVgrDcbOThrJZZ4IytTxQeIrlXZXkSAWyuYhniTZJW++IfMZ1KnmDAiZYbR/QTHMzBHKx5hPZrMNQh1mzLcWk+hUj7Jg+2CkuxHd7Fj7P7S1PDAVNJ4jSTRWUjrQMBr2OiI+1aMSOXrLUQvSYOgA16TDqABGpGWRBsNxtBOKwe3HZYzS/SBbS7yKibRpqkayL+V9Q9BY4kcjnQKqVgTVCsP5igisgjUyV6amatMgEEgm0w1tOA7Q6hqJurVCwKZsJEQLgaQfLuCdQH2ja/E2A6C7cQmfKDPESUIAF9UlgLxz3mAUVdaNUXSDwllEvTIZjFVGBBdHg8J8rKwbTpBwjXTwwQVXUCA2vp5eMA22g31X2JM45S9g0LozUy5CxDBSGtA82oQptwgCTBDQWQsBjSqhDHTcNMtabbLJJ+qIEyLWA2G9TUXXV/MKlhpLaiWUaZJuDA+tueEdTjXN5pjrJ0jcQBfUDAkgRzBgc5vAvoSZJ1Qhrh4ExwqG1G0zESSYIBlTzJ6yAmtbpKttaHUyNuRt8/TBKlc31HhkEAbKAsExPxn3wjVrXAMCDqPK3IH1EFj0j2xattyF3wOLVUl2+tNzHMAaiOkkkk2vOEalSwGwNx6fD06nDdDLlVhhLEmL89z8v7bWwplqnitwjhZhTQ3uLS99p/wDNHLEVhcpW+2V+VRW3QvUr6GRT6Fh0DMSfwJHwxOZHsoZrLNlzAq0mJpseuxU/dMEH4Hleu5ptdaoeWqB7YmclnjSrJUFtSo5/xAajf7wLbXxbDFNyiSyyaUZFcNFqbMjAqykhgdwRYg4douGEHf8APFp749krUp/SkhSoAqCSZ+yqgLAKgSSYmb4poScYsuLS6NePIpKxnw+l8ewoXI9ffHsR0FdQ7Q86/EfNSML1a0DfljOVf+Yn9Qw33d7Nd3Wu1LXQQydXlJA2APnI6bWg41Ri5KKX8mZypy/8LJ3Z7MppTOYZqdTxCaenRJpz5XDmwJMXGwm+ITtrONmK4RSCxYIBL3cmGNuRN7dcWPvL2kAWYaQjjTbhUGLaQTFpb54qPZRPiM9RQ4p03ZtPhknhKA2MgSyybmL49GMVBWZE3J/glBVDFyJiYExMKAs8NgLWHSMJvW006FT7D1UvA2YOBuOVQ43yxhALbe3LA6RJy1aJ/l1kaxC2dWU3NtwvzxkxO5Gma2COxpVSEMAzUpnUBwkS6fEENHv8DIRYGYi0RttEe8A8ri0MmA1UNXLqwPHSOnzA/aZZIPMahP3cDy9dQBeEqAMDA4X8phSSXAbUpF5X1iKx/wCvolL2PUtSgRIWCAYJVlPIc9vMpuN77jZKlLTNRaiA8SzMeJAJIiQwMTEQQs8QMqGlVKNpNhMFRuGgHUpm5AIIaIcRztjbN0ddPQCNLXWCIO5kFjwMLzeJ30khiJxbWwYySYZ8yeFlZHR6bOoAcSQFRzxEkMDFr26zBdzId6LeHpeo3huo0mDUUMF4IKs13jVIBImQNQrvY1OrTqIFJZV1ACdJUsRqVp5b8J2J2EhjN1GCgLpFMMwIBYaLqWm5Iky1uhI5QMUos2KSKx4zM7GodVRrEncRNj0i0ATsBbbEhlqexJJBAhPrMpHCQLBRc8RMSDE4YrutVhUVU8SNRLMDqdiFGu4DRvqAgnzEyTiOFE6yWLeJLapvdeu8mQbQIjps6i2JqoaXW0lR4YPMWYgmTLn05LHO1raUeziDGjnaN+smeXr6D3B1eYmNx5CJg7ggGfSJOxECb5VKZ4QDJmACyyYiRPOecAWwj8ehtmYTKwNjcEqDb1Anc2ja3O4xuKRBsD7kkbjaCIPvbljcpDG4a/IfO8DaGG1/WJx5SdRAJiPaSJvcidt+k+sI2xkkbyLk9Yjfn5bRF9X4TEYwakkk3PT05D4YHUI4IPMzGxI03n1JNvSeeN154y5XvRo+uLV72MeGD0+G344IlOPTGtAmQPl79Pj8rYYAH72/H9MZpszoyg6/ljJafb2/fyxjV12+f+mC6oAiL9OW4g2A5T7EfCVDWCK8sYhdsMiqosWmJuvF1vO3+mMahcr0+Iwo2na7FSk40K3w0o2kA4EwH/of1wyFMYwy/v0wRKPQzPW3yxgj4Y4IJh6Yxo9gCOf5iDP9sZZ/2f0wMv8A64dbDY4fJJRRmmBqO0xa4nY8uYgHb0ncYzUpiZ22tN4POOmwiRNvXGalCAZ33K/dj5GJPtBxnwJH3ZJsDy3mLmTvaL3i+PQxrSkPncZTengQq0DFwWA/DmT16/iT6KrrpHUpgwJmCpFpDAeYAkGd56G+J6ouqZtsSTHoPQgEtM/lOEczk4kAAAgGFBYwQQbaYnmBIgc9ziyl7Mzh6BIy1VLAlQI8RWhiCTuSYJXiMEXsQeLTqXbKXlGZCpBGkNwuLTqBkQdNxzM3xuilWVgvAQQZ2enI1IQLdeZO20ACSo5EuUVQGEKdQGohYJgqI1MdgsxIe4C357cHLfklO7ufSplnlW8Vmc6FVQrmmmtnAH+7La11gDTwyAC1hZiobDiprCuwgEuY1GdzULMNUkxF43wb6bA8OmAsFUliPMxYMu28BSY3N7WA0SoCw1MrMQxKxsq6CDJPGAq+b+k8QKy2OKb3OnaWwlmCGqICpUnWwUkAQu+5k/Zt0fcY1rkTyJteIPvb71z6+swTO1YZhTZr6JKGF0gkspETFxzkGTBNwnrlto+7sALyWGwAgcPLc6jYbcSb3ox5aWyZpBYixjzW58x8iZJ6gRYmMUza1yYk8tthM8MbEjlqxqatoBMSxYm2qNzMkxa3MwBjZmVZ1sEiSdXS7ad7OSoBjmABZQTXSnyRuuBbtOuY8MEF6lj1CiNTb2LeUTyDejYbyVMByBH8lG6Wc8G0T53HOCFGEezSWL1yDI8qiTEmFUei3P8AhOHKVTTlajSZZiBr5CmpYj1GqpT+WOhvcv6Bmq8SHpXk9ST8zOH61qNFjAhqqSRMiVeNjEF4jaOQ5o5dOEYcQg5esLFlam+ljukOrEA7mSkxeI5DGfA/MtlXiWzu32uQo4rrZbRLndv39nFX7z9hNlnVtaulWSPqsp5qVAj2iPYY37v9ognYBQLAdT+/xxZa2QpZtT4oPOHHmUAQI9DAN7X5Y15sSyRtGXFkeOVMoIqeuPYxmst4VRkPEVMSOfrj2PIktLpnqR8laPdm0mesgpqWIMkDoNyZsB6nHQMtnW+jijsU0jSLrZQZ9RBHxnAO65GWoKacB2WWbmSbfhsBtv1OI7MVipJtDCN+a3G/UE29NsethxaFUjzMuXU/Eiu182rjwzUEraSGO3lPCp5R8zgeQVqeWrOpRhVdKLPxalUhqmgAgWbwrne0c8J9odnO7zpImQbr8NyPbDuazHh5ejlvDZCD41Qt9dmWKZWPqBDI66ycLmns7/BbDFJKvyGo1bbY92Suo5qnHnolgPVCH/JThQV4H7OC92swBnaYOzyh9mBQ7/1Yx4vsjRk+rGO79QhyhCAVF0qAyzq3Q+Ynfhv9o9cKCmKdRktpqcQY20lQx0ifteXlut8KjTScyX1q1tgAQbGTM/IYme3cmKtMVFJ4l8QTvcwRbowYfDFp+NSROO+xihUNVVXS+scKyI8VAdRo6osxIJU8mt9e2mVr7zxI4DMAGnpIgmHGxBN9rmQyVPMa18ciCpWmwBEEhNxYwCFFvf4M5hw6mqNmKmuAeKxj6QI53h7XkN9Y6a3+5cf7uTr9rHaTAQ4bUCBpccwAzFWAPKNvMu6k2B0zuZZCrU9GtDqTWFeIglujKZHFcDnEasCoVipa2pWfiE6tQBbjSLkgGZAMz6lWw1MeGIbULlKnm0vF9iSG4RIFmnnwkmS1KgRtMfqa2XxqhXWxLBONXDHjmFkgRBDWBPKMYc02IfTrlSvFrCqI4SsOJMmY2JBJgWwtQrRA1kTJA1cMEqYXfSDB5EWMRAho1WcaIMRJJMCAQWLE8puSZsSZJ2zPA6LrKrFFVgoJuNAZiDtJJCsDyJnfTIDTIvgqkOSXV4BO3SVKgFZAlbmxG2wg40zGZrrAVzpJLCF4pII5kWMDVte56ENDOEhFZPDqKqsYVizbKABJAnQoEczZd5zyTRdNMLlqWoGTpnaABc2baDJAErvvyOCZipCrOxIOwi0kxO0wRpG3561qyBVgqzNIHChHCQsHSCoJ0zYbH3wx2ZS8SqFAEap5qpaLMNQtKgwCJgRyxAo9xcA6hHD5o+0R94j3G/KOuDxfGtWkUqMrbqSPxYmPcn8sYJucZcjuRpnHTgX5N6VOTHX9xh7hK8y3Tr/r+f5xiVo5xgq1z1xCcbM+OenoYWp6ARjUGTJ+HoMePF7i5HXnP6j4+3hfCUDa9zzqsCCSSJPKDJEetgDPrHK/tMRGMzjKre8LFvX5b4A83FvxVBPFnflz/e+PLlS23z5fE8sDbMIuwLe9h8v1xhs4W80kdBYfLAafQccoK9Ss9UaLb+ot+WBvW5kzgVTMyLbdMDnD0CMHklUUbapxvRjnBiB6DVYEwDz5AExJtY4UzFcKBNpuNri87wI254NXzl7K2q40uAJgEeVjKmy32kNzGNeLF+5lpyWJOEee3/hBkcQdUAAaomTebQLFjw2BEAPMTgaVdTgagDJguxC+wKy0XJiINt7SJqo8qqRASGmzE+YwpJjTMc9+Ygly76+IFSbsJhYF7WtBF5/XGzYybvYw7bEG1lvItynbSGF7evvjNSoS8iyAsZmAoNwfgBPT8TjYFmUlKmjhOos7CT/MIBtBOlDa/laTc4kFyg8VVpsm+o1eKoojXtoJiLAATDML9AlYW/Yvk6el+LL+JKlQtQkcUKvFxShLEQDMXsIU4m8rkI00NHGwTwgr0wiNqWoV1KxB1jUss08LEATiJy2WDqwzDlAWUhtKuWWW1BQ145EDTzm9i3mtNMDQxMaiSSDM3BJMxI0kk+kTM4tDA5MnLMoI2ydKpl3aWFMEv5TrtxjRrH1TJE2MAWuTiMzL8Z0AIp4iFtJEDUwgBBEWMR0XfGa2bA2kCYkgmegUbsdwPhdRhRWLgQdKBt5ncSLyNTXkRZfgSN0cEYUYpZ5Tsy7ySVja7XgLDGx3URp9TI+KzVdUIhGloggwXMRfTsvt0taTgdSuG0iCqaiNPNzYGfS8esxAEztIadROhWgnbWwUAoI+qLliPuqNwcUbJpBUcade31kt9aGir6DcJ/m+xKmbqRT+14shTGkqFNzb/LExc4KcxqJctCgcQgiJEWAtyNuggC2F8ogq1KlQyKY1G+4QmFQchOoD0v0xObdaVyx4e3wg+YAVEpFtBHEbGJYDSDfcATt9YjBe3KuijSptxN4Yvfz1D4pN7+TSMBWkmZrBSXFSowm4IMmCdhHM7nGvefOCpUkc6jfALCgfLThsnjB0LHymhdDw4b7GXU9VQJc0X0W+sCjED10q/wCOI8NbBuyqJfMIAxQyTqXcaVLWPwj44x4nU1Xs1ZPowOV7TZjp2vuAPntOLdls5IgGNh8Nv37YqQr0dUlWDdfEEE2k3S0++JnsiupYgAwPtMDc+wHr8xj1IOrTZ5+WPaVD+c7oUqza1dqZPmA4hPXiuMZw7TrxvjOFlgg3bQqzzSpMicq4SUHlEEXJiZkXvuJ/xYiO8FbWpHxHuMN1GMqesj4Rq/MYgu0axk4ef1YcabmmJ0qDHQRB1EgAbyIH5kYs3fGFzXhzJpUqFJv6lprq+RMfDED2Lnmo1RVUKWQhlDDUJPpjV8wzlnY6mYlmJ5kmSfmceblb0JPtnpL7DSvbA6NbTWVun9r/ANsDVsaAS6g9cQi6khpLZkx2+aYzDsVZtXGOLSOLiP1SefUYa7KzAqU3AGkpeASRoYhSOInYkH/EemI/t4yKZ56V/IYJ3cU6jcieExzBvB+IB+GN0ldozRdJMU0mlVWTCMy6ukTE35iTh01KyO5JkKSAXIII6Qx4gVMQBcE9cD7ZQFRhPIrqy7sSSUdFX0B1SPwHtiGGdeJTJHsdrIlPTY+CzSpUiabwNVJiZtswO5F99QGxqaGqBwFDPDEEnQ4YxIEBlJ5gTN7Ewd+yKYqMaTXSodDD4MQw6MpEg+4uCQYvKZ53HEQYgXAMiDva+53xfhqP9BE7VksrsvCYZdMnisVjzAxtbTrBIgAMCAcHera3EojmNSid5A2m0iVMbzIwpllArCh/3bqGE3Kl6es6SZjaLzbeYEBpVSPCi2tipjlzJHITNxselzJUtrOa6H2Q2KEHlp5dNh5TbaCJBtMnGaFRPEBWRFwJEe8/WWb7lbXPLGiVifDbYlbxYWqint6hiffaBbG9OiGytSoRdApAFhJqrTJtcGDuCPlbHZIJ7nQk06GMvmHLM2oLC+GAyoP5agaZMRETxEE7RbGOxyZDXJY/y2JWFFitnKwCTqnobixOC9ndmhaVVwzTTYKAYIILKLgj7x2jCddoqLHXWDzDLcEfHrOMMoJllNol+3KhdvEaAwhXg89pMWF/W9+mIt32jl+WDs8I5uxXUVJJsfPqsd5Hy3x6rVkICBxOizFwCFn3N92nGOeCnaN2P9QpQ0SQuXxlKmJHut2YmYzGipOkKTAMSddNNxfZybdB8YPMVCtZqY2BI9bEj+2I6LISWl0TWTAncyP2MO16NOAbzckbA7QRzG5kG3Q8hXadYg74NWzDakuYvbrbGWeJ3yasP6iEI01uSD14kCw9P13wsDgAqE4w7Y5RohJ27DlxywN6vqcCLY0+t8P74ZI6MXJ0goOCHYmJAEm/L/XbAjjd3igzQNW887CR+eKY4apHoyr9LjpcvsznqCqG1OXdgducGbSLDkPeJ2gVOmCqwW8YMfM3CJZigUab/E3IPKYme7vZy5hwGJWNR4IEwBvIM7772ERieyWRpupbQFksCFtIV4AJ8xFrrMGTIxuim/FHmSaj5Mqr5BgQwCUwdWhidPAbRMyWgMBPEACQBE4LTNKnwrrfMOunSUUAyNMwY06VsC2oTJi5xJZhAJXeCwkgEw1UOVJ5jUxIm4kxuZiKdTxXDP5g7LIkGF9d5PPrA6Yp8T9i/KvRI0w5d3rasupMwWJhlCjWvQEAALp2G+nC8qqlBwi0zcsQoWIEztzk9RjPaK+DUqop4VeqgkDZWK8gLkC+EJOl2kzp39iv4cUxtYdMbsWJUjHkyO9glesszwrK3vJ+rETOkegn8cDr53hEnYE6ZPKQWJtAPWSTMYDmwUGsEltKRJ+2JP5c/jONcq5LOCTC1KlpNyiatXuYEkR6RjSvSINds2aoILs0IJtAEgGwAg6YkbbSZJJ0ldqpqMk2T6qXlpuGIB8p4bEy0SbQMCrE1HcOZUIG07CSVUC14E2XafjgufGmj4wnW6MTckAlkEib7MeeE+yb6G4r2ZoansH0iZqMCDAMBEUm3iMZjpF4AONq9QMdKoIUqiqCYi50gz6TO5Mk7wM5xfDUItlAU+pZkV2Y9SSYnkAAMeytSWkhZUkyBEkK0TG+Cl2+wN9Ijs7mBBoIDGuWJ6rI0j4k3w/oFOkEclfECvCqCQBOgmSNwxMdCp54juxqYrVkD38Soob2dwG/M4Y7azBfMVWO5dtthxQAOgAgAemI4Xrk5+uC2RaUookexMsqVGrBw4p03bylSGYaF6jmdidsRHbJBelHmFNNXvH6fkMSfZKxk6pG7VUU/wBIAMf8xxW8uZkm5nc47PPwr2Lijcm/Q7NsH7GzAp5mm521QfZgVP5/hhWbHAmOMilpd+jS46lXsN2vkjRrMjDyk781Ox/LDfZOY0j3/M4J2XkVzAY1SzEBbz1JUn1sMPN2BTTYv8x+mPVxxuWtHn5ci06HyhtM3jGEWowBc8+nIxj2NGpGOj//2Q=="/>
          <p:cNvSpPr>
            <a:spLocks noChangeAspect="1" noChangeArrowheads="1"/>
          </p:cNvSpPr>
          <p:nvPr/>
        </p:nvSpPr>
        <p:spPr bwMode="auto">
          <a:xfrm>
            <a:off x="5143500" y="279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8" name="AutoShape 42" descr="data:image/jpeg;base64,/9j/4AAQSkZJRgABAQAAAQABAAD/2wCEAAkGBg8QEBAQDxAQEA8QEBIPDw8UDw8QEBAPFBQVFRQQFBIXHCYeFxkjGRQUHy8gJScpLCwsFR4xNTAqNSYrLCkBCQoKDgwOFA8PGCkcFBwpKSkpKSkpKSkpKSkpKSkpKSkpKSkpKSkpKSkpKSkpKSksKSkpKSwpKSwsKSkpKSkpKf/AABEIAPwAyAMBIgACEQEDEQH/xAAcAAABBQEBAQAAAAAAAAAAAAAEAAIDBQYBBwj/xABGEAABAwEDCQQHBgMFCQAAAAABAAIDEQQxcQUGEiEyQVFhgSKRscETI0JScqHRBzNigpKic7LwFENTY+EVFiQ0g5OUwtL/xAAZAQEBAQEBAQAAAAAAAAAAAAAAAQIDBAX/xAAhEQEBAAIBBAMBAQAAAAAAAAAAAQIRMQMSMkEEIVEiYf/aAAwDAQACEQMRAD8A9xSSSQJJcqmulAQPSUBtTUJPlqFho6RjTwL2g9xKCySqqb/eKE3Sxn87fqhbRnQxpoGyO5tZpDvBRNxoqpVWVOeEI2i9vxRPHkpGZ0RPHq5I3HhpBp/chuNI6QBDzW9rRUkAcSaDvK83zj+0lzax2YAv1gyEgtHw8cVi58pSznSmlfITeC407gptyz6snD26POWzuJa2aIuF4D21R0dtad/0XhtmiBp2Iqc2SO+YVtYrbJDri02UvdFIZGfmgfu7lWJ1/wBj2RrwU6qwuSM8w4BslNM7LmAlknGgOtrvwnpVXbMvcWuaOLtED5lHomUs3GgSWffnRA2+Vg/MCmtzus5ulae8+SG40SSrYcqtcAWmoO8KZtvBRRiShZaQd6kEgQOSSSQJJJJAlHJKAoLZbGxtLnGgGsleeZ3Z7yUbHZ6s03lpl3hrWlzj4Iluo0OVs/rJC90Rc9z2mjgxjn0Pu1uqsxlTP6WR3/DmeNlLv7IXuJ46RNAFmH22u1ap3GtS2NoGvem+jLro7ZJ8UhaFNvPepbwtnZzWw/3tr/8AGjHiVXyW6TWSJCTrOlZbNrPVyGfYSL4Y2/xLQ4nuDlFoRjfZx8MLpD81HO5VM+2u3tb1ggHg9ROt3BrK/Do+EieyzE7LXuws8TB3lddZiNqjfimYD+ljUTdEZNdNKXaMjmNbTSIfIb9wFSE7LlrETNHSL5D7TqaTRwFBeUPBA8GsZdW6rGyEfuNPkllCyySAek0ajVUuaH9zQjXd9KEuNee87yeA5KeGSn9aunFMmsjQ4NaC++pBqGnmVHPG1hAcHEm6guUcq0Vha46wDjpOajX2kNppOFQKjSe0OA5PrXvWWk0WAEtrX8IcURZ/RFpcANQrTRq48tS1sWc9vjBqJGa6E0c0VIufQXOCsbLE6aPTa6rqkOLw97SRvGsKmih0hVuhXc0nRr/qj3Wi0MaGUkiYK0AYHM1/iaa9UrWJr7ZKxxa7U5poQ1kQp1oUv9rP3uf/AN1w8GIQwlxqHNed/rGaXUSN81x9mc3aa9o4mCo/Uxyh9jBlP8XfLaPopY8rEe3GP+raVWxuBufEeXprREe5xopxFPeGzkcY7S2T5EFF3Wisue8rGhunZ3Ab3PnJ6khW+TM/CXASmANN7mzGo/KRrWEdaHt2n2lnxxNcpIbVpahaIDykgAV26TqZPYsnZfhlNGSMeeAcCe5WrJAV4lFbJIXNmDLOTGdIOicW6t4IF4XoeQc6GTNHsuIBIPkm3bDqd317axdUMM2kF1V0ZTO616PowTRpca8K0FCV5b9odoLWQtbUPo95pwJa2oXoefZ7AHM3rye22464pR6SIHsg7TfhdesueeWvoHkzOt8TBpE1O+grxrrVrZc4WzfeTP1+yDRUNoyXHIPVvNRc1xFe/egXZHlZTsm/XQVHeEcdT9bxslkbeC886mveiYrS533MTGD3qALzcTyNBqXAgaq1U8WcU7SO0DrA1jWidl9PRxY3u1yyuI4A6ITTLBHsM03cSK6+qxMOcMj3a60+IqcZ0uje4BoNHEVIqaDmiWX1Gy0pZNpxY33RqPcETGyOIVoK89Z71j4s9qg0ADq0Go/VGw5YLmPkc5vYFdHtVOBuRLdL1j66mgNb+EBo+SBdkJjn6Ti4s2jU63O4V4KuZnVHTZ+ad/vU19Ayl3EobnNXU2SInAaNWNGqg3njrTYYGwamjsm+oB180O7KrmRhzg0giup+scqFCy5eaWmrdQHvBEmWLQNhicwhrW31Lacd4N6DcJItcTi5u9hOunmqbJuWXSOAjLWj3nEgfJWP+0SS4F0bS3f2yHcxqRbnOBAnhm1SNaHcaU+d4XHWF7NcMpA3Aklp6hVGVbW1rDIHjSqBqY4aVTxJ8k+G2kRB4lcXG9uiNFGbmNltNNVoga78VAa9Qmf2WyHWxzojyeR46kAco1Gsk8QXGncobLbxoyDRbSuo01inBNs99Wkluli1NtHpB7jwSe+5Ptdrq0ekjiq4VBFDr5rOyWmpIFTyAJ8FOBI4AUAx1fJNs91Tm2NDDotoe0DQ3g3alrs25WmywvJ1gOHPadQLHQ2YCml26Emlw6rR5JeSWA7LaaLRqA6I10s5jl/r1DI1oLmjokosihJWPon5dyOydhY4VB37weI5rxvOfNC0WdxdT0kVdT2ijh8TOPML357KhYnPqECEnn5FRnLGWPDJI+/Ch7k1s727LnDqaKxyg06RxVe9/FvUEg/NR5tOnKDztNY/Fg8QmmaJ21CK8QSFEXs4kYjzC52dzm/qp4oukjY4QagPbyqCEyWxxucXaThUk3cV0RnhXAg+CcIzwPcURA3JYF0m+utpVnCAI3N0tZFBwrVChPBRm3aI2B24t/Um2TJ0jHVq0j4kW1SBRO6i5HEsAqK8EI+yPLSBTWCL1MxTMRy3oNknJk0dK6J49oK2isMlTUgVp7bR31XIAi2A8D3FaS5b5B2vIjpG6PpGNqQa6ZddyAUseRwGhpmGreGu86IwRHgV0wHBE7rQQyTGPbe7oGrgsUba0bffU1RjgBe5o/MD4KF8jfergCUS2otEC4USAXNLkT3BPa08B8yssOxRkkBoJJuAGtbHN7ID6hz9X4fqVTZEi7bcQvSsiwDUtPb8fpy/1R+TrJogJKxYygSWnsdKxH2jSaFmLhue2uBqCtwVivtHjrY5eWif3BSplxXjtrbXtC52seKrpY0faPuGU3E+CGgOkBpa+Ky8mwL4VAYUc5w316UKaYwbiPBGu4B/Z+Sc2Mi4kdSEWIeGvquiE8ENhwZPff3p4MnvH5fRThic1iM7RAye98m/RSMdJ7w/S36KdrVK1qjnaij9Id4/Sz6IlgfTa3+636J8MeqtFOBRGLXIfSe8R3fRFN9J77+9MiRQC0ztxsTje53eUjZwpW1XCjNqH0Q4JaP9UUhcOITQFGd02ie1dLKKSC9Ug6wzaBreRrp1XqORW9kLyexCrsXNHe8L1vI41BWPf8birgJJJKvUSyWfsdbHP8Fe4ha1ZrPNlbLP/CcpUvDw2YVgHJ31Qdk9nEo5wrAeTvM/VA2Td8R8Vl46glF64wawpJhrPVNZeP63IHxNrqTHNIJoTqUkV65INZRDInEnWUe2Hsk7wOCBhVpHsOwRnIG9xArq1clJZ3E30TJdk4KSxi5RLwNfBQAg8lBK8tFRS/gjJdkYoO07PUKuWImwyE3opzT7xCFsYRb0ZvIeZxDgKu1jjzRLRqCFl224eaKZchScBQ6kokn3FKNGTnFSRb1G5SxXFFgnJQq9vOWMfuqvW8kjsheUZEZWWP8AitPcCV61koagtR7/AI0/mrFdSSVeolQ50trZ5h/lu8FfKnzgZWKQcWO8CpR4I0epk5O80BZf/ZWLR2JhwPmFXWff8Sy8VMnGs9Uxg1hSWgdpyjjvGKCSIa1yUaynRXpTbRxREUV6tGbDsFWx39VZs2HYIxmEl2Tgn2Ld0TJdk4J9i+ilS8LKXZGKDtWz1CMl2Rig7VsjFVzxFWNEvQ9kRDr0jN5DybYw80U25Cv2xgPFFNuQpsh1J8QTJLk+JGXT5qaK4qA7lMw9k9VViyzfbWaH4yf2r1fJY7IXlmbLazx4PPyAXquTtkKx9H4/gOSSSVeglWZZbVj/AIT4FWaAymOycFKPACz/AJgcz4/6Krg9rEFXMraS2kc3eap4b3dFl465ah2ioo/ZxU9rHaKgaLsR4oiWMa0ph2iut2jiuTbRRj2jjv6qzZsOwVYzzVmzYdgUTMJJsnBPsX0TZR2TgnWLciXhZS7IxQdq2RiEZLcMUHarhiEc8RdkRDkNZEQ5Gbygce30RTbkIdvoEWBqQpslykjUct3VSMuRlxymA7Kgcpzs/wBcUWLvNRvrm8o3n5j6L1OwDsheY5ot9dhGPm5en2IdkLUfS+P4CkkklXckFlAakahbcOyg8EtjaWq0Dm7zVHFtO6LQ5VbS2zjm7xWfYO27BYePLl21X9B4Icbv63om1XjAeCHHmiJfaKU20ei7TtJTbXcjHtE3zVlHsOwKrWBWUWwcCiZhpdk4J1iTZLjgn2JE9LCW4YoO03DEIyW4YoO03D4vJHPEXZFOVBZFM5GbygO2eiKrqQvtnoityFNk3YqVlxUUm7FSi5GXDeppNkdFDvClkuHTwVWNNme31ruTGD51XplkHZC85zNZ23nlGPlXzXpFl2VY+n0PCJkkklXYkNbbkSh7YOyg8MzgFMoTfE7xWbA9Y7DzWnzsbTKMnMnyWacPWOwPisPJlzStW7AIZE2n2cPqhuKMpvaSmv6BI3pTX9EY9mNHirCLZdgVXjzVhFsuwKJmGkuOCdY1x9xwTrGpU9LCW4IS03DHyRc1wQlpuHxeSrniLsqlcorKpXIzeUDds9EVuQrds4+SKQpr9ykadSikvClFyMlvU0u7EeChF6mm3Y+Sqxscy29qT42juaF6HZtlYHM1v3h/zT8gAt/ANSsfU6XhEiSSSrqSgtQ1KdQ2jZKDxPPZtMoO5gfyrKyfenqtfn+2lvHNo8CPJZGcet71l5M/KuWj2cPMoY70VaBqb1CF4qMJTf0XZ7+gXN4wXZ7xgie0bfNWEWw7AqvarCE9l2BRnMM+44J9j3Jr7jgnWNSp6WEtwQlp3Y+SLkuCEtW7HyVc8RdlUpUVmUiM3lCzbdiikLHtOxRSGXJj7wpRcon3hS7kZcbeiHjtNx81Ay9TjXIz4vNFjdZmN7Djxkef3FbuK5YjMtvqmni5x/cVt47lqPrYeMPSSSVbJRTjslSpktyDxr7SW0tsZ4tb5rG2r77v8FuPtPbS0wH8I/mKxFt+9GPksvL1PKuWjZGJQpF6Kn2RifJDcVHNIfZwCU14wS93BdlvGCJeUTVYQ7JwKrwrCDZOBRnNA+44LtjXH3HBdsSiXhYSXBCWn2cfJFS3NQto9nHyVc8RdmuUiZZ7k8oz7Qx7TsSiaoaHadiUSUMuTTeFKdyiO10Uh3Iy7FeiI/vGY+aHh2hip4fvByBPyKLHomZjfUx4V7yVsmDUslmiykMXwNWubctR9fHiOpJJKtEmSXJ64+5B5J9qzPWWc4/zf6rB2/7xvTwXo32tw9iB/CQtOBFfJec5Q+8bi1ZebqeRs2z18ghkTKOz18kNvUckgubh5rso2cFwXN/renTbsES8ogjoNk4FAhHQbJwKM5oXbJwXbGuO2ei7ZFEvA+XchLT7OKLk3IS0eziq54jLOnpkFwTwpGfaKC92JRBQ9nvOJRBKpTfa6KU7lFv6KU7kZOgvUsW0fhP8pUVnvUsDCXOA1nRIA6URqT09RzYZSKMfgb4BadtyocgQ0a0cGgdwV8AtR9icR1JJJUJcK6uFBi/tEsrX2STSFdEteORDgK/P5rxzKGtzTzHyK+gcvZOE0UkbrntLTy5968KyvYJIJXRyNo5p6EbnDkVlw6s4oGXZOI80Mpy+8cVEVHA4XDqnTbk1tw5Ep0puRm8okdBsnAoEXo6DZOBRM+EDtk4J1jTTd0TrGpUvA6TchbR7OKKl3IWe9uKrniMs9yemWa5OCkZ9orPvxRBQ9nRBVKaLypT5KHSoVM41RD7Nf0PgrfN2Gs4Pd3KniFFr80cmkn0hGq5vPmjt0cd5RvMlRUaFaIaxx0HRErb6ZJJJIEkkkgjljqFk86s0o7UwgjReNiQCpbypvHJbBMkjBQ1t855byFPZH6MzKNJo2Qa43YO3YFVtF9F23JDJAQ5oLTeCAQcRcVh8sfZdZnkuhL7O6/sGsdf4brulFNOF6X48rSWrtn2b22PYdFMMXRP7jUfNVE+bVtZtWWbFoEo/YSsudwynpWAKdsp3alx9nezbZIz4o3t8Qmhw4hHKw8J0LSFwJ4KjFTl9Vx0deiYHKQORjhJHUKQKESpzZCbgTgiWWnCLXWqkClgybaH7MMh/IQO8qxs+aVrdSrQz4j5BVqdLO+lUSnxMLiA0Ek7hetXYMwj/AHjyeTRojvK1OS82I4gNBgHPf3q6dsfjZXy+mSyJmm5xDpRQbmb+q9CyZk4NAoAKBE2bJ4buRrWgK6ezDCYTUda2i6kkq2SSSSBJJJIEkkkg4Ux0IKkSQCyWJp3Id+S2ncFZLiCnkyOEFPmvC7aijdixh8lplwhBi5cxbIb7PF+gDwQ7vs8sf+A3oZB4OW8LQuaAU0mowQ+zuyf4I/XL/wDSljzCsg/uGddI+JW49GEtAJo1PxkYszrO26GMfkaj4sgNFzQMAB4K/DQuppfpUMyOOCJjya0bgjklRAyyAblMGAJySDi6kkgSSSSBJJJIP//Z"/>
          <p:cNvSpPr>
            <a:spLocks noChangeAspect="1" noChangeArrowheads="1"/>
          </p:cNvSpPr>
          <p:nvPr/>
        </p:nvSpPr>
        <p:spPr bwMode="auto">
          <a:xfrm>
            <a:off x="5295900" y="43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9" name="AutoShape 44" descr="data:image/jpeg;base64,/9j/4AAQSkZJRgABAQAAAQABAAD/2wCEAAkGBg8QEBAQDxAQEA8QEBIPDw8UDw8QEBAPFBQVFRQQFBIXHCYeFxkjGRQUHy8gJScpLCwsFR4xNTAqNSYrLCkBCQoKDgwOFA8PGCkcFBwpKSkpKSkpKSkpKSkpKSkpKSkpKSkpKSkpKSkpKSkpKSksKSkpKSwpKSwsKSkpKSkpKf/AABEIAPwAyAMBIgACEQEDEQH/xAAcAAABBQEBAQAAAAAAAAAAAAAEAAIDBQYBBwj/xABGEAABAwEDCQQHBgMFCQAAAAABAAIDEQQxcQUGEiEyQVFhgSKRscETI0JScqHRBzNigpKic7LwFENTY+EVFiQ0g5OUwtL/xAAZAQEBAQEBAQAAAAAAAAAAAAAAAQIDBAX/xAAhEQEBAAIBBAMBAQAAAAAAAAAAAQIRMQMSMkEEIVEiYf/aAAwDAQACEQMRAD8A9xSSSQJJcqmulAQPSUBtTUJPlqFho6RjTwL2g9xKCySqqb/eKE3Sxn87fqhbRnQxpoGyO5tZpDvBRNxoqpVWVOeEI2i9vxRPHkpGZ0RPHq5I3HhpBp/chuNI6QBDzW9rRUkAcSaDvK83zj+0lzax2YAv1gyEgtHw8cVi58pSznSmlfITeC407gptyz6snD26POWzuJa2aIuF4D21R0dtad/0XhtmiBp2Iqc2SO+YVtYrbJDri02UvdFIZGfmgfu7lWJ1/wBj2RrwU6qwuSM8w4BslNM7LmAlknGgOtrvwnpVXbMvcWuaOLtED5lHomUs3GgSWffnRA2+Vg/MCmtzus5ulae8+SG40SSrYcqtcAWmoO8KZtvBRRiShZaQd6kEgQOSSSQJJJJAlHJKAoLZbGxtLnGgGsleeZ3Z7yUbHZ6s03lpl3hrWlzj4Iluo0OVs/rJC90Rc9z2mjgxjn0Pu1uqsxlTP6WR3/DmeNlLv7IXuJ46RNAFmH22u1ap3GtS2NoGvem+jLro7ZJ8UhaFNvPepbwtnZzWw/3tr/8AGjHiVXyW6TWSJCTrOlZbNrPVyGfYSL4Y2/xLQ4nuDlFoRjfZx8MLpD81HO5VM+2u3tb1ggHg9ROt3BrK/Do+EieyzE7LXuws8TB3lddZiNqjfimYD+ljUTdEZNdNKXaMjmNbTSIfIb9wFSE7LlrETNHSL5D7TqaTRwFBeUPBA8GsZdW6rGyEfuNPkllCyySAek0ajVUuaH9zQjXd9KEuNee87yeA5KeGSn9aunFMmsjQ4NaC++pBqGnmVHPG1hAcHEm6guUcq0Vha46wDjpOajX2kNppOFQKjSe0OA5PrXvWWk0WAEtrX8IcURZ/RFpcANQrTRq48tS1sWc9vjBqJGa6E0c0VIufQXOCsbLE6aPTa6rqkOLw97SRvGsKmih0hVuhXc0nRr/qj3Wi0MaGUkiYK0AYHM1/iaa9UrWJr7ZKxxa7U5poQ1kQp1oUv9rP3uf/AN1w8GIQwlxqHNed/rGaXUSN81x9mc3aa9o4mCo/Uxyh9jBlP8XfLaPopY8rEe3GP+raVWxuBufEeXprREe5xopxFPeGzkcY7S2T5EFF3Wisue8rGhunZ3Ab3PnJ6khW+TM/CXASmANN7mzGo/KRrWEdaHt2n2lnxxNcpIbVpahaIDykgAV26TqZPYsnZfhlNGSMeeAcCe5WrJAV4lFbJIXNmDLOTGdIOicW6t4IF4XoeQc6GTNHsuIBIPkm3bDqd317axdUMM2kF1V0ZTO616PowTRpca8K0FCV5b9odoLWQtbUPo95pwJa2oXoefZ7AHM3rye22464pR6SIHsg7TfhdesueeWvoHkzOt8TBpE1O+grxrrVrZc4WzfeTP1+yDRUNoyXHIPVvNRc1xFe/egXZHlZTsm/XQVHeEcdT9bxslkbeC886mveiYrS533MTGD3qALzcTyNBqXAgaq1U8WcU7SO0DrA1jWidl9PRxY3u1yyuI4A6ITTLBHsM03cSK6+qxMOcMj3a60+IqcZ0uje4BoNHEVIqaDmiWX1Gy0pZNpxY33RqPcETGyOIVoK89Z71j4s9qg0ADq0Go/VGw5YLmPkc5vYFdHtVOBuRLdL1j66mgNb+EBo+SBdkJjn6Ti4s2jU63O4V4KuZnVHTZ+ad/vU19Ayl3EobnNXU2SInAaNWNGqg3njrTYYGwamjsm+oB180O7KrmRhzg0giup+scqFCy5eaWmrdQHvBEmWLQNhicwhrW31Lacd4N6DcJItcTi5u9hOunmqbJuWXSOAjLWj3nEgfJWP+0SS4F0bS3f2yHcxqRbnOBAnhm1SNaHcaU+d4XHWF7NcMpA3Aklp6hVGVbW1rDIHjSqBqY4aVTxJ8k+G2kRB4lcXG9uiNFGbmNltNNVoga78VAa9Qmf2WyHWxzojyeR46kAco1Gsk8QXGncobLbxoyDRbSuo01inBNs99Wkluli1NtHpB7jwSe+5Ptdrq0ekjiq4VBFDr5rOyWmpIFTyAJ8FOBI4AUAx1fJNs91Tm2NDDotoe0DQ3g3alrs25WmywvJ1gOHPadQLHQ2YCml26Emlw6rR5JeSWA7LaaLRqA6I10s5jl/r1DI1oLmjokosihJWPon5dyOydhY4VB37weI5rxvOfNC0WdxdT0kVdT2ijh8TOPML357KhYnPqECEnn5FRnLGWPDJI+/Ch7k1s727LnDqaKxyg06RxVe9/FvUEg/NR5tOnKDztNY/Fg8QmmaJ21CK8QSFEXs4kYjzC52dzm/qp4oukjY4QagPbyqCEyWxxucXaThUk3cV0RnhXAg+CcIzwPcURA3JYF0m+utpVnCAI3N0tZFBwrVChPBRm3aI2B24t/Um2TJ0jHVq0j4kW1SBRO6i5HEsAqK8EI+yPLSBTWCL1MxTMRy3oNknJk0dK6J49oK2isMlTUgVp7bR31XIAi2A8D3FaS5b5B2vIjpG6PpGNqQa6ZddyAUseRwGhpmGreGu86IwRHgV0wHBE7rQQyTGPbe7oGrgsUba0bffU1RjgBe5o/MD4KF8jfergCUS2otEC4USAXNLkT3BPa08B8yssOxRkkBoJJuAGtbHN7ID6hz9X4fqVTZEi7bcQvSsiwDUtPb8fpy/1R+TrJogJKxYygSWnsdKxH2jSaFmLhue2uBqCtwVivtHjrY5eWif3BSplxXjtrbXtC52seKrpY0faPuGU3E+CGgOkBpa+Ky8mwL4VAYUc5w316UKaYwbiPBGu4B/Z+Sc2Mi4kdSEWIeGvquiE8ENhwZPff3p4MnvH5fRThic1iM7RAye98m/RSMdJ7w/S36KdrVK1qjnaij9Id4/Sz6IlgfTa3+636J8MeqtFOBRGLXIfSe8R3fRFN9J77+9MiRQC0ztxsTje53eUjZwpW1XCjNqH0Q4JaP9UUhcOITQFGd02ie1dLKKSC9Ug6wzaBreRrp1XqORW9kLyexCrsXNHe8L1vI41BWPf8birgJJJKvUSyWfsdbHP8Fe4ha1ZrPNlbLP/CcpUvDw2YVgHJ31Qdk9nEo5wrAeTvM/VA2Td8R8Vl46glF64wawpJhrPVNZeP63IHxNrqTHNIJoTqUkV65INZRDInEnWUe2Hsk7wOCBhVpHsOwRnIG9xArq1clJZ3E30TJdk4KSxi5RLwNfBQAg8lBK8tFRS/gjJdkYoO07PUKuWImwyE3opzT7xCFsYRb0ZvIeZxDgKu1jjzRLRqCFl224eaKZchScBQ6kokn3FKNGTnFSRb1G5SxXFFgnJQq9vOWMfuqvW8kjsheUZEZWWP8AitPcCV61koagtR7/AI0/mrFdSSVeolQ50trZ5h/lu8FfKnzgZWKQcWO8CpR4I0epk5O80BZf/ZWLR2JhwPmFXWff8Sy8VMnGs9Uxg1hSWgdpyjjvGKCSIa1yUaynRXpTbRxREUV6tGbDsFWx39VZs2HYIxmEl2Tgn2Ld0TJdk4J9i+ilS8LKXZGKDtWz1CMl2Rig7VsjFVzxFWNEvQ9kRDr0jN5DybYw80U25Cv2xgPFFNuQpsh1J8QTJLk+JGXT5qaK4qA7lMw9k9VViyzfbWaH4yf2r1fJY7IXlmbLazx4PPyAXquTtkKx9H4/gOSSSVeglWZZbVj/AIT4FWaAymOycFKPACz/AJgcz4/6Krg9rEFXMraS2kc3eap4b3dFl465ah2ioo/ZxU9rHaKgaLsR4oiWMa0ph2iut2jiuTbRRj2jjv6qzZsOwVYzzVmzYdgUTMJJsnBPsX0TZR2TgnWLciXhZS7IxQdq2RiEZLcMUHarhiEc8RdkRDkNZEQ5Gbygce30RTbkIdvoEWBqQpslykjUct3VSMuRlxymA7Kgcpzs/wBcUWLvNRvrm8o3n5j6L1OwDsheY5ot9dhGPm5en2IdkLUfS+P4CkkklXckFlAakahbcOyg8EtjaWq0Dm7zVHFtO6LQ5VbS2zjm7xWfYO27BYePLl21X9B4Icbv63om1XjAeCHHmiJfaKU20ei7TtJTbXcjHtE3zVlHsOwKrWBWUWwcCiZhpdk4J1iTZLjgn2JE9LCW4YoO03DEIyW4YoO03D4vJHPEXZFOVBZFM5GbygO2eiKrqQvtnoityFNk3YqVlxUUm7FSi5GXDeppNkdFDvClkuHTwVWNNme31ruTGD51XplkHZC85zNZ23nlGPlXzXpFl2VY+n0PCJkkklXYkNbbkSh7YOyg8MzgFMoTfE7xWbA9Y7DzWnzsbTKMnMnyWacPWOwPisPJlzStW7AIZE2n2cPqhuKMpvaSmv6BI3pTX9EY9mNHirCLZdgVXjzVhFsuwKJmGkuOCdY1x9xwTrGpU9LCW4IS03DHyRc1wQlpuHxeSrniLsqlcorKpXIzeUDds9EVuQrds4+SKQpr9ykadSikvClFyMlvU0u7EeChF6mm3Y+Sqxscy29qT42juaF6HZtlYHM1v3h/zT8gAt/ANSsfU6XhEiSSSrqSgtQ1KdQ2jZKDxPPZtMoO5gfyrKyfenqtfn+2lvHNo8CPJZGcet71l5M/KuWj2cPMoY70VaBqb1CF4qMJTf0XZ7+gXN4wXZ7xgie0bfNWEWw7AqvarCE9l2BRnMM+44J9j3Jr7jgnWNSp6WEtwQlp3Y+SLkuCEtW7HyVc8RdlUpUVmUiM3lCzbdiikLHtOxRSGXJj7wpRcon3hS7kZcbeiHjtNx81Ay9TjXIz4vNFjdZmN7Djxkef3FbuK5YjMtvqmni5x/cVt47lqPrYeMPSSSVbJRTjslSpktyDxr7SW0tsZ4tb5rG2r77v8FuPtPbS0wH8I/mKxFt+9GPksvL1PKuWjZGJQpF6Kn2RifJDcVHNIfZwCU14wS93BdlvGCJeUTVYQ7JwKrwrCDZOBRnNA+44LtjXH3HBdsSiXhYSXBCWn2cfJFS3NQto9nHyVc8RdmuUiZZ7k8oz7Qx7TsSiaoaHadiUSUMuTTeFKdyiO10Uh3Iy7FeiI/vGY+aHh2hip4fvByBPyKLHomZjfUx4V7yVsmDUslmiykMXwNWubctR9fHiOpJJKtEmSXJ64+5B5J9qzPWWc4/zf6rB2/7xvTwXo32tw9iB/CQtOBFfJec5Q+8bi1ZebqeRs2z18ghkTKOz18kNvUckgubh5rso2cFwXN/renTbsES8ogjoNk4FAhHQbJwKM5oXbJwXbGuO2ei7ZFEvA+XchLT7OKLk3IS0eziq54jLOnpkFwTwpGfaKC92JRBQ9nvOJRBKpTfa6KU7lFv6KU7kZOgvUsW0fhP8pUVnvUsDCXOA1nRIA6URqT09RzYZSKMfgb4BadtyocgQ0a0cGgdwV8AtR9icR1JJJUJcK6uFBi/tEsrX2STSFdEteORDgK/P5rxzKGtzTzHyK+gcvZOE0UkbrntLTy5968KyvYJIJXRyNo5p6EbnDkVlw6s4oGXZOI80Mpy+8cVEVHA4XDqnTbk1tw5Ep0puRm8okdBsnAoEXo6DZOBRM+EDtk4J1jTTd0TrGpUvA6TchbR7OKKl3IWe9uKrniMs9yemWa5OCkZ9orPvxRBQ9nRBVKaLypT5KHSoVM41RD7Nf0PgrfN2Gs4Pd3KniFFr80cmkn0hGq5vPmjt0cd5RvMlRUaFaIaxx0HRErb6ZJJJIEkkkgjljqFk86s0o7UwgjReNiQCpbypvHJbBMkjBQ1t855byFPZH6MzKNJo2Qa43YO3YFVtF9F23JDJAQ5oLTeCAQcRcVh8sfZdZnkuhL7O6/sGsdf4brulFNOF6X48rSWrtn2b22PYdFMMXRP7jUfNVE+bVtZtWWbFoEo/YSsudwynpWAKdsp3alx9nezbZIz4o3t8Qmhw4hHKw8J0LSFwJ4KjFTl9Vx0deiYHKQORjhJHUKQKESpzZCbgTgiWWnCLXWqkClgybaH7MMh/IQO8qxs+aVrdSrQz4j5BVqdLO+lUSnxMLiA0Ek7hetXYMwj/AHjyeTRojvK1OS82I4gNBgHPf3q6dsfjZXy+mSyJmm5xDpRQbmb+q9CyZk4NAoAKBE2bJ4buRrWgK6ezDCYTUda2i6kkq2SSSSBJJJIEkkkg4Ux0IKkSQCyWJp3Id+S2ncFZLiCnkyOEFPmvC7aijdixh8lplwhBi5cxbIb7PF+gDwQ7vs8sf+A3oZB4OW8LQuaAU0mowQ+zuyf4I/XL/wDSljzCsg/uGddI+JW49GEtAJo1PxkYszrO26GMfkaj4sgNFzQMAB4K/DQuppfpUMyOOCJjya0bgjklRAyyAblMGAJySDi6kkgSSSSBJJJIP//Z"/>
          <p:cNvSpPr>
            <a:spLocks noChangeAspect="1" noChangeArrowheads="1"/>
          </p:cNvSpPr>
          <p:nvPr/>
        </p:nvSpPr>
        <p:spPr bwMode="auto">
          <a:xfrm>
            <a:off x="5448300" y="58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5" name="Right Arrow 3"/>
          <p:cNvSpPr>
            <a:spLocks noChangeArrowheads="1"/>
          </p:cNvSpPr>
          <p:nvPr/>
        </p:nvSpPr>
        <p:spPr bwMode="auto">
          <a:xfrm>
            <a:off x="2915816" y="2788650"/>
            <a:ext cx="2139195" cy="1000389"/>
          </a:xfrm>
          <a:prstGeom prst="rightArrow">
            <a:avLst>
              <a:gd name="adj1" fmla="val 50000"/>
              <a:gd name="adj2" fmla="val 49981"/>
            </a:avLst>
          </a:prstGeom>
          <a:solidFill>
            <a:srgbClr val="00703C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87" name="Rounded Rectangle 86"/>
          <p:cNvSpPr/>
          <p:nvPr/>
        </p:nvSpPr>
        <p:spPr bwMode="auto">
          <a:xfrm>
            <a:off x="314613" y="4581128"/>
            <a:ext cx="3510600" cy="1850720"/>
          </a:xfrm>
          <a:prstGeom prst="roundRect">
            <a:avLst/>
          </a:prstGeom>
          <a:solidFill>
            <a:srgbClr val="00457C">
              <a:alpha val="7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r>
              <a:rPr lang="en-CA" sz="2400" dirty="0">
                <a:solidFill>
                  <a:schemeClr val="bg1"/>
                </a:solidFill>
                <a:latin typeface="HelveticaNeueLT Std" pitchFamily="34" charset="0"/>
                <a:ea typeface="+mn-ea"/>
                <a:cs typeface="+mn-cs"/>
              </a:rPr>
              <a:t>Ontarians generate </a:t>
            </a:r>
            <a:r>
              <a:rPr lang="en-CA" sz="2400" dirty="0" smtClean="0">
                <a:solidFill>
                  <a:schemeClr val="bg1"/>
                </a:solidFill>
                <a:latin typeface="HelveticaNeueLT Std" pitchFamily="34" charset="0"/>
                <a:ea typeface="+mn-ea"/>
                <a:cs typeface="+mn-cs"/>
              </a:rPr>
              <a:t>12 </a:t>
            </a:r>
            <a:r>
              <a:rPr lang="en-CA" sz="2400" dirty="0">
                <a:solidFill>
                  <a:schemeClr val="bg1"/>
                </a:solidFill>
                <a:latin typeface="HelveticaNeueLT Std" pitchFamily="34" charset="0"/>
                <a:ea typeface="+mn-ea"/>
                <a:cs typeface="+mn-cs"/>
              </a:rPr>
              <a:t>million </a:t>
            </a:r>
            <a:r>
              <a:rPr lang="en-CA" sz="2400" dirty="0" smtClean="0">
                <a:solidFill>
                  <a:schemeClr val="bg1"/>
                </a:solidFill>
                <a:latin typeface="HelveticaNeueLT Std" pitchFamily="34" charset="0"/>
                <a:ea typeface="+mn-ea"/>
                <a:cs typeface="+mn-cs"/>
              </a:rPr>
              <a:t>tonnes of waste </a:t>
            </a:r>
            <a:r>
              <a:rPr lang="en-CA" sz="2400" dirty="0">
                <a:solidFill>
                  <a:schemeClr val="bg1"/>
                </a:solidFill>
                <a:latin typeface="HelveticaNeueLT Std" pitchFamily="34" charset="0"/>
                <a:ea typeface="+mn-ea"/>
                <a:cs typeface="+mn-cs"/>
              </a:rPr>
              <a:t>per year - about 1 tonne per person</a:t>
            </a:r>
          </a:p>
          <a:p>
            <a:pPr>
              <a:defRPr/>
            </a:pPr>
            <a:r>
              <a:rPr lang="en-CA" sz="1800" dirty="0">
                <a:solidFill>
                  <a:schemeClr val="bg1"/>
                </a:solidFill>
                <a:latin typeface="HelveticaNeueLT Std" pitchFamily="34" charset="0"/>
                <a:ea typeface="+mn-ea"/>
                <a:cs typeface="+mn-cs"/>
              </a:rPr>
              <a:t/>
            </a:r>
            <a:br>
              <a:rPr lang="en-CA" sz="1800" dirty="0">
                <a:solidFill>
                  <a:schemeClr val="bg1"/>
                </a:solidFill>
                <a:latin typeface="HelveticaNeueLT Std" pitchFamily="34" charset="0"/>
                <a:ea typeface="+mn-ea"/>
                <a:cs typeface="+mn-cs"/>
              </a:rPr>
            </a:br>
            <a:endParaRPr lang="en-CA" sz="1800" i="1" dirty="0">
              <a:solidFill>
                <a:schemeClr val="bg1"/>
              </a:solidFill>
              <a:latin typeface="HelveticaNeueLT Std" pitchFamily="34" charset="0"/>
              <a:ea typeface="+mn-ea"/>
              <a:cs typeface="+mn-cs"/>
            </a:endParaRPr>
          </a:p>
        </p:txBody>
      </p:sp>
      <p:pic>
        <p:nvPicPr>
          <p:cNvPr id="6188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6250738" y="1506470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5850090" y="2233719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6563497" y="2235534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5502275" y="2939647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6217357" y="2939647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6915780" y="2939647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5127582" y="3675352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5850090" y="3675352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6530116" y="3675352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7258850" y="3675352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4788024" y="4398799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5502275" y="4380507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6240463" y="4395334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6954685" y="4380507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7694613" y="4398799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4304898" y="5078901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5076056" y="5085184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5818690" y="5106870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6588224" y="5097193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7330858" y="5106870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8085138" y="5106870"/>
            <a:ext cx="625518" cy="6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hotos-1.dropbox.com/t/0/AACKEcEBfbPxWr8e5WagNQLlB4UnVxEC4acgB7vxH9nPUQ/12/42560780/jpeg/32x32/3/_/1/2/Icons1.jpg/ktknI-kgSpbgQx-UbSp4oPPQE8Af-xIVmB-ZpWXHjrw?size=1024x76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6" t="49733" r="5144" b="30570"/>
          <a:stretch/>
        </p:blipFill>
        <p:spPr bwMode="auto">
          <a:xfrm>
            <a:off x="649521" y="1888715"/>
            <a:ext cx="1889018" cy="229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76FD6-316B-480C-9F04-90F58623F9E4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243" name="Rectangle 1"/>
          <p:cNvSpPr>
            <a:spLocks/>
          </p:cNvSpPr>
          <p:nvPr/>
        </p:nvSpPr>
        <p:spPr bwMode="auto">
          <a:xfrm>
            <a:off x="0" y="220663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64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17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457C"/>
                </a:solidFill>
                <a:latin typeface="HelveticaNeueLT Std" pitchFamily="34" charset="0"/>
              </a:rPr>
              <a:t>State of Waste in Ontario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7F507361-EF5D-4138-84F8-D2FB0EC1986D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5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CA"/>
          </a:p>
        </p:txBody>
      </p:sp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7799388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A8A7F966-7550-418A-A669-E793E9C6C598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5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02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5949950"/>
            <a:ext cx="2170112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" name="AutoShape 10" descr="https://photos-3.dropbox.com/t/0/AABGIKRTRXqxMYjEKj4SfojLl8pV4wpLxumKiqyeNRQh8A/12/42560780/jpeg/32x32/3/_/1/2/iStock_000017843197Medium.jpg/hN-ooiuyBrcVwi2nYlQCXVKHKqJioHt6h0LK5eolwzU?size=1280x960"/>
          <p:cNvSpPr>
            <a:spLocks noChangeAspect="1" noChangeArrowheads="1"/>
          </p:cNvSpPr>
          <p:nvPr/>
        </p:nvSpPr>
        <p:spPr bwMode="auto">
          <a:xfrm>
            <a:off x="0" y="0"/>
            <a:ext cx="116395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242888" y="1341438"/>
            <a:ext cx="8866187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/>
          <a:lstStyle>
            <a:lvl1pPr marL="182563" indent="-182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419100" indent="-1841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6921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89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9667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1149350" indent="-1365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6065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0637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25209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29781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144463" indent="-144463" eaLnBrk="1" hangingPunct="1">
              <a:spcBef>
                <a:spcPts val="1200"/>
              </a:spcBef>
              <a:defRPr/>
            </a:pPr>
            <a:r>
              <a:rPr lang="en-US" sz="1800" kern="0" dirty="0" smtClean="0">
                <a:latin typeface="HelveticaNeueLT Std" pitchFamily="34" charset="0"/>
              </a:rPr>
              <a:t>Overall diversion rate is about 25%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939816001"/>
              </p:ext>
            </p:extLst>
          </p:nvPr>
        </p:nvGraphicFramePr>
        <p:xfrm>
          <a:off x="242888" y="2205038"/>
          <a:ext cx="8577584" cy="338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2746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00" y="66675"/>
            <a:ext cx="285750" cy="279400"/>
          </a:xfrm>
        </p:spPr>
        <p:txBody>
          <a:bodyPr/>
          <a:lstStyle/>
          <a:p>
            <a:pPr>
              <a:defRPr/>
            </a:pPr>
            <a:fld id="{64169E8F-213F-4E19-855F-D4F087A2196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6355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457C"/>
                </a:solidFill>
                <a:latin typeface="HelveticaNeueLT Std" pitchFamily="34" charset="0"/>
              </a:rPr>
              <a:t>Data – A Limitation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1066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19100" indent="-1841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6921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89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9667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149350" indent="-1365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16065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0637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25209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29781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144463" lvl="1" indent="-144463" eaLnBrk="1" hangingPunct="1">
              <a:spcBef>
                <a:spcPts val="600"/>
              </a:spcBef>
            </a:pPr>
            <a:r>
              <a:rPr lang="en-US" kern="0" dirty="0" smtClean="0">
                <a:latin typeface="HelveticaNeueLT Std" pitchFamily="34" charset="0"/>
              </a:rPr>
              <a:t>Important to understand data limitations.</a:t>
            </a:r>
          </a:p>
          <a:p>
            <a:pPr marL="144463" lvl="1" indent="-144463" eaLnBrk="1" hangingPunct="1">
              <a:spcBef>
                <a:spcPts val="600"/>
              </a:spcBef>
            </a:pPr>
            <a:r>
              <a:rPr lang="en-US" kern="0" dirty="0" smtClean="0">
                <a:latin typeface="HelveticaNeueLT Std" pitchFamily="34" charset="0"/>
              </a:rPr>
              <a:t>Certain </a:t>
            </a:r>
            <a:r>
              <a:rPr lang="en-US" kern="0" dirty="0">
                <a:latin typeface="HelveticaNeueLT Std" pitchFamily="34" charset="0"/>
              </a:rPr>
              <a:t>material streams and industries that likely have high diversion rates:</a:t>
            </a:r>
          </a:p>
          <a:p>
            <a:pPr marL="615950" lvl="2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HelveticaNeueLT Std" pitchFamily="34" charset="0"/>
              </a:rPr>
              <a:t>Materials with high value – corrugated cardboard, scrap metals (white goods, vehicles)</a:t>
            </a:r>
          </a:p>
          <a:p>
            <a:pPr marL="615950" lvl="2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HelveticaNeueLT Std" pitchFamily="34" charset="0"/>
              </a:rPr>
              <a:t>Large manufacturers – economies of </a:t>
            </a:r>
            <a:r>
              <a:rPr lang="en-US" sz="2000" kern="0" dirty="0" smtClean="0">
                <a:latin typeface="HelveticaNeueLT Std" pitchFamily="34" charset="0"/>
              </a:rPr>
              <a:t>scale</a:t>
            </a:r>
          </a:p>
          <a:p>
            <a:pPr marL="615950" lvl="2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HelveticaNeueLT Std" pitchFamily="34" charset="0"/>
              </a:rPr>
              <a:t>68% of IC&amp;I waste is generated by Small Business &lt; 5 employees (Owen Sound 2008</a:t>
            </a:r>
            <a:r>
              <a:rPr lang="en-US" sz="2000" kern="0" dirty="0" smtClean="0">
                <a:latin typeface="HelveticaNeueLT Std" pitchFamily="34" charset="0"/>
              </a:rPr>
              <a:t>).</a:t>
            </a:r>
          </a:p>
          <a:p>
            <a:pPr marL="144463" lvl="1" indent="-144463" eaLnBrk="1" hangingPunct="1">
              <a:spcBef>
                <a:spcPts val="600"/>
              </a:spcBef>
            </a:pPr>
            <a:r>
              <a:rPr lang="en-US" kern="0" dirty="0" smtClean="0">
                <a:latin typeface="HelveticaNeueLT Std" pitchFamily="34" charset="0"/>
              </a:rPr>
              <a:t>Better data for residential waste but almost none for non-residential.</a:t>
            </a:r>
          </a:p>
          <a:p>
            <a:pPr marL="144463" lvl="1" indent="-144463" eaLnBrk="1" hangingPunct="1">
              <a:spcBef>
                <a:spcPts val="600"/>
              </a:spcBef>
            </a:pPr>
            <a:r>
              <a:rPr lang="en-US" kern="0" dirty="0" smtClean="0">
                <a:latin typeface="HelveticaNeueLT Std" pitchFamily="34" charset="0"/>
              </a:rPr>
              <a:t>Statistics </a:t>
            </a:r>
            <a:r>
              <a:rPr lang="en-US" kern="0" dirty="0">
                <a:latin typeface="HelveticaNeueLT Std" pitchFamily="34" charset="0"/>
              </a:rPr>
              <a:t>Canada while not perfect provides the best on-going snapshot of waste management activities</a:t>
            </a:r>
            <a:r>
              <a:rPr lang="en-US" kern="0" dirty="0" smtClean="0">
                <a:latin typeface="HelveticaNeueLT Std" pitchFamily="34" charset="0"/>
              </a:rPr>
              <a:t>.</a:t>
            </a:r>
          </a:p>
          <a:p>
            <a:pPr marL="0" lvl="1" indent="0" eaLnBrk="1" hangingPunct="1">
              <a:spcBef>
                <a:spcPts val="600"/>
              </a:spcBef>
              <a:buNone/>
            </a:pPr>
            <a:endParaRPr lang="en-US" kern="0" dirty="0">
              <a:latin typeface="HelveticaNeueLT Std" pitchFamily="34" charset="0"/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5945188"/>
            <a:ext cx="21701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784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D7E7B-FCF9-4E81-9370-DDF14D2FA95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291" name="Rectangle 1"/>
          <p:cNvSpPr>
            <a:spLocks/>
          </p:cNvSpPr>
          <p:nvPr/>
        </p:nvSpPr>
        <p:spPr bwMode="auto">
          <a:xfrm>
            <a:off x="0" y="220663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64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96811A47-3B45-43AD-AB15-1A35539EE516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7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CA"/>
          </a:p>
        </p:txBody>
      </p:sp>
      <p:pic>
        <p:nvPicPr>
          <p:cNvPr id="1229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5945188"/>
            <a:ext cx="21701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7773988" y="80963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DE330A2A-B84A-46A8-A35D-490010A0CCDF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7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59663" y="462405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2533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defRPr/>
            </a:pPr>
            <a:r>
              <a:rPr lang="en-CA" dirty="0" smtClean="0">
                <a:solidFill>
                  <a:srgbClr val="00457C"/>
                </a:solidFill>
              </a:rPr>
              <a:t>Disposal vs. Recycling </a:t>
            </a:r>
            <a:br>
              <a:rPr lang="en-CA" dirty="0" smtClean="0">
                <a:solidFill>
                  <a:srgbClr val="00457C"/>
                </a:solidFill>
              </a:rPr>
            </a:br>
            <a:endParaRPr lang="en-US" sz="1300" dirty="0">
              <a:solidFill>
                <a:srgbClr val="00457C"/>
              </a:solidFill>
            </a:endParaRPr>
          </a:p>
        </p:txBody>
      </p:sp>
      <p:sp>
        <p:nvSpPr>
          <p:cNvPr id="12297" name="Subtitle 2"/>
          <p:cNvSpPr txBox="1">
            <a:spLocks/>
          </p:cNvSpPr>
          <p:nvPr/>
        </p:nvSpPr>
        <p:spPr bwMode="auto">
          <a:xfrm>
            <a:off x="1192213" y="2554288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>
              <a:spcBef>
                <a:spcPts val="600"/>
              </a:spcBef>
              <a:buClr>
                <a:srgbClr val="93A299"/>
              </a:buClr>
              <a:buSzPct val="85000"/>
              <a:buFont typeface="Arial" charset="0"/>
              <a:buNone/>
              <a:defRPr/>
            </a:pPr>
            <a:r>
              <a:rPr lang="en-CA" sz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sym typeface="Arial" charset="0"/>
              </a:rPr>
              <a:t>Transportation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  <a:latin typeface="Arial" charset="0"/>
              <a:sym typeface="Arial" charset="0"/>
            </a:endParaRPr>
          </a:p>
        </p:txBody>
      </p:sp>
      <p:pic>
        <p:nvPicPr>
          <p:cNvPr id="12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9812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0" name="Subtitle 2"/>
          <p:cNvSpPr txBox="1">
            <a:spLocks/>
          </p:cNvSpPr>
          <p:nvPr/>
        </p:nvSpPr>
        <p:spPr bwMode="auto">
          <a:xfrm>
            <a:off x="2809875" y="16764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sz="1200" dirty="0">
                <a:solidFill>
                  <a:srgbClr val="8D8D8F"/>
                </a:solidFill>
                <a:latin typeface="Arial" charset="0"/>
              </a:rPr>
              <a:t>$40 - $50/T</a:t>
            </a:r>
            <a:endParaRPr lang="en-US" sz="1200" dirty="0">
              <a:solidFill>
                <a:srgbClr val="8D8D8F"/>
              </a:solidFill>
              <a:latin typeface="Arial" charset="0"/>
            </a:endParaRPr>
          </a:p>
        </p:txBody>
      </p:sp>
      <p:pic>
        <p:nvPicPr>
          <p:cNvPr id="12301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7"/>
          <a:stretch/>
        </p:blipFill>
        <p:spPr bwMode="auto">
          <a:xfrm>
            <a:off x="4521150" y="1253902"/>
            <a:ext cx="1450280" cy="126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2" name="Subtitle 2"/>
          <p:cNvSpPr txBox="1">
            <a:spLocks/>
          </p:cNvSpPr>
          <p:nvPr/>
        </p:nvSpPr>
        <p:spPr bwMode="auto">
          <a:xfrm>
            <a:off x="5978525" y="1735138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sz="1200" dirty="0">
                <a:solidFill>
                  <a:srgbClr val="8D8D8F"/>
                </a:solidFill>
                <a:latin typeface="Arial" charset="0"/>
              </a:rPr>
              <a:t>$10 </a:t>
            </a:r>
            <a:r>
              <a:rPr lang="en-CA" sz="1200" dirty="0" smtClean="0">
                <a:solidFill>
                  <a:srgbClr val="8D8D8F"/>
                </a:solidFill>
                <a:latin typeface="Arial" charset="0"/>
              </a:rPr>
              <a:t>/T</a:t>
            </a:r>
            <a:endParaRPr lang="en-US" sz="1200" dirty="0">
              <a:solidFill>
                <a:srgbClr val="8D8D8F"/>
              </a:solidFill>
              <a:latin typeface="Arial" charset="0"/>
            </a:endParaRPr>
          </a:p>
        </p:txBody>
      </p:sp>
      <p:sp>
        <p:nvSpPr>
          <p:cNvPr id="12304" name="Subtitle 2"/>
          <p:cNvSpPr txBox="1">
            <a:spLocks/>
          </p:cNvSpPr>
          <p:nvPr/>
        </p:nvSpPr>
        <p:spPr bwMode="auto">
          <a:xfrm>
            <a:off x="171872" y="486916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sz="1200" dirty="0">
                <a:solidFill>
                  <a:srgbClr val="8D8D8F"/>
                </a:solidFill>
                <a:latin typeface="Arial" charset="0"/>
              </a:rPr>
              <a:t>Transportation</a:t>
            </a:r>
            <a:endParaRPr lang="en-US" sz="1200" dirty="0">
              <a:solidFill>
                <a:srgbClr val="8D8D8F"/>
              </a:solidFill>
              <a:latin typeface="Arial" charset="0"/>
            </a:endParaRPr>
          </a:p>
        </p:txBody>
      </p:sp>
      <p:pic>
        <p:nvPicPr>
          <p:cNvPr id="123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52925"/>
            <a:ext cx="8778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06" name="Group 196"/>
          <p:cNvGrpSpPr>
            <a:grpSpLocks noChangeAspect="1"/>
          </p:cNvGrpSpPr>
          <p:nvPr/>
        </p:nvGrpSpPr>
        <p:grpSpPr bwMode="auto">
          <a:xfrm>
            <a:off x="2819400" y="3838575"/>
            <a:ext cx="1447800" cy="1130300"/>
            <a:chOff x="2256" y="1680"/>
            <a:chExt cx="1968" cy="1536"/>
          </a:xfrm>
        </p:grpSpPr>
        <p:sp>
          <p:nvSpPr>
            <p:cNvPr id="12360" name="AutoShape 195"/>
            <p:cNvSpPr>
              <a:spLocks noChangeAspect="1" noChangeArrowheads="1" noTextEdit="1"/>
            </p:cNvSpPr>
            <p:nvPr/>
          </p:nvSpPr>
          <p:spPr bwMode="auto">
            <a:xfrm>
              <a:off x="2256" y="1680"/>
              <a:ext cx="1968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1" name="Freeform 204"/>
            <p:cNvSpPr>
              <a:spLocks/>
            </p:cNvSpPr>
            <p:nvPr/>
          </p:nvSpPr>
          <p:spPr bwMode="auto">
            <a:xfrm>
              <a:off x="3098" y="1768"/>
              <a:ext cx="229" cy="718"/>
            </a:xfrm>
            <a:custGeom>
              <a:avLst/>
              <a:gdLst>
                <a:gd name="T0" fmla="*/ 229 w 229"/>
                <a:gd name="T1" fmla="*/ 612 h 718"/>
                <a:gd name="T2" fmla="*/ 192 w 229"/>
                <a:gd name="T3" fmla="*/ 0 h 718"/>
                <a:gd name="T4" fmla="*/ 65 w 229"/>
                <a:gd name="T5" fmla="*/ 0 h 718"/>
                <a:gd name="T6" fmla="*/ 0 w 229"/>
                <a:gd name="T7" fmla="*/ 718 h 718"/>
                <a:gd name="T8" fmla="*/ 229 w 229"/>
                <a:gd name="T9" fmla="*/ 612 h 718"/>
                <a:gd name="T10" fmla="*/ 229 w 229"/>
                <a:gd name="T11" fmla="*/ 612 h 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9"/>
                <a:gd name="T19" fmla="*/ 0 h 718"/>
                <a:gd name="T20" fmla="*/ 229 w 229"/>
                <a:gd name="T21" fmla="*/ 718 h 7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9" h="718">
                  <a:moveTo>
                    <a:pt x="229" y="612"/>
                  </a:moveTo>
                  <a:lnTo>
                    <a:pt x="192" y="0"/>
                  </a:lnTo>
                  <a:lnTo>
                    <a:pt x="65" y="0"/>
                  </a:lnTo>
                  <a:lnTo>
                    <a:pt x="0" y="718"/>
                  </a:lnTo>
                  <a:lnTo>
                    <a:pt x="229" y="612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2" name="Freeform 205"/>
            <p:cNvSpPr>
              <a:spLocks/>
            </p:cNvSpPr>
            <p:nvPr/>
          </p:nvSpPr>
          <p:spPr bwMode="auto">
            <a:xfrm>
              <a:off x="3666" y="1768"/>
              <a:ext cx="232" cy="718"/>
            </a:xfrm>
            <a:custGeom>
              <a:avLst/>
              <a:gdLst>
                <a:gd name="T0" fmla="*/ 232 w 232"/>
                <a:gd name="T1" fmla="*/ 612 h 718"/>
                <a:gd name="T2" fmla="*/ 194 w 232"/>
                <a:gd name="T3" fmla="*/ 0 h 718"/>
                <a:gd name="T4" fmla="*/ 68 w 232"/>
                <a:gd name="T5" fmla="*/ 0 h 718"/>
                <a:gd name="T6" fmla="*/ 0 w 232"/>
                <a:gd name="T7" fmla="*/ 718 h 718"/>
                <a:gd name="T8" fmla="*/ 232 w 232"/>
                <a:gd name="T9" fmla="*/ 612 h 718"/>
                <a:gd name="T10" fmla="*/ 232 w 232"/>
                <a:gd name="T11" fmla="*/ 612 h 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"/>
                <a:gd name="T19" fmla="*/ 0 h 718"/>
                <a:gd name="T20" fmla="*/ 232 w 232"/>
                <a:gd name="T21" fmla="*/ 718 h 7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" h="718">
                  <a:moveTo>
                    <a:pt x="232" y="612"/>
                  </a:moveTo>
                  <a:lnTo>
                    <a:pt x="194" y="0"/>
                  </a:lnTo>
                  <a:lnTo>
                    <a:pt x="68" y="0"/>
                  </a:lnTo>
                  <a:lnTo>
                    <a:pt x="0" y="718"/>
                  </a:lnTo>
                  <a:lnTo>
                    <a:pt x="232" y="612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3" name="Freeform 206"/>
            <p:cNvSpPr>
              <a:spLocks/>
            </p:cNvSpPr>
            <p:nvPr/>
          </p:nvSpPr>
          <p:spPr bwMode="auto">
            <a:xfrm>
              <a:off x="3142" y="1853"/>
              <a:ext cx="84" cy="591"/>
            </a:xfrm>
            <a:custGeom>
              <a:avLst/>
              <a:gdLst>
                <a:gd name="T0" fmla="*/ 66 w 84"/>
                <a:gd name="T1" fmla="*/ 543 h 591"/>
                <a:gd name="T2" fmla="*/ 84 w 84"/>
                <a:gd name="T3" fmla="*/ 0 h 591"/>
                <a:gd name="T4" fmla="*/ 45 w 84"/>
                <a:gd name="T5" fmla="*/ 0 h 591"/>
                <a:gd name="T6" fmla="*/ 0 w 84"/>
                <a:gd name="T7" fmla="*/ 591 h 591"/>
                <a:gd name="T8" fmla="*/ 66 w 84"/>
                <a:gd name="T9" fmla="*/ 543 h 591"/>
                <a:gd name="T10" fmla="*/ 66 w 84"/>
                <a:gd name="T11" fmla="*/ 543 h 5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591"/>
                <a:gd name="T20" fmla="*/ 84 w 84"/>
                <a:gd name="T21" fmla="*/ 591 h 5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591">
                  <a:moveTo>
                    <a:pt x="66" y="543"/>
                  </a:moveTo>
                  <a:lnTo>
                    <a:pt x="84" y="0"/>
                  </a:lnTo>
                  <a:lnTo>
                    <a:pt x="45" y="0"/>
                  </a:lnTo>
                  <a:lnTo>
                    <a:pt x="0" y="591"/>
                  </a:lnTo>
                  <a:lnTo>
                    <a:pt x="66" y="543"/>
                  </a:lnTo>
                  <a:close/>
                </a:path>
              </a:pathLst>
            </a:custGeom>
            <a:solidFill>
              <a:srgbClr val="E0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4" name="Freeform 207"/>
            <p:cNvSpPr>
              <a:spLocks/>
            </p:cNvSpPr>
            <p:nvPr/>
          </p:nvSpPr>
          <p:spPr bwMode="auto">
            <a:xfrm>
              <a:off x="3720" y="1853"/>
              <a:ext cx="80" cy="591"/>
            </a:xfrm>
            <a:custGeom>
              <a:avLst/>
              <a:gdLst>
                <a:gd name="T0" fmla="*/ 66 w 80"/>
                <a:gd name="T1" fmla="*/ 543 h 591"/>
                <a:gd name="T2" fmla="*/ 80 w 80"/>
                <a:gd name="T3" fmla="*/ 0 h 591"/>
                <a:gd name="T4" fmla="*/ 44 w 80"/>
                <a:gd name="T5" fmla="*/ 0 h 591"/>
                <a:gd name="T6" fmla="*/ 0 w 80"/>
                <a:gd name="T7" fmla="*/ 591 h 591"/>
                <a:gd name="T8" fmla="*/ 66 w 80"/>
                <a:gd name="T9" fmla="*/ 543 h 591"/>
                <a:gd name="T10" fmla="*/ 66 w 80"/>
                <a:gd name="T11" fmla="*/ 543 h 5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591"/>
                <a:gd name="T20" fmla="*/ 80 w 80"/>
                <a:gd name="T21" fmla="*/ 591 h 5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591">
                  <a:moveTo>
                    <a:pt x="66" y="543"/>
                  </a:moveTo>
                  <a:lnTo>
                    <a:pt x="80" y="0"/>
                  </a:lnTo>
                  <a:lnTo>
                    <a:pt x="44" y="0"/>
                  </a:lnTo>
                  <a:lnTo>
                    <a:pt x="0" y="591"/>
                  </a:lnTo>
                  <a:lnTo>
                    <a:pt x="66" y="543"/>
                  </a:lnTo>
                  <a:close/>
                </a:path>
              </a:pathLst>
            </a:custGeom>
            <a:solidFill>
              <a:srgbClr val="E0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5" name="Freeform 208"/>
            <p:cNvSpPr>
              <a:spLocks/>
            </p:cNvSpPr>
            <p:nvPr/>
          </p:nvSpPr>
          <p:spPr bwMode="auto">
            <a:xfrm>
              <a:off x="2527" y="1768"/>
              <a:ext cx="229" cy="718"/>
            </a:xfrm>
            <a:custGeom>
              <a:avLst/>
              <a:gdLst>
                <a:gd name="T0" fmla="*/ 229 w 229"/>
                <a:gd name="T1" fmla="*/ 612 h 718"/>
                <a:gd name="T2" fmla="*/ 192 w 229"/>
                <a:gd name="T3" fmla="*/ 0 h 718"/>
                <a:gd name="T4" fmla="*/ 68 w 229"/>
                <a:gd name="T5" fmla="*/ 0 h 718"/>
                <a:gd name="T6" fmla="*/ 0 w 229"/>
                <a:gd name="T7" fmla="*/ 718 h 718"/>
                <a:gd name="T8" fmla="*/ 229 w 229"/>
                <a:gd name="T9" fmla="*/ 612 h 718"/>
                <a:gd name="T10" fmla="*/ 229 w 229"/>
                <a:gd name="T11" fmla="*/ 612 h 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9"/>
                <a:gd name="T19" fmla="*/ 0 h 718"/>
                <a:gd name="T20" fmla="*/ 229 w 229"/>
                <a:gd name="T21" fmla="*/ 718 h 7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9" h="718">
                  <a:moveTo>
                    <a:pt x="229" y="612"/>
                  </a:moveTo>
                  <a:lnTo>
                    <a:pt x="192" y="0"/>
                  </a:lnTo>
                  <a:lnTo>
                    <a:pt x="68" y="0"/>
                  </a:lnTo>
                  <a:lnTo>
                    <a:pt x="0" y="718"/>
                  </a:lnTo>
                  <a:lnTo>
                    <a:pt x="229" y="612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6" name="Freeform 209"/>
            <p:cNvSpPr>
              <a:spLocks/>
            </p:cNvSpPr>
            <p:nvPr/>
          </p:nvSpPr>
          <p:spPr bwMode="auto">
            <a:xfrm>
              <a:off x="2567" y="1853"/>
              <a:ext cx="82" cy="591"/>
            </a:xfrm>
            <a:custGeom>
              <a:avLst/>
              <a:gdLst>
                <a:gd name="T0" fmla="*/ 65 w 82"/>
                <a:gd name="T1" fmla="*/ 543 h 591"/>
                <a:gd name="T2" fmla="*/ 82 w 82"/>
                <a:gd name="T3" fmla="*/ 0 h 591"/>
                <a:gd name="T4" fmla="*/ 44 w 82"/>
                <a:gd name="T5" fmla="*/ 0 h 591"/>
                <a:gd name="T6" fmla="*/ 0 w 82"/>
                <a:gd name="T7" fmla="*/ 591 h 591"/>
                <a:gd name="T8" fmla="*/ 65 w 82"/>
                <a:gd name="T9" fmla="*/ 543 h 591"/>
                <a:gd name="T10" fmla="*/ 65 w 82"/>
                <a:gd name="T11" fmla="*/ 543 h 5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591"/>
                <a:gd name="T20" fmla="*/ 82 w 82"/>
                <a:gd name="T21" fmla="*/ 591 h 5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591">
                  <a:moveTo>
                    <a:pt x="65" y="543"/>
                  </a:moveTo>
                  <a:lnTo>
                    <a:pt x="82" y="0"/>
                  </a:lnTo>
                  <a:lnTo>
                    <a:pt x="44" y="0"/>
                  </a:lnTo>
                  <a:lnTo>
                    <a:pt x="0" y="591"/>
                  </a:lnTo>
                  <a:lnTo>
                    <a:pt x="65" y="543"/>
                  </a:lnTo>
                  <a:close/>
                </a:path>
              </a:pathLst>
            </a:custGeom>
            <a:solidFill>
              <a:srgbClr val="E0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7" name="Freeform 210"/>
            <p:cNvSpPr>
              <a:spLocks/>
            </p:cNvSpPr>
            <p:nvPr/>
          </p:nvSpPr>
          <p:spPr bwMode="auto">
            <a:xfrm>
              <a:off x="2391" y="2243"/>
              <a:ext cx="1596" cy="806"/>
            </a:xfrm>
            <a:custGeom>
              <a:avLst/>
              <a:gdLst>
                <a:gd name="T0" fmla="*/ 0 w 1596"/>
                <a:gd name="T1" fmla="*/ 276 h 806"/>
                <a:gd name="T2" fmla="*/ 548 w 1596"/>
                <a:gd name="T3" fmla="*/ 0 h 806"/>
                <a:gd name="T4" fmla="*/ 548 w 1596"/>
                <a:gd name="T5" fmla="*/ 272 h 806"/>
                <a:gd name="T6" fmla="*/ 1083 w 1596"/>
                <a:gd name="T7" fmla="*/ 0 h 806"/>
                <a:gd name="T8" fmla="*/ 1083 w 1596"/>
                <a:gd name="T9" fmla="*/ 276 h 806"/>
                <a:gd name="T10" fmla="*/ 1596 w 1596"/>
                <a:gd name="T11" fmla="*/ 18 h 806"/>
                <a:gd name="T12" fmla="*/ 1596 w 1596"/>
                <a:gd name="T13" fmla="*/ 806 h 806"/>
                <a:gd name="T14" fmla="*/ 0 w 1596"/>
                <a:gd name="T15" fmla="*/ 806 h 806"/>
                <a:gd name="T16" fmla="*/ 0 w 1596"/>
                <a:gd name="T17" fmla="*/ 276 h 806"/>
                <a:gd name="T18" fmla="*/ 0 w 1596"/>
                <a:gd name="T19" fmla="*/ 276 h 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6"/>
                <a:gd name="T31" fmla="*/ 0 h 806"/>
                <a:gd name="T32" fmla="*/ 1596 w 1596"/>
                <a:gd name="T33" fmla="*/ 806 h 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6" h="806">
                  <a:moveTo>
                    <a:pt x="0" y="276"/>
                  </a:moveTo>
                  <a:lnTo>
                    <a:pt x="548" y="0"/>
                  </a:lnTo>
                  <a:lnTo>
                    <a:pt x="548" y="272"/>
                  </a:lnTo>
                  <a:lnTo>
                    <a:pt x="1083" y="0"/>
                  </a:lnTo>
                  <a:lnTo>
                    <a:pt x="1083" y="276"/>
                  </a:lnTo>
                  <a:lnTo>
                    <a:pt x="1596" y="18"/>
                  </a:lnTo>
                  <a:lnTo>
                    <a:pt x="1596" y="806"/>
                  </a:lnTo>
                  <a:lnTo>
                    <a:pt x="0" y="806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5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8" name="Freeform 211"/>
            <p:cNvSpPr>
              <a:spLocks/>
            </p:cNvSpPr>
            <p:nvPr/>
          </p:nvSpPr>
          <p:spPr bwMode="auto">
            <a:xfrm>
              <a:off x="2387" y="2232"/>
              <a:ext cx="561" cy="325"/>
            </a:xfrm>
            <a:custGeom>
              <a:avLst/>
              <a:gdLst>
                <a:gd name="T0" fmla="*/ 0 w 561"/>
                <a:gd name="T1" fmla="*/ 284 h 325"/>
                <a:gd name="T2" fmla="*/ 561 w 561"/>
                <a:gd name="T3" fmla="*/ 0 h 325"/>
                <a:gd name="T4" fmla="*/ 561 w 561"/>
                <a:gd name="T5" fmla="*/ 43 h 325"/>
                <a:gd name="T6" fmla="*/ 0 w 561"/>
                <a:gd name="T7" fmla="*/ 325 h 325"/>
                <a:gd name="T8" fmla="*/ 0 w 561"/>
                <a:gd name="T9" fmla="*/ 284 h 325"/>
                <a:gd name="T10" fmla="*/ 0 w 561"/>
                <a:gd name="T11" fmla="*/ 284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1"/>
                <a:gd name="T19" fmla="*/ 0 h 325"/>
                <a:gd name="T20" fmla="*/ 561 w 561"/>
                <a:gd name="T21" fmla="*/ 325 h 3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1" h="325">
                  <a:moveTo>
                    <a:pt x="0" y="284"/>
                  </a:moveTo>
                  <a:lnTo>
                    <a:pt x="561" y="0"/>
                  </a:lnTo>
                  <a:lnTo>
                    <a:pt x="561" y="43"/>
                  </a:lnTo>
                  <a:lnTo>
                    <a:pt x="0" y="325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9" name="Freeform 212"/>
            <p:cNvSpPr>
              <a:spLocks/>
            </p:cNvSpPr>
            <p:nvPr/>
          </p:nvSpPr>
          <p:spPr bwMode="auto">
            <a:xfrm>
              <a:off x="2939" y="2232"/>
              <a:ext cx="531" cy="312"/>
            </a:xfrm>
            <a:custGeom>
              <a:avLst/>
              <a:gdLst>
                <a:gd name="T0" fmla="*/ 0 w 531"/>
                <a:gd name="T1" fmla="*/ 270 h 312"/>
                <a:gd name="T2" fmla="*/ 531 w 531"/>
                <a:gd name="T3" fmla="*/ 0 h 312"/>
                <a:gd name="T4" fmla="*/ 531 w 531"/>
                <a:gd name="T5" fmla="*/ 43 h 312"/>
                <a:gd name="T6" fmla="*/ 0 w 531"/>
                <a:gd name="T7" fmla="*/ 312 h 312"/>
                <a:gd name="T8" fmla="*/ 0 w 531"/>
                <a:gd name="T9" fmla="*/ 270 h 312"/>
                <a:gd name="T10" fmla="*/ 0 w 531"/>
                <a:gd name="T11" fmla="*/ 270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1"/>
                <a:gd name="T19" fmla="*/ 0 h 312"/>
                <a:gd name="T20" fmla="*/ 531 w 531"/>
                <a:gd name="T21" fmla="*/ 312 h 3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1" h="312">
                  <a:moveTo>
                    <a:pt x="0" y="270"/>
                  </a:moveTo>
                  <a:lnTo>
                    <a:pt x="531" y="0"/>
                  </a:lnTo>
                  <a:lnTo>
                    <a:pt x="531" y="43"/>
                  </a:lnTo>
                  <a:lnTo>
                    <a:pt x="0" y="312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" name="Freeform 213"/>
            <p:cNvSpPr>
              <a:spLocks/>
            </p:cNvSpPr>
            <p:nvPr/>
          </p:nvSpPr>
          <p:spPr bwMode="auto">
            <a:xfrm>
              <a:off x="3467" y="2232"/>
              <a:ext cx="534" cy="312"/>
            </a:xfrm>
            <a:custGeom>
              <a:avLst/>
              <a:gdLst>
                <a:gd name="T0" fmla="*/ 0 w 534"/>
                <a:gd name="T1" fmla="*/ 270 h 312"/>
                <a:gd name="T2" fmla="*/ 534 w 534"/>
                <a:gd name="T3" fmla="*/ 0 h 312"/>
                <a:gd name="T4" fmla="*/ 534 w 534"/>
                <a:gd name="T5" fmla="*/ 43 h 312"/>
                <a:gd name="T6" fmla="*/ 0 w 534"/>
                <a:gd name="T7" fmla="*/ 312 h 312"/>
                <a:gd name="T8" fmla="*/ 0 w 534"/>
                <a:gd name="T9" fmla="*/ 270 h 312"/>
                <a:gd name="T10" fmla="*/ 0 w 534"/>
                <a:gd name="T11" fmla="*/ 270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4"/>
                <a:gd name="T19" fmla="*/ 0 h 312"/>
                <a:gd name="T20" fmla="*/ 534 w 534"/>
                <a:gd name="T21" fmla="*/ 312 h 3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4" h="312">
                  <a:moveTo>
                    <a:pt x="0" y="270"/>
                  </a:moveTo>
                  <a:lnTo>
                    <a:pt x="534" y="0"/>
                  </a:lnTo>
                  <a:lnTo>
                    <a:pt x="534" y="43"/>
                  </a:lnTo>
                  <a:lnTo>
                    <a:pt x="0" y="312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1" name="Freeform 214"/>
            <p:cNvSpPr>
              <a:spLocks/>
            </p:cNvSpPr>
            <p:nvPr/>
          </p:nvSpPr>
          <p:spPr bwMode="auto">
            <a:xfrm>
              <a:off x="2391" y="2560"/>
              <a:ext cx="1586" cy="67"/>
            </a:xfrm>
            <a:custGeom>
              <a:avLst/>
              <a:gdLst>
                <a:gd name="T0" fmla="*/ 0 w 1586"/>
                <a:gd name="T1" fmla="*/ 67 h 67"/>
                <a:gd name="T2" fmla="*/ 1586 w 1586"/>
                <a:gd name="T3" fmla="*/ 67 h 67"/>
                <a:gd name="T4" fmla="*/ 1586 w 1586"/>
                <a:gd name="T5" fmla="*/ 0 h 67"/>
                <a:gd name="T6" fmla="*/ 0 w 1586"/>
                <a:gd name="T7" fmla="*/ 0 h 67"/>
                <a:gd name="T8" fmla="*/ 0 w 1586"/>
                <a:gd name="T9" fmla="*/ 67 h 67"/>
                <a:gd name="T10" fmla="*/ 0 w 1586"/>
                <a:gd name="T11" fmla="*/ 67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6"/>
                <a:gd name="T19" fmla="*/ 0 h 67"/>
                <a:gd name="T20" fmla="*/ 1586 w 1586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6" h="67">
                  <a:moveTo>
                    <a:pt x="0" y="67"/>
                  </a:moveTo>
                  <a:lnTo>
                    <a:pt x="1586" y="67"/>
                  </a:lnTo>
                  <a:lnTo>
                    <a:pt x="1586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E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2" name="Freeform 236"/>
            <p:cNvSpPr>
              <a:spLocks/>
            </p:cNvSpPr>
            <p:nvPr/>
          </p:nvSpPr>
          <p:spPr bwMode="auto">
            <a:xfrm>
              <a:off x="2429" y="2564"/>
              <a:ext cx="180" cy="59"/>
            </a:xfrm>
            <a:custGeom>
              <a:avLst/>
              <a:gdLst>
                <a:gd name="T0" fmla="*/ 0 w 180"/>
                <a:gd name="T1" fmla="*/ 59 h 59"/>
                <a:gd name="T2" fmla="*/ 180 w 180"/>
                <a:gd name="T3" fmla="*/ 59 h 59"/>
                <a:gd name="T4" fmla="*/ 180 w 180"/>
                <a:gd name="T5" fmla="*/ 0 h 59"/>
                <a:gd name="T6" fmla="*/ 0 w 180"/>
                <a:gd name="T7" fmla="*/ 0 h 59"/>
                <a:gd name="T8" fmla="*/ 0 w 180"/>
                <a:gd name="T9" fmla="*/ 59 h 59"/>
                <a:gd name="T10" fmla="*/ 0 w 180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59"/>
                <a:gd name="T20" fmla="*/ 180 w 180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59">
                  <a:moveTo>
                    <a:pt x="0" y="59"/>
                  </a:moveTo>
                  <a:lnTo>
                    <a:pt x="180" y="59"/>
                  </a:lnTo>
                  <a:lnTo>
                    <a:pt x="180" y="0"/>
                  </a:lnTo>
                  <a:lnTo>
                    <a:pt x="0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9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3" name="Freeform 237"/>
            <p:cNvSpPr>
              <a:spLocks/>
            </p:cNvSpPr>
            <p:nvPr/>
          </p:nvSpPr>
          <p:spPr bwMode="auto">
            <a:xfrm>
              <a:off x="2639" y="2564"/>
              <a:ext cx="183" cy="59"/>
            </a:xfrm>
            <a:custGeom>
              <a:avLst/>
              <a:gdLst>
                <a:gd name="T0" fmla="*/ 0 w 183"/>
                <a:gd name="T1" fmla="*/ 59 h 59"/>
                <a:gd name="T2" fmla="*/ 183 w 183"/>
                <a:gd name="T3" fmla="*/ 59 h 59"/>
                <a:gd name="T4" fmla="*/ 183 w 183"/>
                <a:gd name="T5" fmla="*/ 0 h 59"/>
                <a:gd name="T6" fmla="*/ 0 w 183"/>
                <a:gd name="T7" fmla="*/ 0 h 59"/>
                <a:gd name="T8" fmla="*/ 0 w 183"/>
                <a:gd name="T9" fmla="*/ 59 h 59"/>
                <a:gd name="T10" fmla="*/ 0 w 183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"/>
                <a:gd name="T19" fmla="*/ 0 h 59"/>
                <a:gd name="T20" fmla="*/ 183 w 183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" h="59">
                  <a:moveTo>
                    <a:pt x="0" y="59"/>
                  </a:moveTo>
                  <a:lnTo>
                    <a:pt x="183" y="59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97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4" name="Freeform 238"/>
            <p:cNvSpPr>
              <a:spLocks/>
            </p:cNvSpPr>
            <p:nvPr/>
          </p:nvSpPr>
          <p:spPr bwMode="auto">
            <a:xfrm>
              <a:off x="3065" y="2564"/>
              <a:ext cx="178" cy="59"/>
            </a:xfrm>
            <a:custGeom>
              <a:avLst/>
              <a:gdLst>
                <a:gd name="T0" fmla="*/ 0 w 178"/>
                <a:gd name="T1" fmla="*/ 59 h 59"/>
                <a:gd name="T2" fmla="*/ 178 w 178"/>
                <a:gd name="T3" fmla="*/ 59 h 59"/>
                <a:gd name="T4" fmla="*/ 178 w 178"/>
                <a:gd name="T5" fmla="*/ 0 h 59"/>
                <a:gd name="T6" fmla="*/ 0 w 178"/>
                <a:gd name="T7" fmla="*/ 0 h 59"/>
                <a:gd name="T8" fmla="*/ 0 w 178"/>
                <a:gd name="T9" fmla="*/ 59 h 59"/>
                <a:gd name="T10" fmla="*/ 0 w 178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8"/>
                <a:gd name="T19" fmla="*/ 0 h 59"/>
                <a:gd name="T20" fmla="*/ 178 w 178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8" h="59">
                  <a:moveTo>
                    <a:pt x="0" y="59"/>
                  </a:moveTo>
                  <a:lnTo>
                    <a:pt x="178" y="59"/>
                  </a:lnTo>
                  <a:lnTo>
                    <a:pt x="178" y="0"/>
                  </a:lnTo>
                  <a:lnTo>
                    <a:pt x="0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9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5" name="Freeform 239"/>
            <p:cNvSpPr>
              <a:spLocks/>
            </p:cNvSpPr>
            <p:nvPr/>
          </p:nvSpPr>
          <p:spPr bwMode="auto">
            <a:xfrm>
              <a:off x="3276" y="2565"/>
              <a:ext cx="180" cy="58"/>
            </a:xfrm>
            <a:custGeom>
              <a:avLst/>
              <a:gdLst>
                <a:gd name="T0" fmla="*/ 0 w 180"/>
                <a:gd name="T1" fmla="*/ 58 h 58"/>
                <a:gd name="T2" fmla="*/ 180 w 180"/>
                <a:gd name="T3" fmla="*/ 58 h 58"/>
                <a:gd name="T4" fmla="*/ 180 w 180"/>
                <a:gd name="T5" fmla="*/ 0 h 58"/>
                <a:gd name="T6" fmla="*/ 0 w 180"/>
                <a:gd name="T7" fmla="*/ 0 h 58"/>
                <a:gd name="T8" fmla="*/ 0 w 180"/>
                <a:gd name="T9" fmla="*/ 58 h 58"/>
                <a:gd name="T10" fmla="*/ 0 w 180"/>
                <a:gd name="T11" fmla="*/ 58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58"/>
                <a:gd name="T20" fmla="*/ 180 w 180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58">
                  <a:moveTo>
                    <a:pt x="0" y="58"/>
                  </a:moveTo>
                  <a:lnTo>
                    <a:pt x="180" y="58"/>
                  </a:lnTo>
                  <a:lnTo>
                    <a:pt x="180" y="0"/>
                  </a:lnTo>
                  <a:lnTo>
                    <a:pt x="0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B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2307" name="Subtitle 2"/>
          <p:cNvSpPr txBox="1">
            <a:spLocks/>
          </p:cNvSpPr>
          <p:nvPr/>
        </p:nvSpPr>
        <p:spPr bwMode="auto">
          <a:xfrm>
            <a:off x="2735263" y="4876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sz="1200" dirty="0">
                <a:solidFill>
                  <a:srgbClr val="8D8D8F"/>
                </a:solidFill>
                <a:latin typeface="Arial" charset="0"/>
              </a:rPr>
              <a:t>Processing</a:t>
            </a:r>
            <a:endParaRPr lang="en-US" sz="1200" dirty="0">
              <a:solidFill>
                <a:srgbClr val="8D8D8F"/>
              </a:solidFill>
              <a:latin typeface="Arial" charset="0"/>
            </a:endParaRPr>
          </a:p>
        </p:txBody>
      </p:sp>
      <p:sp>
        <p:nvSpPr>
          <p:cNvPr id="12308" name="Subtitle 2"/>
          <p:cNvSpPr txBox="1">
            <a:spLocks/>
          </p:cNvSpPr>
          <p:nvPr/>
        </p:nvSpPr>
        <p:spPr bwMode="auto">
          <a:xfrm>
            <a:off x="1544638" y="4041775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sz="1200" dirty="0">
                <a:solidFill>
                  <a:srgbClr val="8D8D8F"/>
                </a:solidFill>
                <a:latin typeface="Arial" charset="0"/>
              </a:rPr>
              <a:t>$10 - $15/T</a:t>
            </a:r>
            <a:endParaRPr lang="en-US" sz="1200" dirty="0">
              <a:solidFill>
                <a:srgbClr val="8D8D8F"/>
              </a:solidFill>
              <a:latin typeface="Arial" charset="0"/>
            </a:endParaRPr>
          </a:p>
        </p:txBody>
      </p:sp>
      <p:pic>
        <p:nvPicPr>
          <p:cNvPr id="123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59" y="4327525"/>
            <a:ext cx="9636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0" name="Subtitle 2"/>
          <p:cNvSpPr txBox="1">
            <a:spLocks/>
          </p:cNvSpPr>
          <p:nvPr/>
        </p:nvSpPr>
        <p:spPr bwMode="auto">
          <a:xfrm>
            <a:off x="3994150" y="40640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sz="1200" dirty="0" smtClean="0">
                <a:solidFill>
                  <a:srgbClr val="8D8D8F"/>
                </a:solidFill>
                <a:latin typeface="Arial" charset="0"/>
              </a:rPr>
              <a:t>$70 </a:t>
            </a:r>
            <a:r>
              <a:rPr lang="en-CA" sz="1200" dirty="0">
                <a:solidFill>
                  <a:srgbClr val="8D8D8F"/>
                </a:solidFill>
                <a:latin typeface="Arial" charset="0"/>
              </a:rPr>
              <a:t>- </a:t>
            </a:r>
            <a:r>
              <a:rPr lang="en-CA" sz="1200" dirty="0" smtClean="0">
                <a:solidFill>
                  <a:srgbClr val="8D8D8F"/>
                </a:solidFill>
                <a:latin typeface="Arial" charset="0"/>
              </a:rPr>
              <a:t>$80/T</a:t>
            </a:r>
            <a:endParaRPr lang="en-US" sz="1200" dirty="0">
              <a:solidFill>
                <a:srgbClr val="8D8D8F"/>
              </a:solidFill>
              <a:latin typeface="Arial" charset="0"/>
            </a:endParaRPr>
          </a:p>
        </p:txBody>
      </p:sp>
      <p:grpSp>
        <p:nvGrpSpPr>
          <p:cNvPr id="12311" name="Group 785"/>
          <p:cNvGrpSpPr>
            <a:grpSpLocks noChangeAspect="1"/>
          </p:cNvGrpSpPr>
          <p:nvPr/>
        </p:nvGrpSpPr>
        <p:grpSpPr bwMode="auto">
          <a:xfrm>
            <a:off x="5216525" y="3929063"/>
            <a:ext cx="1828800" cy="917575"/>
            <a:chOff x="3504" y="2448"/>
            <a:chExt cx="1611" cy="808"/>
          </a:xfrm>
        </p:grpSpPr>
        <p:sp>
          <p:nvSpPr>
            <p:cNvPr id="12321" name="AutoShape 784"/>
            <p:cNvSpPr>
              <a:spLocks noChangeAspect="1" noChangeArrowheads="1" noTextEdit="1"/>
            </p:cNvSpPr>
            <p:nvPr/>
          </p:nvSpPr>
          <p:spPr bwMode="auto">
            <a:xfrm>
              <a:off x="3504" y="2448"/>
              <a:ext cx="1611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2" name="Freeform 792"/>
            <p:cNvSpPr>
              <a:spLocks/>
            </p:cNvSpPr>
            <p:nvPr/>
          </p:nvSpPr>
          <p:spPr bwMode="auto">
            <a:xfrm>
              <a:off x="3504" y="2919"/>
              <a:ext cx="1581" cy="318"/>
            </a:xfrm>
            <a:custGeom>
              <a:avLst/>
              <a:gdLst>
                <a:gd name="T0" fmla="*/ 1 w 3161"/>
                <a:gd name="T1" fmla="*/ 0 h 637"/>
                <a:gd name="T2" fmla="*/ 1 w 3161"/>
                <a:gd name="T3" fmla="*/ 0 h 637"/>
                <a:gd name="T4" fmla="*/ 1 w 3161"/>
                <a:gd name="T5" fmla="*/ 0 h 637"/>
                <a:gd name="T6" fmla="*/ 0 w 3161"/>
                <a:gd name="T7" fmla="*/ 0 h 637"/>
                <a:gd name="T8" fmla="*/ 1 w 3161"/>
                <a:gd name="T9" fmla="*/ 0 h 637"/>
                <a:gd name="T10" fmla="*/ 1 w 3161"/>
                <a:gd name="T11" fmla="*/ 0 h 6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1"/>
                <a:gd name="T19" fmla="*/ 0 h 637"/>
                <a:gd name="T20" fmla="*/ 3161 w 3161"/>
                <a:gd name="T21" fmla="*/ 637 h 6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1" h="637">
                  <a:moveTo>
                    <a:pt x="443" y="0"/>
                  </a:moveTo>
                  <a:lnTo>
                    <a:pt x="3161" y="167"/>
                  </a:lnTo>
                  <a:lnTo>
                    <a:pt x="3129" y="637"/>
                  </a:lnTo>
                  <a:lnTo>
                    <a:pt x="0" y="365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3" name="Freeform 793"/>
            <p:cNvSpPr>
              <a:spLocks/>
            </p:cNvSpPr>
            <p:nvPr/>
          </p:nvSpPr>
          <p:spPr bwMode="auto">
            <a:xfrm>
              <a:off x="4925" y="3038"/>
              <a:ext cx="142" cy="132"/>
            </a:xfrm>
            <a:custGeom>
              <a:avLst/>
              <a:gdLst>
                <a:gd name="T0" fmla="*/ 0 w 285"/>
                <a:gd name="T1" fmla="*/ 1 h 264"/>
                <a:gd name="T2" fmla="*/ 0 w 285"/>
                <a:gd name="T3" fmla="*/ 1 h 264"/>
                <a:gd name="T4" fmla="*/ 0 w 285"/>
                <a:gd name="T5" fmla="*/ 1 h 264"/>
                <a:gd name="T6" fmla="*/ 0 w 285"/>
                <a:gd name="T7" fmla="*/ 0 h 264"/>
                <a:gd name="T8" fmla="*/ 0 w 285"/>
                <a:gd name="T9" fmla="*/ 1 h 264"/>
                <a:gd name="T10" fmla="*/ 0 w 285"/>
                <a:gd name="T11" fmla="*/ 1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"/>
                <a:gd name="T19" fmla="*/ 0 h 264"/>
                <a:gd name="T20" fmla="*/ 285 w 285"/>
                <a:gd name="T21" fmla="*/ 264 h 2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" h="264">
                  <a:moveTo>
                    <a:pt x="0" y="264"/>
                  </a:moveTo>
                  <a:lnTo>
                    <a:pt x="188" y="190"/>
                  </a:lnTo>
                  <a:lnTo>
                    <a:pt x="285" y="13"/>
                  </a:lnTo>
                  <a:lnTo>
                    <a:pt x="123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75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4" name="Freeform 794"/>
            <p:cNvSpPr>
              <a:spLocks/>
            </p:cNvSpPr>
            <p:nvPr/>
          </p:nvSpPr>
          <p:spPr bwMode="auto">
            <a:xfrm>
              <a:off x="4549" y="2999"/>
              <a:ext cx="153" cy="148"/>
            </a:xfrm>
            <a:custGeom>
              <a:avLst/>
              <a:gdLst>
                <a:gd name="T0" fmla="*/ 0 w 304"/>
                <a:gd name="T1" fmla="*/ 1 h 294"/>
                <a:gd name="T2" fmla="*/ 1 w 304"/>
                <a:gd name="T3" fmla="*/ 1 h 294"/>
                <a:gd name="T4" fmla="*/ 1 w 304"/>
                <a:gd name="T5" fmla="*/ 1 h 294"/>
                <a:gd name="T6" fmla="*/ 1 w 304"/>
                <a:gd name="T7" fmla="*/ 0 h 294"/>
                <a:gd name="T8" fmla="*/ 0 w 304"/>
                <a:gd name="T9" fmla="*/ 1 h 294"/>
                <a:gd name="T10" fmla="*/ 0 w 304"/>
                <a:gd name="T11" fmla="*/ 1 h 2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4"/>
                <a:gd name="T19" fmla="*/ 0 h 294"/>
                <a:gd name="T20" fmla="*/ 304 w 304"/>
                <a:gd name="T21" fmla="*/ 294 h 2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4" h="294">
                  <a:moveTo>
                    <a:pt x="0" y="294"/>
                  </a:moveTo>
                  <a:lnTo>
                    <a:pt x="163" y="245"/>
                  </a:lnTo>
                  <a:lnTo>
                    <a:pt x="304" y="32"/>
                  </a:lnTo>
                  <a:lnTo>
                    <a:pt x="47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75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5" name="Freeform 795"/>
            <p:cNvSpPr>
              <a:spLocks/>
            </p:cNvSpPr>
            <p:nvPr/>
          </p:nvSpPr>
          <p:spPr bwMode="auto">
            <a:xfrm>
              <a:off x="3784" y="2467"/>
              <a:ext cx="554" cy="458"/>
            </a:xfrm>
            <a:custGeom>
              <a:avLst/>
              <a:gdLst>
                <a:gd name="T0" fmla="*/ 1 w 1108"/>
                <a:gd name="T1" fmla="*/ 1 h 916"/>
                <a:gd name="T2" fmla="*/ 1 w 1108"/>
                <a:gd name="T3" fmla="*/ 0 h 916"/>
                <a:gd name="T4" fmla="*/ 1 w 1108"/>
                <a:gd name="T5" fmla="*/ 1 h 916"/>
                <a:gd name="T6" fmla="*/ 1 w 1108"/>
                <a:gd name="T7" fmla="*/ 1 h 916"/>
                <a:gd name="T8" fmla="*/ 1 w 1108"/>
                <a:gd name="T9" fmla="*/ 1 h 916"/>
                <a:gd name="T10" fmla="*/ 1 w 1108"/>
                <a:gd name="T11" fmla="*/ 1 h 916"/>
                <a:gd name="T12" fmla="*/ 1 w 1108"/>
                <a:gd name="T13" fmla="*/ 1 h 916"/>
                <a:gd name="T14" fmla="*/ 1 w 1108"/>
                <a:gd name="T15" fmla="*/ 1 h 916"/>
                <a:gd name="T16" fmla="*/ 1 w 1108"/>
                <a:gd name="T17" fmla="*/ 1 h 916"/>
                <a:gd name="T18" fmla="*/ 1 w 1108"/>
                <a:gd name="T19" fmla="*/ 1 h 916"/>
                <a:gd name="T20" fmla="*/ 0 w 1108"/>
                <a:gd name="T21" fmla="*/ 1 h 916"/>
                <a:gd name="T22" fmla="*/ 0 w 1108"/>
                <a:gd name="T23" fmla="*/ 1 h 916"/>
                <a:gd name="T24" fmla="*/ 1 w 1108"/>
                <a:gd name="T25" fmla="*/ 1 h 916"/>
                <a:gd name="T26" fmla="*/ 1 w 1108"/>
                <a:gd name="T27" fmla="*/ 1 h 916"/>
                <a:gd name="T28" fmla="*/ 1 w 1108"/>
                <a:gd name="T29" fmla="*/ 1 h 916"/>
                <a:gd name="T30" fmla="*/ 1 w 1108"/>
                <a:gd name="T31" fmla="*/ 1 h 916"/>
                <a:gd name="T32" fmla="*/ 1 w 1108"/>
                <a:gd name="T33" fmla="*/ 1 h 916"/>
                <a:gd name="T34" fmla="*/ 1 w 1108"/>
                <a:gd name="T35" fmla="*/ 1 h 916"/>
                <a:gd name="T36" fmla="*/ 1 w 1108"/>
                <a:gd name="T37" fmla="*/ 1 h 916"/>
                <a:gd name="T38" fmla="*/ 1 w 1108"/>
                <a:gd name="T39" fmla="*/ 1 h 9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8"/>
                <a:gd name="T61" fmla="*/ 0 h 916"/>
                <a:gd name="T62" fmla="*/ 1108 w 1108"/>
                <a:gd name="T63" fmla="*/ 916 h 9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8" h="916">
                  <a:moveTo>
                    <a:pt x="1108" y="4"/>
                  </a:moveTo>
                  <a:lnTo>
                    <a:pt x="994" y="0"/>
                  </a:lnTo>
                  <a:lnTo>
                    <a:pt x="30" y="783"/>
                  </a:lnTo>
                  <a:lnTo>
                    <a:pt x="26" y="785"/>
                  </a:lnTo>
                  <a:lnTo>
                    <a:pt x="21" y="795"/>
                  </a:lnTo>
                  <a:lnTo>
                    <a:pt x="15" y="800"/>
                  </a:lnTo>
                  <a:lnTo>
                    <a:pt x="11" y="806"/>
                  </a:lnTo>
                  <a:lnTo>
                    <a:pt x="9" y="814"/>
                  </a:lnTo>
                  <a:lnTo>
                    <a:pt x="5" y="821"/>
                  </a:lnTo>
                  <a:lnTo>
                    <a:pt x="2" y="829"/>
                  </a:lnTo>
                  <a:lnTo>
                    <a:pt x="0" y="837"/>
                  </a:lnTo>
                  <a:lnTo>
                    <a:pt x="0" y="844"/>
                  </a:lnTo>
                  <a:lnTo>
                    <a:pt x="2" y="854"/>
                  </a:lnTo>
                  <a:lnTo>
                    <a:pt x="4" y="859"/>
                  </a:lnTo>
                  <a:lnTo>
                    <a:pt x="11" y="867"/>
                  </a:lnTo>
                  <a:lnTo>
                    <a:pt x="19" y="873"/>
                  </a:lnTo>
                  <a:lnTo>
                    <a:pt x="30" y="878"/>
                  </a:lnTo>
                  <a:lnTo>
                    <a:pt x="931" y="916"/>
                  </a:lnTo>
                  <a:lnTo>
                    <a:pt x="1108" y="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6" name="Freeform 796"/>
            <p:cNvSpPr>
              <a:spLocks/>
            </p:cNvSpPr>
            <p:nvPr/>
          </p:nvSpPr>
          <p:spPr bwMode="auto">
            <a:xfrm>
              <a:off x="4281" y="2544"/>
              <a:ext cx="36" cy="71"/>
            </a:xfrm>
            <a:custGeom>
              <a:avLst/>
              <a:gdLst>
                <a:gd name="T0" fmla="*/ 0 w 72"/>
                <a:gd name="T1" fmla="*/ 0 h 143"/>
                <a:gd name="T2" fmla="*/ 1 w 72"/>
                <a:gd name="T3" fmla="*/ 0 h 143"/>
                <a:gd name="T4" fmla="*/ 1 w 72"/>
                <a:gd name="T5" fmla="*/ 0 h 143"/>
                <a:gd name="T6" fmla="*/ 1 w 72"/>
                <a:gd name="T7" fmla="*/ 0 h 143"/>
                <a:gd name="T8" fmla="*/ 0 w 72"/>
                <a:gd name="T9" fmla="*/ 0 h 143"/>
                <a:gd name="T10" fmla="*/ 0 w 72"/>
                <a:gd name="T11" fmla="*/ 0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43"/>
                <a:gd name="T20" fmla="*/ 72 w 72"/>
                <a:gd name="T21" fmla="*/ 143 h 1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43">
                  <a:moveTo>
                    <a:pt x="0" y="143"/>
                  </a:moveTo>
                  <a:lnTo>
                    <a:pt x="46" y="106"/>
                  </a:lnTo>
                  <a:lnTo>
                    <a:pt x="72" y="2"/>
                  </a:lnTo>
                  <a:lnTo>
                    <a:pt x="29" y="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7" name="Freeform 797"/>
            <p:cNvSpPr>
              <a:spLocks/>
            </p:cNvSpPr>
            <p:nvPr/>
          </p:nvSpPr>
          <p:spPr bwMode="auto">
            <a:xfrm>
              <a:off x="4215" y="2669"/>
              <a:ext cx="68" cy="116"/>
            </a:xfrm>
            <a:custGeom>
              <a:avLst/>
              <a:gdLst>
                <a:gd name="T0" fmla="*/ 0 w 137"/>
                <a:gd name="T1" fmla="*/ 1 h 232"/>
                <a:gd name="T2" fmla="*/ 0 w 137"/>
                <a:gd name="T3" fmla="*/ 1 h 232"/>
                <a:gd name="T4" fmla="*/ 0 w 137"/>
                <a:gd name="T5" fmla="*/ 0 h 232"/>
                <a:gd name="T6" fmla="*/ 0 w 137"/>
                <a:gd name="T7" fmla="*/ 0 h 232"/>
                <a:gd name="T8" fmla="*/ 0 w 137"/>
                <a:gd name="T9" fmla="*/ 1 h 232"/>
                <a:gd name="T10" fmla="*/ 0 w 137"/>
                <a:gd name="T11" fmla="*/ 1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"/>
                <a:gd name="T19" fmla="*/ 0 h 232"/>
                <a:gd name="T20" fmla="*/ 137 w 137"/>
                <a:gd name="T21" fmla="*/ 232 h 2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" h="232">
                  <a:moveTo>
                    <a:pt x="0" y="232"/>
                  </a:moveTo>
                  <a:lnTo>
                    <a:pt x="97" y="133"/>
                  </a:lnTo>
                  <a:lnTo>
                    <a:pt x="137" y="0"/>
                  </a:lnTo>
                  <a:lnTo>
                    <a:pt x="55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8" name="Freeform 798"/>
            <p:cNvSpPr>
              <a:spLocks/>
            </p:cNvSpPr>
            <p:nvPr/>
          </p:nvSpPr>
          <p:spPr bwMode="auto">
            <a:xfrm>
              <a:off x="4107" y="2942"/>
              <a:ext cx="151" cy="146"/>
            </a:xfrm>
            <a:custGeom>
              <a:avLst/>
              <a:gdLst>
                <a:gd name="T0" fmla="*/ 1 w 302"/>
                <a:gd name="T1" fmla="*/ 1 h 290"/>
                <a:gd name="T2" fmla="*/ 1 w 302"/>
                <a:gd name="T3" fmla="*/ 1 h 290"/>
                <a:gd name="T4" fmla="*/ 1 w 302"/>
                <a:gd name="T5" fmla="*/ 1 h 290"/>
                <a:gd name="T6" fmla="*/ 1 w 302"/>
                <a:gd name="T7" fmla="*/ 1 h 290"/>
                <a:gd name="T8" fmla="*/ 0 w 302"/>
                <a:gd name="T9" fmla="*/ 0 h 290"/>
                <a:gd name="T10" fmla="*/ 1 w 302"/>
                <a:gd name="T11" fmla="*/ 1 h 290"/>
                <a:gd name="T12" fmla="*/ 1 w 302"/>
                <a:gd name="T13" fmla="*/ 1 h 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2"/>
                <a:gd name="T22" fmla="*/ 0 h 290"/>
                <a:gd name="T23" fmla="*/ 302 w 302"/>
                <a:gd name="T24" fmla="*/ 290 h 2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2" h="290">
                  <a:moveTo>
                    <a:pt x="21" y="290"/>
                  </a:moveTo>
                  <a:lnTo>
                    <a:pt x="166" y="106"/>
                  </a:lnTo>
                  <a:lnTo>
                    <a:pt x="281" y="106"/>
                  </a:lnTo>
                  <a:lnTo>
                    <a:pt x="302" y="13"/>
                  </a:lnTo>
                  <a:lnTo>
                    <a:pt x="0" y="0"/>
                  </a:lnTo>
                  <a:lnTo>
                    <a:pt x="21" y="290"/>
                  </a:lnTo>
                  <a:close/>
                </a:path>
              </a:pathLst>
            </a:custGeom>
            <a:solidFill>
              <a:srgbClr val="75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9" name="Freeform 799"/>
            <p:cNvSpPr>
              <a:spLocks/>
            </p:cNvSpPr>
            <p:nvPr/>
          </p:nvSpPr>
          <p:spPr bwMode="auto">
            <a:xfrm>
              <a:off x="4913" y="2852"/>
              <a:ext cx="104" cy="318"/>
            </a:xfrm>
            <a:custGeom>
              <a:avLst/>
              <a:gdLst>
                <a:gd name="T0" fmla="*/ 0 w 209"/>
                <a:gd name="T1" fmla="*/ 0 h 637"/>
                <a:gd name="T2" fmla="*/ 0 w 209"/>
                <a:gd name="T3" fmla="*/ 0 h 637"/>
                <a:gd name="T4" fmla="*/ 0 w 209"/>
                <a:gd name="T5" fmla="*/ 0 h 637"/>
                <a:gd name="T6" fmla="*/ 0 w 209"/>
                <a:gd name="T7" fmla="*/ 0 h 637"/>
                <a:gd name="T8" fmla="*/ 0 w 209"/>
                <a:gd name="T9" fmla="*/ 0 h 637"/>
                <a:gd name="T10" fmla="*/ 0 w 209"/>
                <a:gd name="T11" fmla="*/ 0 h 6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"/>
                <a:gd name="T19" fmla="*/ 0 h 637"/>
                <a:gd name="T20" fmla="*/ 209 w 209"/>
                <a:gd name="T21" fmla="*/ 637 h 6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" h="637">
                  <a:moveTo>
                    <a:pt x="209" y="0"/>
                  </a:moveTo>
                  <a:lnTo>
                    <a:pt x="188" y="441"/>
                  </a:lnTo>
                  <a:lnTo>
                    <a:pt x="25" y="637"/>
                  </a:lnTo>
                  <a:lnTo>
                    <a:pt x="0" y="16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D1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0" name="Freeform 800"/>
            <p:cNvSpPr>
              <a:spLocks/>
            </p:cNvSpPr>
            <p:nvPr/>
          </p:nvSpPr>
          <p:spPr bwMode="auto">
            <a:xfrm>
              <a:off x="3786" y="2894"/>
              <a:ext cx="465" cy="31"/>
            </a:xfrm>
            <a:custGeom>
              <a:avLst/>
              <a:gdLst>
                <a:gd name="T0" fmla="*/ 1 w 929"/>
                <a:gd name="T1" fmla="*/ 1 h 62"/>
                <a:gd name="T2" fmla="*/ 0 w 929"/>
                <a:gd name="T3" fmla="*/ 0 h 62"/>
                <a:gd name="T4" fmla="*/ 0 w 929"/>
                <a:gd name="T5" fmla="*/ 1 h 62"/>
                <a:gd name="T6" fmla="*/ 1 w 929"/>
                <a:gd name="T7" fmla="*/ 1 h 62"/>
                <a:gd name="T8" fmla="*/ 1 w 929"/>
                <a:gd name="T9" fmla="*/ 1 h 62"/>
                <a:gd name="T10" fmla="*/ 1 w 929"/>
                <a:gd name="T11" fmla="*/ 1 h 62"/>
                <a:gd name="T12" fmla="*/ 1 w 929"/>
                <a:gd name="T13" fmla="*/ 1 h 62"/>
                <a:gd name="T14" fmla="*/ 1 w 929"/>
                <a:gd name="T15" fmla="*/ 1 h 62"/>
                <a:gd name="T16" fmla="*/ 1 w 929"/>
                <a:gd name="T17" fmla="*/ 1 h 62"/>
                <a:gd name="T18" fmla="*/ 1 w 929"/>
                <a:gd name="T19" fmla="*/ 1 h 62"/>
                <a:gd name="T20" fmla="*/ 1 w 929"/>
                <a:gd name="T21" fmla="*/ 1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9"/>
                <a:gd name="T34" fmla="*/ 0 h 62"/>
                <a:gd name="T35" fmla="*/ 929 w 929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9" h="62">
                  <a:moveTo>
                    <a:pt x="929" y="26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7" y="13"/>
                  </a:lnTo>
                  <a:lnTo>
                    <a:pt x="11" y="17"/>
                  </a:lnTo>
                  <a:lnTo>
                    <a:pt x="19" y="22"/>
                  </a:lnTo>
                  <a:lnTo>
                    <a:pt x="28" y="26"/>
                  </a:lnTo>
                  <a:lnTo>
                    <a:pt x="925" y="62"/>
                  </a:lnTo>
                  <a:lnTo>
                    <a:pt x="929" y="2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1" name="Freeform 801"/>
            <p:cNvSpPr>
              <a:spLocks/>
            </p:cNvSpPr>
            <p:nvPr/>
          </p:nvSpPr>
          <p:spPr bwMode="auto">
            <a:xfrm>
              <a:off x="4672" y="2832"/>
              <a:ext cx="345" cy="146"/>
            </a:xfrm>
            <a:custGeom>
              <a:avLst/>
              <a:gdLst>
                <a:gd name="T0" fmla="*/ 0 w 690"/>
                <a:gd name="T1" fmla="*/ 0 h 293"/>
                <a:gd name="T2" fmla="*/ 1 w 690"/>
                <a:gd name="T3" fmla="*/ 0 h 293"/>
                <a:gd name="T4" fmla="*/ 1 w 690"/>
                <a:gd name="T5" fmla="*/ 0 h 293"/>
                <a:gd name="T6" fmla="*/ 1 w 690"/>
                <a:gd name="T7" fmla="*/ 0 h 293"/>
                <a:gd name="T8" fmla="*/ 0 w 690"/>
                <a:gd name="T9" fmla="*/ 0 h 293"/>
                <a:gd name="T10" fmla="*/ 0 w 690"/>
                <a:gd name="T11" fmla="*/ 0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93"/>
                <a:gd name="T20" fmla="*/ 690 w 690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93">
                  <a:moveTo>
                    <a:pt x="0" y="194"/>
                  </a:moveTo>
                  <a:lnTo>
                    <a:pt x="177" y="0"/>
                  </a:lnTo>
                  <a:lnTo>
                    <a:pt x="690" y="40"/>
                  </a:lnTo>
                  <a:lnTo>
                    <a:pt x="489" y="293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2" name="Freeform 802"/>
            <p:cNvSpPr>
              <a:spLocks/>
            </p:cNvSpPr>
            <p:nvPr/>
          </p:nvSpPr>
          <p:spPr bwMode="auto">
            <a:xfrm>
              <a:off x="4669" y="2929"/>
              <a:ext cx="269" cy="241"/>
            </a:xfrm>
            <a:custGeom>
              <a:avLst/>
              <a:gdLst>
                <a:gd name="T0" fmla="*/ 1 w 538"/>
                <a:gd name="T1" fmla="*/ 0 h 483"/>
                <a:gd name="T2" fmla="*/ 1 w 538"/>
                <a:gd name="T3" fmla="*/ 0 h 483"/>
                <a:gd name="T4" fmla="*/ 1 w 538"/>
                <a:gd name="T5" fmla="*/ 0 h 483"/>
                <a:gd name="T6" fmla="*/ 0 w 538"/>
                <a:gd name="T7" fmla="*/ 0 h 483"/>
                <a:gd name="T8" fmla="*/ 1 w 538"/>
                <a:gd name="T9" fmla="*/ 0 h 483"/>
                <a:gd name="T10" fmla="*/ 1 w 538"/>
                <a:gd name="T11" fmla="*/ 0 h 4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8"/>
                <a:gd name="T19" fmla="*/ 0 h 483"/>
                <a:gd name="T20" fmla="*/ 538 w 538"/>
                <a:gd name="T21" fmla="*/ 483 h 4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8" h="483">
                  <a:moveTo>
                    <a:pt x="6" y="0"/>
                  </a:moveTo>
                  <a:lnTo>
                    <a:pt x="538" y="44"/>
                  </a:lnTo>
                  <a:lnTo>
                    <a:pt x="512" y="483"/>
                  </a:lnTo>
                  <a:lnTo>
                    <a:pt x="0" y="44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3" name="Freeform 803"/>
            <p:cNvSpPr>
              <a:spLocks/>
            </p:cNvSpPr>
            <p:nvPr/>
          </p:nvSpPr>
          <p:spPr bwMode="auto">
            <a:xfrm>
              <a:off x="4537" y="2832"/>
              <a:ext cx="107" cy="315"/>
            </a:xfrm>
            <a:custGeom>
              <a:avLst/>
              <a:gdLst>
                <a:gd name="T0" fmla="*/ 1 w 213"/>
                <a:gd name="T1" fmla="*/ 0 h 629"/>
                <a:gd name="T2" fmla="*/ 1 w 213"/>
                <a:gd name="T3" fmla="*/ 1 h 629"/>
                <a:gd name="T4" fmla="*/ 1 w 213"/>
                <a:gd name="T5" fmla="*/ 1 h 629"/>
                <a:gd name="T6" fmla="*/ 0 w 213"/>
                <a:gd name="T7" fmla="*/ 1 h 629"/>
                <a:gd name="T8" fmla="*/ 1 w 213"/>
                <a:gd name="T9" fmla="*/ 0 h 629"/>
                <a:gd name="T10" fmla="*/ 1 w 213"/>
                <a:gd name="T11" fmla="*/ 0 h 6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3"/>
                <a:gd name="T19" fmla="*/ 0 h 629"/>
                <a:gd name="T20" fmla="*/ 213 w 213"/>
                <a:gd name="T21" fmla="*/ 629 h 6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3" h="629">
                  <a:moveTo>
                    <a:pt x="213" y="0"/>
                  </a:moveTo>
                  <a:lnTo>
                    <a:pt x="188" y="435"/>
                  </a:lnTo>
                  <a:lnTo>
                    <a:pt x="25" y="629"/>
                  </a:lnTo>
                  <a:lnTo>
                    <a:pt x="0" y="15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4" name="Freeform 804"/>
            <p:cNvSpPr>
              <a:spLocks/>
            </p:cNvSpPr>
            <p:nvPr/>
          </p:nvSpPr>
          <p:spPr bwMode="auto">
            <a:xfrm>
              <a:off x="4296" y="2807"/>
              <a:ext cx="348" cy="148"/>
            </a:xfrm>
            <a:custGeom>
              <a:avLst/>
              <a:gdLst>
                <a:gd name="T0" fmla="*/ 0 w 696"/>
                <a:gd name="T1" fmla="*/ 1 h 294"/>
                <a:gd name="T2" fmla="*/ 1 w 696"/>
                <a:gd name="T3" fmla="*/ 0 h 294"/>
                <a:gd name="T4" fmla="*/ 1 w 696"/>
                <a:gd name="T5" fmla="*/ 1 h 294"/>
                <a:gd name="T6" fmla="*/ 1 w 696"/>
                <a:gd name="T7" fmla="*/ 1 h 294"/>
                <a:gd name="T8" fmla="*/ 0 w 696"/>
                <a:gd name="T9" fmla="*/ 1 h 294"/>
                <a:gd name="T10" fmla="*/ 0 w 696"/>
                <a:gd name="T11" fmla="*/ 1 h 2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94"/>
                <a:gd name="T20" fmla="*/ 696 w 696"/>
                <a:gd name="T21" fmla="*/ 294 h 2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94">
                  <a:moveTo>
                    <a:pt x="0" y="199"/>
                  </a:moveTo>
                  <a:lnTo>
                    <a:pt x="181" y="0"/>
                  </a:lnTo>
                  <a:lnTo>
                    <a:pt x="696" y="49"/>
                  </a:lnTo>
                  <a:lnTo>
                    <a:pt x="491" y="2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5" name="Freeform 805"/>
            <p:cNvSpPr>
              <a:spLocks/>
            </p:cNvSpPr>
            <p:nvPr/>
          </p:nvSpPr>
          <p:spPr bwMode="auto">
            <a:xfrm>
              <a:off x="4169" y="2485"/>
              <a:ext cx="135" cy="50"/>
            </a:xfrm>
            <a:custGeom>
              <a:avLst/>
              <a:gdLst>
                <a:gd name="T0" fmla="*/ 0 w 270"/>
                <a:gd name="T1" fmla="*/ 1 h 99"/>
                <a:gd name="T2" fmla="*/ 1 w 270"/>
                <a:gd name="T3" fmla="*/ 0 h 99"/>
                <a:gd name="T4" fmla="*/ 1 w 270"/>
                <a:gd name="T5" fmla="*/ 0 h 99"/>
                <a:gd name="T6" fmla="*/ 1 w 270"/>
                <a:gd name="T7" fmla="*/ 1 h 99"/>
                <a:gd name="T8" fmla="*/ 0 w 270"/>
                <a:gd name="T9" fmla="*/ 1 h 99"/>
                <a:gd name="T10" fmla="*/ 0 w 270"/>
                <a:gd name="T11" fmla="*/ 1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99"/>
                <a:gd name="T20" fmla="*/ 270 w 270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99">
                  <a:moveTo>
                    <a:pt x="0" y="57"/>
                  </a:moveTo>
                  <a:lnTo>
                    <a:pt x="81" y="0"/>
                  </a:lnTo>
                  <a:lnTo>
                    <a:pt x="270" y="0"/>
                  </a:lnTo>
                  <a:lnTo>
                    <a:pt x="211" y="9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6" name="Freeform 806"/>
            <p:cNvSpPr>
              <a:spLocks/>
            </p:cNvSpPr>
            <p:nvPr/>
          </p:nvSpPr>
          <p:spPr bwMode="auto">
            <a:xfrm>
              <a:off x="4271" y="2483"/>
              <a:ext cx="33" cy="132"/>
            </a:xfrm>
            <a:custGeom>
              <a:avLst/>
              <a:gdLst>
                <a:gd name="T0" fmla="*/ 0 w 67"/>
                <a:gd name="T1" fmla="*/ 0 h 265"/>
                <a:gd name="T2" fmla="*/ 0 w 67"/>
                <a:gd name="T3" fmla="*/ 0 h 265"/>
                <a:gd name="T4" fmla="*/ 0 w 67"/>
                <a:gd name="T5" fmla="*/ 0 h 265"/>
                <a:gd name="T6" fmla="*/ 0 w 67"/>
                <a:gd name="T7" fmla="*/ 0 h 265"/>
                <a:gd name="T8" fmla="*/ 0 w 67"/>
                <a:gd name="T9" fmla="*/ 0 h 265"/>
                <a:gd name="T10" fmla="*/ 0 w 67"/>
                <a:gd name="T11" fmla="*/ 0 h 265"/>
                <a:gd name="T12" fmla="*/ 0 w 67"/>
                <a:gd name="T13" fmla="*/ 0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265"/>
                <a:gd name="T23" fmla="*/ 67 w 67"/>
                <a:gd name="T24" fmla="*/ 265 h 2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265">
                  <a:moveTo>
                    <a:pt x="10" y="69"/>
                  </a:moveTo>
                  <a:lnTo>
                    <a:pt x="67" y="0"/>
                  </a:lnTo>
                  <a:lnTo>
                    <a:pt x="67" y="143"/>
                  </a:lnTo>
                  <a:lnTo>
                    <a:pt x="21" y="265"/>
                  </a:lnTo>
                  <a:lnTo>
                    <a:pt x="0" y="143"/>
                  </a:lnTo>
                  <a:lnTo>
                    <a:pt x="10" y="69"/>
                  </a:lnTo>
                  <a:close/>
                </a:path>
              </a:pathLst>
            </a:custGeom>
            <a:solidFill>
              <a:srgbClr val="EBC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7" name="Freeform 807"/>
            <p:cNvSpPr>
              <a:spLocks/>
            </p:cNvSpPr>
            <p:nvPr/>
          </p:nvSpPr>
          <p:spPr bwMode="auto">
            <a:xfrm>
              <a:off x="4169" y="2513"/>
              <a:ext cx="112" cy="102"/>
            </a:xfrm>
            <a:custGeom>
              <a:avLst/>
              <a:gdLst>
                <a:gd name="T0" fmla="*/ 0 w 224"/>
                <a:gd name="T1" fmla="*/ 0 h 206"/>
                <a:gd name="T2" fmla="*/ 1 w 224"/>
                <a:gd name="T3" fmla="*/ 0 h 206"/>
                <a:gd name="T4" fmla="*/ 1 w 224"/>
                <a:gd name="T5" fmla="*/ 0 h 206"/>
                <a:gd name="T6" fmla="*/ 0 w 224"/>
                <a:gd name="T7" fmla="*/ 0 h 206"/>
                <a:gd name="T8" fmla="*/ 0 w 224"/>
                <a:gd name="T9" fmla="*/ 0 h 206"/>
                <a:gd name="T10" fmla="*/ 0 w 224"/>
                <a:gd name="T11" fmla="*/ 0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206"/>
                <a:gd name="T20" fmla="*/ 224 w 224"/>
                <a:gd name="T21" fmla="*/ 206 h 2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206">
                  <a:moveTo>
                    <a:pt x="0" y="2"/>
                  </a:moveTo>
                  <a:lnTo>
                    <a:pt x="218" y="0"/>
                  </a:lnTo>
                  <a:lnTo>
                    <a:pt x="224" y="206"/>
                  </a:lnTo>
                  <a:lnTo>
                    <a:pt x="0" y="19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D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8" name="Freeform 808"/>
            <p:cNvSpPr>
              <a:spLocks/>
            </p:cNvSpPr>
            <p:nvPr/>
          </p:nvSpPr>
          <p:spPr bwMode="auto">
            <a:xfrm>
              <a:off x="4169" y="2513"/>
              <a:ext cx="112" cy="102"/>
            </a:xfrm>
            <a:custGeom>
              <a:avLst/>
              <a:gdLst>
                <a:gd name="T0" fmla="*/ 0 w 224"/>
                <a:gd name="T1" fmla="*/ 0 h 206"/>
                <a:gd name="T2" fmla="*/ 1 w 224"/>
                <a:gd name="T3" fmla="*/ 0 h 206"/>
                <a:gd name="T4" fmla="*/ 0 w 224"/>
                <a:gd name="T5" fmla="*/ 0 h 206"/>
                <a:gd name="T6" fmla="*/ 1 w 224"/>
                <a:gd name="T7" fmla="*/ 0 h 206"/>
                <a:gd name="T8" fmla="*/ 1 w 224"/>
                <a:gd name="T9" fmla="*/ 0 h 206"/>
                <a:gd name="T10" fmla="*/ 1 w 224"/>
                <a:gd name="T11" fmla="*/ 0 h 206"/>
                <a:gd name="T12" fmla="*/ 1 w 224"/>
                <a:gd name="T13" fmla="*/ 0 h 206"/>
                <a:gd name="T14" fmla="*/ 1 w 224"/>
                <a:gd name="T15" fmla="*/ 0 h 206"/>
                <a:gd name="T16" fmla="*/ 1 w 224"/>
                <a:gd name="T17" fmla="*/ 0 h 206"/>
                <a:gd name="T18" fmla="*/ 1 w 224"/>
                <a:gd name="T19" fmla="*/ 0 h 206"/>
                <a:gd name="T20" fmla="*/ 1 w 224"/>
                <a:gd name="T21" fmla="*/ 0 h 206"/>
                <a:gd name="T22" fmla="*/ 1 w 224"/>
                <a:gd name="T23" fmla="*/ 0 h 206"/>
                <a:gd name="T24" fmla="*/ 1 w 224"/>
                <a:gd name="T25" fmla="*/ 0 h 206"/>
                <a:gd name="T26" fmla="*/ 1 w 224"/>
                <a:gd name="T27" fmla="*/ 0 h 206"/>
                <a:gd name="T28" fmla="*/ 1 w 224"/>
                <a:gd name="T29" fmla="*/ 0 h 206"/>
                <a:gd name="T30" fmla="*/ 1 w 224"/>
                <a:gd name="T31" fmla="*/ 0 h 206"/>
                <a:gd name="T32" fmla="*/ 1 w 224"/>
                <a:gd name="T33" fmla="*/ 0 h 206"/>
                <a:gd name="T34" fmla="*/ 1 w 224"/>
                <a:gd name="T35" fmla="*/ 0 h 206"/>
                <a:gd name="T36" fmla="*/ 1 w 224"/>
                <a:gd name="T37" fmla="*/ 0 h 206"/>
                <a:gd name="T38" fmla="*/ 1 w 224"/>
                <a:gd name="T39" fmla="*/ 0 h 206"/>
                <a:gd name="T40" fmla="*/ 1 w 224"/>
                <a:gd name="T41" fmla="*/ 0 h 206"/>
                <a:gd name="T42" fmla="*/ 1 w 224"/>
                <a:gd name="T43" fmla="*/ 0 h 206"/>
                <a:gd name="T44" fmla="*/ 1 w 224"/>
                <a:gd name="T45" fmla="*/ 0 h 206"/>
                <a:gd name="T46" fmla="*/ 1 w 224"/>
                <a:gd name="T47" fmla="*/ 0 h 206"/>
                <a:gd name="T48" fmla="*/ 1 w 224"/>
                <a:gd name="T49" fmla="*/ 0 h 206"/>
                <a:gd name="T50" fmla="*/ 1 w 224"/>
                <a:gd name="T51" fmla="*/ 0 h 206"/>
                <a:gd name="T52" fmla="*/ 1 w 224"/>
                <a:gd name="T53" fmla="*/ 0 h 206"/>
                <a:gd name="T54" fmla="*/ 1 w 224"/>
                <a:gd name="T55" fmla="*/ 0 h 206"/>
                <a:gd name="T56" fmla="*/ 0 w 224"/>
                <a:gd name="T57" fmla="*/ 0 h 206"/>
                <a:gd name="T58" fmla="*/ 0 w 224"/>
                <a:gd name="T59" fmla="*/ 0 h 2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24"/>
                <a:gd name="T91" fmla="*/ 0 h 206"/>
                <a:gd name="T92" fmla="*/ 224 w 224"/>
                <a:gd name="T93" fmla="*/ 206 h 2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24" h="206">
                  <a:moveTo>
                    <a:pt x="0" y="2"/>
                  </a:moveTo>
                  <a:lnTo>
                    <a:pt x="81" y="109"/>
                  </a:lnTo>
                  <a:lnTo>
                    <a:pt x="0" y="198"/>
                  </a:lnTo>
                  <a:lnTo>
                    <a:pt x="7" y="200"/>
                  </a:lnTo>
                  <a:lnTo>
                    <a:pt x="85" y="112"/>
                  </a:lnTo>
                  <a:lnTo>
                    <a:pt x="87" y="114"/>
                  </a:lnTo>
                  <a:lnTo>
                    <a:pt x="93" y="120"/>
                  </a:lnTo>
                  <a:lnTo>
                    <a:pt x="102" y="126"/>
                  </a:lnTo>
                  <a:lnTo>
                    <a:pt x="112" y="128"/>
                  </a:lnTo>
                  <a:lnTo>
                    <a:pt x="121" y="126"/>
                  </a:lnTo>
                  <a:lnTo>
                    <a:pt x="129" y="120"/>
                  </a:lnTo>
                  <a:lnTo>
                    <a:pt x="135" y="114"/>
                  </a:lnTo>
                  <a:lnTo>
                    <a:pt x="138" y="112"/>
                  </a:lnTo>
                  <a:lnTo>
                    <a:pt x="216" y="206"/>
                  </a:lnTo>
                  <a:lnTo>
                    <a:pt x="224" y="206"/>
                  </a:lnTo>
                  <a:lnTo>
                    <a:pt x="142" y="109"/>
                  </a:lnTo>
                  <a:lnTo>
                    <a:pt x="218" y="0"/>
                  </a:lnTo>
                  <a:lnTo>
                    <a:pt x="211" y="2"/>
                  </a:lnTo>
                  <a:lnTo>
                    <a:pt x="138" y="105"/>
                  </a:lnTo>
                  <a:lnTo>
                    <a:pt x="135" y="107"/>
                  </a:lnTo>
                  <a:lnTo>
                    <a:pt x="129" y="112"/>
                  </a:lnTo>
                  <a:lnTo>
                    <a:pt x="119" y="120"/>
                  </a:lnTo>
                  <a:lnTo>
                    <a:pt x="112" y="122"/>
                  </a:lnTo>
                  <a:lnTo>
                    <a:pt x="102" y="120"/>
                  </a:lnTo>
                  <a:lnTo>
                    <a:pt x="93" y="114"/>
                  </a:lnTo>
                  <a:lnTo>
                    <a:pt x="87" y="109"/>
                  </a:lnTo>
                  <a:lnTo>
                    <a:pt x="85" y="105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9" name="Freeform 809"/>
            <p:cNvSpPr>
              <a:spLocks/>
            </p:cNvSpPr>
            <p:nvPr/>
          </p:nvSpPr>
          <p:spPr bwMode="auto">
            <a:xfrm>
              <a:off x="4030" y="2563"/>
              <a:ext cx="228" cy="88"/>
            </a:xfrm>
            <a:custGeom>
              <a:avLst/>
              <a:gdLst>
                <a:gd name="T0" fmla="*/ 0 w 456"/>
                <a:gd name="T1" fmla="*/ 0 h 177"/>
                <a:gd name="T2" fmla="*/ 1 w 456"/>
                <a:gd name="T3" fmla="*/ 0 h 177"/>
                <a:gd name="T4" fmla="*/ 1 w 456"/>
                <a:gd name="T5" fmla="*/ 0 h 177"/>
                <a:gd name="T6" fmla="*/ 1 w 456"/>
                <a:gd name="T7" fmla="*/ 0 h 177"/>
                <a:gd name="T8" fmla="*/ 0 w 456"/>
                <a:gd name="T9" fmla="*/ 0 h 177"/>
                <a:gd name="T10" fmla="*/ 0 w 456"/>
                <a:gd name="T11" fmla="*/ 0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77"/>
                <a:gd name="T20" fmla="*/ 456 w 456"/>
                <a:gd name="T21" fmla="*/ 177 h 1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77">
                  <a:moveTo>
                    <a:pt x="0" y="103"/>
                  </a:moveTo>
                  <a:lnTo>
                    <a:pt x="141" y="0"/>
                  </a:lnTo>
                  <a:lnTo>
                    <a:pt x="456" y="4"/>
                  </a:lnTo>
                  <a:lnTo>
                    <a:pt x="354" y="177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0" name="Freeform 810"/>
            <p:cNvSpPr>
              <a:spLocks/>
            </p:cNvSpPr>
            <p:nvPr/>
          </p:nvSpPr>
          <p:spPr bwMode="auto">
            <a:xfrm>
              <a:off x="4200" y="2565"/>
              <a:ext cx="58" cy="220"/>
            </a:xfrm>
            <a:custGeom>
              <a:avLst/>
              <a:gdLst>
                <a:gd name="T0" fmla="*/ 1 w 116"/>
                <a:gd name="T1" fmla="*/ 0 h 441"/>
                <a:gd name="T2" fmla="*/ 1 w 116"/>
                <a:gd name="T3" fmla="*/ 0 h 441"/>
                <a:gd name="T4" fmla="*/ 1 w 116"/>
                <a:gd name="T5" fmla="*/ 0 h 441"/>
                <a:gd name="T6" fmla="*/ 1 w 116"/>
                <a:gd name="T7" fmla="*/ 0 h 441"/>
                <a:gd name="T8" fmla="*/ 0 w 116"/>
                <a:gd name="T9" fmla="*/ 0 h 441"/>
                <a:gd name="T10" fmla="*/ 1 w 116"/>
                <a:gd name="T11" fmla="*/ 0 h 441"/>
                <a:gd name="T12" fmla="*/ 1 w 116"/>
                <a:gd name="T13" fmla="*/ 0 h 4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441"/>
                <a:gd name="T23" fmla="*/ 116 w 116"/>
                <a:gd name="T24" fmla="*/ 441 h 4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441">
                  <a:moveTo>
                    <a:pt x="18" y="122"/>
                  </a:moveTo>
                  <a:lnTo>
                    <a:pt x="116" y="0"/>
                  </a:lnTo>
                  <a:lnTo>
                    <a:pt x="113" y="236"/>
                  </a:lnTo>
                  <a:lnTo>
                    <a:pt x="35" y="441"/>
                  </a:lnTo>
                  <a:lnTo>
                    <a:pt x="0" y="236"/>
                  </a:lnTo>
                  <a:lnTo>
                    <a:pt x="18" y="12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1" name="Freeform 811"/>
            <p:cNvSpPr>
              <a:spLocks/>
            </p:cNvSpPr>
            <p:nvPr/>
          </p:nvSpPr>
          <p:spPr bwMode="auto">
            <a:xfrm>
              <a:off x="4030" y="2615"/>
              <a:ext cx="187" cy="170"/>
            </a:xfrm>
            <a:custGeom>
              <a:avLst/>
              <a:gdLst>
                <a:gd name="T0" fmla="*/ 0 w 375"/>
                <a:gd name="T1" fmla="*/ 0 h 340"/>
                <a:gd name="T2" fmla="*/ 0 w 375"/>
                <a:gd name="T3" fmla="*/ 1 h 340"/>
                <a:gd name="T4" fmla="*/ 0 w 375"/>
                <a:gd name="T5" fmla="*/ 1 h 340"/>
                <a:gd name="T6" fmla="*/ 0 w 375"/>
                <a:gd name="T7" fmla="*/ 1 h 340"/>
                <a:gd name="T8" fmla="*/ 0 w 375"/>
                <a:gd name="T9" fmla="*/ 0 h 340"/>
                <a:gd name="T10" fmla="*/ 0 w 375"/>
                <a:gd name="T11" fmla="*/ 0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5"/>
                <a:gd name="T19" fmla="*/ 0 h 340"/>
                <a:gd name="T20" fmla="*/ 375 w 375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5" h="340">
                  <a:moveTo>
                    <a:pt x="0" y="0"/>
                  </a:moveTo>
                  <a:lnTo>
                    <a:pt x="367" y="5"/>
                  </a:lnTo>
                  <a:lnTo>
                    <a:pt x="375" y="340"/>
                  </a:lnTo>
                  <a:lnTo>
                    <a:pt x="4" y="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2" name="Freeform 812"/>
            <p:cNvSpPr>
              <a:spLocks/>
            </p:cNvSpPr>
            <p:nvPr/>
          </p:nvSpPr>
          <p:spPr bwMode="auto">
            <a:xfrm>
              <a:off x="4030" y="2615"/>
              <a:ext cx="189" cy="170"/>
            </a:xfrm>
            <a:custGeom>
              <a:avLst/>
              <a:gdLst>
                <a:gd name="T0" fmla="*/ 0 w 378"/>
                <a:gd name="T1" fmla="*/ 0 h 340"/>
                <a:gd name="T2" fmla="*/ 1 w 378"/>
                <a:gd name="T3" fmla="*/ 1 h 340"/>
                <a:gd name="T4" fmla="*/ 1 w 378"/>
                <a:gd name="T5" fmla="*/ 1 h 340"/>
                <a:gd name="T6" fmla="*/ 1 w 378"/>
                <a:gd name="T7" fmla="*/ 1 h 340"/>
                <a:gd name="T8" fmla="*/ 1 w 378"/>
                <a:gd name="T9" fmla="*/ 1 h 340"/>
                <a:gd name="T10" fmla="*/ 1 w 378"/>
                <a:gd name="T11" fmla="*/ 1 h 340"/>
                <a:gd name="T12" fmla="*/ 1 w 378"/>
                <a:gd name="T13" fmla="*/ 1 h 340"/>
                <a:gd name="T14" fmla="*/ 1 w 378"/>
                <a:gd name="T15" fmla="*/ 1 h 340"/>
                <a:gd name="T16" fmla="*/ 1 w 378"/>
                <a:gd name="T17" fmla="*/ 1 h 340"/>
                <a:gd name="T18" fmla="*/ 1 w 378"/>
                <a:gd name="T19" fmla="*/ 1 h 340"/>
                <a:gd name="T20" fmla="*/ 1 w 378"/>
                <a:gd name="T21" fmla="*/ 1 h 340"/>
                <a:gd name="T22" fmla="*/ 1 w 378"/>
                <a:gd name="T23" fmla="*/ 1 h 340"/>
                <a:gd name="T24" fmla="*/ 1 w 378"/>
                <a:gd name="T25" fmla="*/ 1 h 340"/>
                <a:gd name="T26" fmla="*/ 1 w 378"/>
                <a:gd name="T27" fmla="*/ 1 h 340"/>
                <a:gd name="T28" fmla="*/ 1 w 378"/>
                <a:gd name="T29" fmla="*/ 1 h 340"/>
                <a:gd name="T30" fmla="*/ 1 w 378"/>
                <a:gd name="T31" fmla="*/ 1 h 340"/>
                <a:gd name="T32" fmla="*/ 1 w 378"/>
                <a:gd name="T33" fmla="*/ 1 h 340"/>
                <a:gd name="T34" fmla="*/ 1 w 378"/>
                <a:gd name="T35" fmla="*/ 1 h 340"/>
                <a:gd name="T36" fmla="*/ 1 w 378"/>
                <a:gd name="T37" fmla="*/ 1 h 340"/>
                <a:gd name="T38" fmla="*/ 1 w 378"/>
                <a:gd name="T39" fmla="*/ 1 h 340"/>
                <a:gd name="T40" fmla="*/ 1 w 378"/>
                <a:gd name="T41" fmla="*/ 1 h 340"/>
                <a:gd name="T42" fmla="*/ 1 w 378"/>
                <a:gd name="T43" fmla="*/ 1 h 340"/>
                <a:gd name="T44" fmla="*/ 1 w 378"/>
                <a:gd name="T45" fmla="*/ 1 h 340"/>
                <a:gd name="T46" fmla="*/ 1 w 378"/>
                <a:gd name="T47" fmla="*/ 1 h 340"/>
                <a:gd name="T48" fmla="*/ 1 w 378"/>
                <a:gd name="T49" fmla="*/ 1 h 340"/>
                <a:gd name="T50" fmla="*/ 1 w 378"/>
                <a:gd name="T51" fmla="*/ 1 h 340"/>
                <a:gd name="T52" fmla="*/ 1 w 378"/>
                <a:gd name="T53" fmla="*/ 1 h 340"/>
                <a:gd name="T54" fmla="*/ 1 w 378"/>
                <a:gd name="T55" fmla="*/ 1 h 340"/>
                <a:gd name="T56" fmla="*/ 1 w 378"/>
                <a:gd name="T57" fmla="*/ 1 h 340"/>
                <a:gd name="T58" fmla="*/ 1 w 378"/>
                <a:gd name="T59" fmla="*/ 1 h 340"/>
                <a:gd name="T60" fmla="*/ 1 w 378"/>
                <a:gd name="T61" fmla="*/ 1 h 340"/>
                <a:gd name="T62" fmla="*/ 1 w 378"/>
                <a:gd name="T63" fmla="*/ 1 h 340"/>
                <a:gd name="T64" fmla="*/ 1 w 378"/>
                <a:gd name="T65" fmla="*/ 1 h 340"/>
                <a:gd name="T66" fmla="*/ 1 w 378"/>
                <a:gd name="T67" fmla="*/ 1 h 340"/>
                <a:gd name="T68" fmla="*/ 1 w 378"/>
                <a:gd name="T69" fmla="*/ 1 h 340"/>
                <a:gd name="T70" fmla="*/ 1 w 378"/>
                <a:gd name="T71" fmla="*/ 1 h 340"/>
                <a:gd name="T72" fmla="*/ 1 w 378"/>
                <a:gd name="T73" fmla="*/ 1 h 340"/>
                <a:gd name="T74" fmla="*/ 1 w 378"/>
                <a:gd name="T75" fmla="*/ 1 h 340"/>
                <a:gd name="T76" fmla="*/ 1 w 378"/>
                <a:gd name="T77" fmla="*/ 1 h 340"/>
                <a:gd name="T78" fmla="*/ 1 w 378"/>
                <a:gd name="T79" fmla="*/ 1 h 340"/>
                <a:gd name="T80" fmla="*/ 1 w 378"/>
                <a:gd name="T81" fmla="*/ 1 h 340"/>
                <a:gd name="T82" fmla="*/ 1 w 378"/>
                <a:gd name="T83" fmla="*/ 0 h 340"/>
                <a:gd name="T84" fmla="*/ 0 w 378"/>
                <a:gd name="T85" fmla="*/ 0 h 340"/>
                <a:gd name="T86" fmla="*/ 0 w 378"/>
                <a:gd name="T87" fmla="*/ 0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8"/>
                <a:gd name="T133" fmla="*/ 0 h 340"/>
                <a:gd name="T134" fmla="*/ 378 w 378"/>
                <a:gd name="T135" fmla="*/ 340 h 3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8" h="340">
                  <a:moveTo>
                    <a:pt x="0" y="0"/>
                  </a:moveTo>
                  <a:lnTo>
                    <a:pt x="141" y="176"/>
                  </a:lnTo>
                  <a:lnTo>
                    <a:pt x="4" y="330"/>
                  </a:lnTo>
                  <a:lnTo>
                    <a:pt x="13" y="330"/>
                  </a:lnTo>
                  <a:lnTo>
                    <a:pt x="147" y="182"/>
                  </a:lnTo>
                  <a:lnTo>
                    <a:pt x="148" y="184"/>
                  </a:lnTo>
                  <a:lnTo>
                    <a:pt x="154" y="190"/>
                  </a:lnTo>
                  <a:lnTo>
                    <a:pt x="160" y="195"/>
                  </a:lnTo>
                  <a:lnTo>
                    <a:pt x="166" y="199"/>
                  </a:lnTo>
                  <a:lnTo>
                    <a:pt x="173" y="203"/>
                  </a:lnTo>
                  <a:lnTo>
                    <a:pt x="183" y="207"/>
                  </a:lnTo>
                  <a:lnTo>
                    <a:pt x="192" y="209"/>
                  </a:lnTo>
                  <a:lnTo>
                    <a:pt x="200" y="207"/>
                  </a:lnTo>
                  <a:lnTo>
                    <a:pt x="207" y="205"/>
                  </a:lnTo>
                  <a:lnTo>
                    <a:pt x="213" y="201"/>
                  </a:lnTo>
                  <a:lnTo>
                    <a:pt x="221" y="197"/>
                  </a:lnTo>
                  <a:lnTo>
                    <a:pt x="226" y="192"/>
                  </a:lnTo>
                  <a:lnTo>
                    <a:pt x="230" y="186"/>
                  </a:lnTo>
                  <a:lnTo>
                    <a:pt x="232" y="184"/>
                  </a:lnTo>
                  <a:lnTo>
                    <a:pt x="234" y="184"/>
                  </a:lnTo>
                  <a:lnTo>
                    <a:pt x="369" y="340"/>
                  </a:lnTo>
                  <a:lnTo>
                    <a:pt x="378" y="340"/>
                  </a:lnTo>
                  <a:lnTo>
                    <a:pt x="242" y="176"/>
                  </a:lnTo>
                  <a:lnTo>
                    <a:pt x="367" y="7"/>
                  </a:lnTo>
                  <a:lnTo>
                    <a:pt x="356" y="5"/>
                  </a:lnTo>
                  <a:lnTo>
                    <a:pt x="236" y="169"/>
                  </a:lnTo>
                  <a:lnTo>
                    <a:pt x="234" y="171"/>
                  </a:lnTo>
                  <a:lnTo>
                    <a:pt x="232" y="173"/>
                  </a:lnTo>
                  <a:lnTo>
                    <a:pt x="226" y="178"/>
                  </a:lnTo>
                  <a:lnTo>
                    <a:pt x="221" y="184"/>
                  </a:lnTo>
                  <a:lnTo>
                    <a:pt x="213" y="190"/>
                  </a:lnTo>
                  <a:lnTo>
                    <a:pt x="207" y="197"/>
                  </a:lnTo>
                  <a:lnTo>
                    <a:pt x="200" y="199"/>
                  </a:lnTo>
                  <a:lnTo>
                    <a:pt x="194" y="201"/>
                  </a:lnTo>
                  <a:lnTo>
                    <a:pt x="186" y="199"/>
                  </a:lnTo>
                  <a:lnTo>
                    <a:pt x="177" y="195"/>
                  </a:lnTo>
                  <a:lnTo>
                    <a:pt x="169" y="190"/>
                  </a:lnTo>
                  <a:lnTo>
                    <a:pt x="162" y="186"/>
                  </a:lnTo>
                  <a:lnTo>
                    <a:pt x="154" y="180"/>
                  </a:lnTo>
                  <a:lnTo>
                    <a:pt x="150" y="175"/>
                  </a:lnTo>
                  <a:lnTo>
                    <a:pt x="147" y="171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3" name="Freeform 813"/>
            <p:cNvSpPr>
              <a:spLocks/>
            </p:cNvSpPr>
            <p:nvPr/>
          </p:nvSpPr>
          <p:spPr bwMode="auto">
            <a:xfrm>
              <a:off x="3797" y="2903"/>
              <a:ext cx="323" cy="189"/>
            </a:xfrm>
            <a:custGeom>
              <a:avLst/>
              <a:gdLst>
                <a:gd name="T0" fmla="*/ 0 w 647"/>
                <a:gd name="T1" fmla="*/ 1 h 376"/>
                <a:gd name="T2" fmla="*/ 0 w 647"/>
                <a:gd name="T3" fmla="*/ 1 h 376"/>
                <a:gd name="T4" fmla="*/ 0 w 647"/>
                <a:gd name="T5" fmla="*/ 1 h 376"/>
                <a:gd name="T6" fmla="*/ 0 w 647"/>
                <a:gd name="T7" fmla="*/ 0 h 376"/>
                <a:gd name="T8" fmla="*/ 0 w 647"/>
                <a:gd name="T9" fmla="*/ 1 h 376"/>
                <a:gd name="T10" fmla="*/ 0 w 647"/>
                <a:gd name="T11" fmla="*/ 1 h 3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7"/>
                <a:gd name="T19" fmla="*/ 0 h 376"/>
                <a:gd name="T20" fmla="*/ 647 w 647"/>
                <a:gd name="T21" fmla="*/ 376 h 3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7" h="376">
                  <a:moveTo>
                    <a:pt x="0" y="81"/>
                  </a:moveTo>
                  <a:lnTo>
                    <a:pt x="181" y="346"/>
                  </a:lnTo>
                  <a:lnTo>
                    <a:pt x="647" y="376"/>
                  </a:lnTo>
                  <a:lnTo>
                    <a:pt x="445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4" name="Freeform 814"/>
            <p:cNvSpPr>
              <a:spLocks/>
            </p:cNvSpPr>
            <p:nvPr/>
          </p:nvSpPr>
          <p:spPr bwMode="auto">
            <a:xfrm>
              <a:off x="3993" y="2759"/>
              <a:ext cx="179" cy="333"/>
            </a:xfrm>
            <a:custGeom>
              <a:avLst/>
              <a:gdLst>
                <a:gd name="T0" fmla="*/ 1 w 357"/>
                <a:gd name="T1" fmla="*/ 0 h 665"/>
                <a:gd name="T2" fmla="*/ 1 w 357"/>
                <a:gd name="T3" fmla="*/ 1 h 665"/>
                <a:gd name="T4" fmla="*/ 1 w 357"/>
                <a:gd name="T5" fmla="*/ 1 h 665"/>
                <a:gd name="T6" fmla="*/ 0 w 357"/>
                <a:gd name="T7" fmla="*/ 1 h 665"/>
                <a:gd name="T8" fmla="*/ 1 w 357"/>
                <a:gd name="T9" fmla="*/ 0 h 665"/>
                <a:gd name="T10" fmla="*/ 1 w 357"/>
                <a:gd name="T11" fmla="*/ 0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"/>
                <a:gd name="T19" fmla="*/ 0 h 665"/>
                <a:gd name="T20" fmla="*/ 357 w 357"/>
                <a:gd name="T21" fmla="*/ 665 h 6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" h="665">
                  <a:moveTo>
                    <a:pt x="179" y="0"/>
                  </a:moveTo>
                  <a:lnTo>
                    <a:pt x="357" y="260"/>
                  </a:lnTo>
                  <a:lnTo>
                    <a:pt x="253" y="665"/>
                  </a:lnTo>
                  <a:lnTo>
                    <a:pt x="0" y="28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5" name="Freeform 815"/>
            <p:cNvSpPr>
              <a:spLocks/>
            </p:cNvSpPr>
            <p:nvPr/>
          </p:nvSpPr>
          <p:spPr bwMode="auto">
            <a:xfrm>
              <a:off x="3795" y="2759"/>
              <a:ext cx="288" cy="185"/>
            </a:xfrm>
            <a:custGeom>
              <a:avLst/>
              <a:gdLst>
                <a:gd name="T0" fmla="*/ 1 w 576"/>
                <a:gd name="T1" fmla="*/ 0 h 370"/>
                <a:gd name="T2" fmla="*/ 1 w 576"/>
                <a:gd name="T3" fmla="*/ 0 h 370"/>
                <a:gd name="T4" fmla="*/ 1 w 576"/>
                <a:gd name="T5" fmla="*/ 1 h 370"/>
                <a:gd name="T6" fmla="*/ 0 w 576"/>
                <a:gd name="T7" fmla="*/ 1 h 370"/>
                <a:gd name="T8" fmla="*/ 1 w 576"/>
                <a:gd name="T9" fmla="*/ 0 h 370"/>
                <a:gd name="T10" fmla="*/ 1 w 576"/>
                <a:gd name="T11" fmla="*/ 0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370"/>
                <a:gd name="T20" fmla="*/ 576 w 576"/>
                <a:gd name="T21" fmla="*/ 370 h 3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370">
                  <a:moveTo>
                    <a:pt x="152" y="0"/>
                  </a:moveTo>
                  <a:lnTo>
                    <a:pt x="576" y="0"/>
                  </a:lnTo>
                  <a:lnTo>
                    <a:pt x="452" y="370"/>
                  </a:lnTo>
                  <a:lnTo>
                    <a:pt x="0" y="37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6" name="Freeform 816"/>
            <p:cNvSpPr>
              <a:spLocks/>
            </p:cNvSpPr>
            <p:nvPr/>
          </p:nvSpPr>
          <p:spPr bwMode="auto">
            <a:xfrm>
              <a:off x="4295" y="2907"/>
              <a:ext cx="268" cy="240"/>
            </a:xfrm>
            <a:custGeom>
              <a:avLst/>
              <a:gdLst>
                <a:gd name="T0" fmla="*/ 1 w 536"/>
                <a:gd name="T1" fmla="*/ 0 h 479"/>
                <a:gd name="T2" fmla="*/ 1 w 536"/>
                <a:gd name="T3" fmla="*/ 1 h 479"/>
                <a:gd name="T4" fmla="*/ 1 w 536"/>
                <a:gd name="T5" fmla="*/ 1 h 479"/>
                <a:gd name="T6" fmla="*/ 0 w 536"/>
                <a:gd name="T7" fmla="*/ 1 h 479"/>
                <a:gd name="T8" fmla="*/ 1 w 536"/>
                <a:gd name="T9" fmla="*/ 0 h 479"/>
                <a:gd name="T10" fmla="*/ 1 w 536"/>
                <a:gd name="T11" fmla="*/ 0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479"/>
                <a:gd name="T20" fmla="*/ 536 w 536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479">
                  <a:moveTo>
                    <a:pt x="3" y="0"/>
                  </a:moveTo>
                  <a:lnTo>
                    <a:pt x="536" y="40"/>
                  </a:lnTo>
                  <a:lnTo>
                    <a:pt x="509" y="479"/>
                  </a:lnTo>
                  <a:lnTo>
                    <a:pt x="0" y="44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7" name="Freeform 818"/>
            <p:cNvSpPr>
              <a:spLocks/>
            </p:cNvSpPr>
            <p:nvPr/>
          </p:nvSpPr>
          <p:spPr bwMode="auto">
            <a:xfrm>
              <a:off x="3797" y="2943"/>
              <a:ext cx="323" cy="149"/>
            </a:xfrm>
            <a:custGeom>
              <a:avLst/>
              <a:gdLst>
                <a:gd name="T0" fmla="*/ 0 w 647"/>
                <a:gd name="T1" fmla="*/ 0 h 296"/>
                <a:gd name="T2" fmla="*/ 0 w 647"/>
                <a:gd name="T3" fmla="*/ 1 h 296"/>
                <a:gd name="T4" fmla="*/ 0 w 647"/>
                <a:gd name="T5" fmla="*/ 1 h 296"/>
                <a:gd name="T6" fmla="*/ 0 w 647"/>
                <a:gd name="T7" fmla="*/ 1 h 296"/>
                <a:gd name="T8" fmla="*/ 0 w 647"/>
                <a:gd name="T9" fmla="*/ 1 h 296"/>
                <a:gd name="T10" fmla="*/ 0 w 647"/>
                <a:gd name="T11" fmla="*/ 1 h 296"/>
                <a:gd name="T12" fmla="*/ 0 w 647"/>
                <a:gd name="T13" fmla="*/ 1 h 296"/>
                <a:gd name="T14" fmla="*/ 0 w 647"/>
                <a:gd name="T15" fmla="*/ 1 h 296"/>
                <a:gd name="T16" fmla="*/ 0 w 647"/>
                <a:gd name="T17" fmla="*/ 1 h 296"/>
                <a:gd name="T18" fmla="*/ 0 w 647"/>
                <a:gd name="T19" fmla="*/ 1 h 296"/>
                <a:gd name="T20" fmla="*/ 0 w 647"/>
                <a:gd name="T21" fmla="*/ 1 h 296"/>
                <a:gd name="T22" fmla="*/ 0 w 647"/>
                <a:gd name="T23" fmla="*/ 1 h 296"/>
                <a:gd name="T24" fmla="*/ 0 w 647"/>
                <a:gd name="T25" fmla="*/ 1 h 296"/>
                <a:gd name="T26" fmla="*/ 0 w 647"/>
                <a:gd name="T27" fmla="*/ 1 h 296"/>
                <a:gd name="T28" fmla="*/ 0 w 647"/>
                <a:gd name="T29" fmla="*/ 1 h 296"/>
                <a:gd name="T30" fmla="*/ 0 w 647"/>
                <a:gd name="T31" fmla="*/ 1 h 296"/>
                <a:gd name="T32" fmla="*/ 0 w 647"/>
                <a:gd name="T33" fmla="*/ 1 h 296"/>
                <a:gd name="T34" fmla="*/ 0 w 647"/>
                <a:gd name="T35" fmla="*/ 1 h 296"/>
                <a:gd name="T36" fmla="*/ 0 w 647"/>
                <a:gd name="T37" fmla="*/ 1 h 296"/>
                <a:gd name="T38" fmla="*/ 0 w 647"/>
                <a:gd name="T39" fmla="*/ 1 h 296"/>
                <a:gd name="T40" fmla="*/ 0 w 647"/>
                <a:gd name="T41" fmla="*/ 1 h 296"/>
                <a:gd name="T42" fmla="*/ 0 w 647"/>
                <a:gd name="T43" fmla="*/ 1 h 296"/>
                <a:gd name="T44" fmla="*/ 0 w 647"/>
                <a:gd name="T45" fmla="*/ 1 h 296"/>
                <a:gd name="T46" fmla="*/ 0 w 647"/>
                <a:gd name="T47" fmla="*/ 1 h 296"/>
                <a:gd name="T48" fmla="*/ 0 w 647"/>
                <a:gd name="T49" fmla="*/ 1 h 296"/>
                <a:gd name="T50" fmla="*/ 0 w 647"/>
                <a:gd name="T51" fmla="*/ 1 h 296"/>
                <a:gd name="T52" fmla="*/ 0 w 647"/>
                <a:gd name="T53" fmla="*/ 1 h 296"/>
                <a:gd name="T54" fmla="*/ 0 w 647"/>
                <a:gd name="T55" fmla="*/ 1 h 296"/>
                <a:gd name="T56" fmla="*/ 0 w 647"/>
                <a:gd name="T57" fmla="*/ 1 h 296"/>
                <a:gd name="T58" fmla="*/ 0 w 647"/>
                <a:gd name="T59" fmla="*/ 1 h 296"/>
                <a:gd name="T60" fmla="*/ 0 w 647"/>
                <a:gd name="T61" fmla="*/ 1 h 296"/>
                <a:gd name="T62" fmla="*/ 0 w 647"/>
                <a:gd name="T63" fmla="*/ 1 h 296"/>
                <a:gd name="T64" fmla="*/ 0 w 647"/>
                <a:gd name="T65" fmla="*/ 1 h 296"/>
                <a:gd name="T66" fmla="*/ 0 w 647"/>
                <a:gd name="T67" fmla="*/ 1 h 296"/>
                <a:gd name="T68" fmla="*/ 0 w 647"/>
                <a:gd name="T69" fmla="*/ 1 h 296"/>
                <a:gd name="T70" fmla="*/ 0 w 647"/>
                <a:gd name="T71" fmla="*/ 1 h 296"/>
                <a:gd name="T72" fmla="*/ 0 w 647"/>
                <a:gd name="T73" fmla="*/ 1 h 296"/>
                <a:gd name="T74" fmla="*/ 0 w 647"/>
                <a:gd name="T75" fmla="*/ 1 h 296"/>
                <a:gd name="T76" fmla="*/ 0 w 647"/>
                <a:gd name="T77" fmla="*/ 1 h 296"/>
                <a:gd name="T78" fmla="*/ 0 w 647"/>
                <a:gd name="T79" fmla="*/ 0 h 296"/>
                <a:gd name="T80" fmla="*/ 0 w 647"/>
                <a:gd name="T81" fmla="*/ 0 h 296"/>
                <a:gd name="T82" fmla="*/ 0 w 647"/>
                <a:gd name="T83" fmla="*/ 0 h 2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7"/>
                <a:gd name="T127" fmla="*/ 0 h 296"/>
                <a:gd name="T128" fmla="*/ 647 w 647"/>
                <a:gd name="T129" fmla="*/ 296 h 2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7" h="296">
                  <a:moveTo>
                    <a:pt x="0" y="0"/>
                  </a:moveTo>
                  <a:lnTo>
                    <a:pt x="270" y="142"/>
                  </a:lnTo>
                  <a:lnTo>
                    <a:pt x="181" y="266"/>
                  </a:lnTo>
                  <a:lnTo>
                    <a:pt x="196" y="268"/>
                  </a:lnTo>
                  <a:lnTo>
                    <a:pt x="276" y="144"/>
                  </a:lnTo>
                  <a:lnTo>
                    <a:pt x="278" y="144"/>
                  </a:lnTo>
                  <a:lnTo>
                    <a:pt x="282" y="148"/>
                  </a:lnTo>
                  <a:lnTo>
                    <a:pt x="288" y="152"/>
                  </a:lnTo>
                  <a:lnTo>
                    <a:pt x="297" y="155"/>
                  </a:lnTo>
                  <a:lnTo>
                    <a:pt x="307" y="159"/>
                  </a:lnTo>
                  <a:lnTo>
                    <a:pt x="318" y="163"/>
                  </a:lnTo>
                  <a:lnTo>
                    <a:pt x="329" y="167"/>
                  </a:lnTo>
                  <a:lnTo>
                    <a:pt x="341" y="167"/>
                  </a:lnTo>
                  <a:lnTo>
                    <a:pt x="348" y="163"/>
                  </a:lnTo>
                  <a:lnTo>
                    <a:pt x="356" y="159"/>
                  </a:lnTo>
                  <a:lnTo>
                    <a:pt x="364" y="155"/>
                  </a:lnTo>
                  <a:lnTo>
                    <a:pt x="367" y="152"/>
                  </a:lnTo>
                  <a:lnTo>
                    <a:pt x="373" y="144"/>
                  </a:lnTo>
                  <a:lnTo>
                    <a:pt x="375" y="140"/>
                  </a:lnTo>
                  <a:lnTo>
                    <a:pt x="633" y="296"/>
                  </a:lnTo>
                  <a:lnTo>
                    <a:pt x="647" y="296"/>
                  </a:lnTo>
                  <a:lnTo>
                    <a:pt x="383" y="133"/>
                  </a:lnTo>
                  <a:lnTo>
                    <a:pt x="449" y="1"/>
                  </a:lnTo>
                  <a:lnTo>
                    <a:pt x="432" y="1"/>
                  </a:lnTo>
                  <a:lnTo>
                    <a:pt x="371" y="127"/>
                  </a:lnTo>
                  <a:lnTo>
                    <a:pt x="367" y="129"/>
                  </a:lnTo>
                  <a:lnTo>
                    <a:pt x="360" y="140"/>
                  </a:lnTo>
                  <a:lnTo>
                    <a:pt x="354" y="144"/>
                  </a:lnTo>
                  <a:lnTo>
                    <a:pt x="348" y="150"/>
                  </a:lnTo>
                  <a:lnTo>
                    <a:pt x="343" y="152"/>
                  </a:lnTo>
                  <a:lnTo>
                    <a:pt x="339" y="155"/>
                  </a:lnTo>
                  <a:lnTo>
                    <a:pt x="331" y="154"/>
                  </a:lnTo>
                  <a:lnTo>
                    <a:pt x="322" y="152"/>
                  </a:lnTo>
                  <a:lnTo>
                    <a:pt x="310" y="148"/>
                  </a:lnTo>
                  <a:lnTo>
                    <a:pt x="299" y="144"/>
                  </a:lnTo>
                  <a:lnTo>
                    <a:pt x="289" y="138"/>
                  </a:lnTo>
                  <a:lnTo>
                    <a:pt x="280" y="134"/>
                  </a:lnTo>
                  <a:lnTo>
                    <a:pt x="276" y="131"/>
                  </a:lnTo>
                  <a:lnTo>
                    <a:pt x="274" y="13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8" name="Freeform 819"/>
            <p:cNvSpPr>
              <a:spLocks/>
            </p:cNvSpPr>
            <p:nvPr/>
          </p:nvSpPr>
          <p:spPr bwMode="auto">
            <a:xfrm>
              <a:off x="4021" y="2759"/>
              <a:ext cx="151" cy="333"/>
            </a:xfrm>
            <a:custGeom>
              <a:avLst/>
              <a:gdLst>
                <a:gd name="T0" fmla="*/ 0 w 302"/>
                <a:gd name="T1" fmla="*/ 0 h 667"/>
                <a:gd name="T2" fmla="*/ 1 w 302"/>
                <a:gd name="T3" fmla="*/ 0 h 667"/>
                <a:gd name="T4" fmla="*/ 1 w 302"/>
                <a:gd name="T5" fmla="*/ 0 h 667"/>
                <a:gd name="T6" fmla="*/ 1 w 302"/>
                <a:gd name="T7" fmla="*/ 0 h 667"/>
                <a:gd name="T8" fmla="*/ 1 w 302"/>
                <a:gd name="T9" fmla="*/ 0 h 667"/>
                <a:gd name="T10" fmla="*/ 1 w 302"/>
                <a:gd name="T11" fmla="*/ 0 h 667"/>
                <a:gd name="T12" fmla="*/ 1 w 302"/>
                <a:gd name="T13" fmla="*/ 0 h 667"/>
                <a:gd name="T14" fmla="*/ 1 w 302"/>
                <a:gd name="T15" fmla="*/ 0 h 667"/>
                <a:gd name="T16" fmla="*/ 1 w 302"/>
                <a:gd name="T17" fmla="*/ 0 h 667"/>
                <a:gd name="T18" fmla="*/ 1 w 302"/>
                <a:gd name="T19" fmla="*/ 0 h 667"/>
                <a:gd name="T20" fmla="*/ 1 w 302"/>
                <a:gd name="T21" fmla="*/ 0 h 667"/>
                <a:gd name="T22" fmla="*/ 1 w 302"/>
                <a:gd name="T23" fmla="*/ 0 h 667"/>
                <a:gd name="T24" fmla="*/ 1 w 302"/>
                <a:gd name="T25" fmla="*/ 0 h 667"/>
                <a:gd name="T26" fmla="*/ 1 w 302"/>
                <a:gd name="T27" fmla="*/ 0 h 667"/>
                <a:gd name="T28" fmla="*/ 1 w 302"/>
                <a:gd name="T29" fmla="*/ 0 h 667"/>
                <a:gd name="T30" fmla="*/ 1 w 302"/>
                <a:gd name="T31" fmla="*/ 0 h 667"/>
                <a:gd name="T32" fmla="*/ 1 w 302"/>
                <a:gd name="T33" fmla="*/ 0 h 667"/>
                <a:gd name="T34" fmla="*/ 1 w 302"/>
                <a:gd name="T35" fmla="*/ 0 h 667"/>
                <a:gd name="T36" fmla="*/ 1 w 302"/>
                <a:gd name="T37" fmla="*/ 0 h 667"/>
                <a:gd name="T38" fmla="*/ 1 w 302"/>
                <a:gd name="T39" fmla="*/ 0 h 667"/>
                <a:gd name="T40" fmla="*/ 1 w 302"/>
                <a:gd name="T41" fmla="*/ 0 h 667"/>
                <a:gd name="T42" fmla="*/ 1 w 302"/>
                <a:gd name="T43" fmla="*/ 0 h 667"/>
                <a:gd name="T44" fmla="*/ 1 w 302"/>
                <a:gd name="T45" fmla="*/ 0 h 667"/>
                <a:gd name="T46" fmla="*/ 1 w 302"/>
                <a:gd name="T47" fmla="*/ 0 h 667"/>
                <a:gd name="T48" fmla="*/ 1 w 302"/>
                <a:gd name="T49" fmla="*/ 0 h 667"/>
                <a:gd name="T50" fmla="*/ 1 w 302"/>
                <a:gd name="T51" fmla="*/ 0 h 667"/>
                <a:gd name="T52" fmla="*/ 1 w 302"/>
                <a:gd name="T53" fmla="*/ 0 h 667"/>
                <a:gd name="T54" fmla="*/ 1 w 302"/>
                <a:gd name="T55" fmla="*/ 0 h 667"/>
                <a:gd name="T56" fmla="*/ 1 w 302"/>
                <a:gd name="T57" fmla="*/ 0 h 667"/>
                <a:gd name="T58" fmla="*/ 1 w 302"/>
                <a:gd name="T59" fmla="*/ 0 h 667"/>
                <a:gd name="T60" fmla="*/ 1 w 302"/>
                <a:gd name="T61" fmla="*/ 0 h 667"/>
                <a:gd name="T62" fmla="*/ 1 w 302"/>
                <a:gd name="T63" fmla="*/ 0 h 667"/>
                <a:gd name="T64" fmla="*/ 1 w 302"/>
                <a:gd name="T65" fmla="*/ 0 h 667"/>
                <a:gd name="T66" fmla="*/ 1 w 302"/>
                <a:gd name="T67" fmla="*/ 0 h 667"/>
                <a:gd name="T68" fmla="*/ 1 w 302"/>
                <a:gd name="T69" fmla="*/ 0 h 667"/>
                <a:gd name="T70" fmla="*/ 1 w 302"/>
                <a:gd name="T71" fmla="*/ 0 h 667"/>
                <a:gd name="T72" fmla="*/ 1 w 302"/>
                <a:gd name="T73" fmla="*/ 0 h 667"/>
                <a:gd name="T74" fmla="*/ 1 w 302"/>
                <a:gd name="T75" fmla="*/ 0 h 667"/>
                <a:gd name="T76" fmla="*/ 1 w 302"/>
                <a:gd name="T77" fmla="*/ 0 h 667"/>
                <a:gd name="T78" fmla="*/ 1 w 302"/>
                <a:gd name="T79" fmla="*/ 0 h 667"/>
                <a:gd name="T80" fmla="*/ 1 w 302"/>
                <a:gd name="T81" fmla="*/ 0 h 667"/>
                <a:gd name="T82" fmla="*/ 1 w 302"/>
                <a:gd name="T83" fmla="*/ 0 h 667"/>
                <a:gd name="T84" fmla="*/ 1 w 302"/>
                <a:gd name="T85" fmla="*/ 0 h 667"/>
                <a:gd name="T86" fmla="*/ 1 w 302"/>
                <a:gd name="T87" fmla="*/ 0 h 667"/>
                <a:gd name="T88" fmla="*/ 0 w 302"/>
                <a:gd name="T89" fmla="*/ 0 h 667"/>
                <a:gd name="T90" fmla="*/ 0 w 302"/>
                <a:gd name="T91" fmla="*/ 0 h 6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2"/>
                <a:gd name="T139" fmla="*/ 0 h 667"/>
                <a:gd name="T140" fmla="*/ 302 w 302"/>
                <a:gd name="T141" fmla="*/ 667 h 6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2" h="667">
                  <a:moveTo>
                    <a:pt x="0" y="370"/>
                  </a:moveTo>
                  <a:lnTo>
                    <a:pt x="158" y="357"/>
                  </a:lnTo>
                  <a:lnTo>
                    <a:pt x="196" y="667"/>
                  </a:lnTo>
                  <a:lnTo>
                    <a:pt x="202" y="648"/>
                  </a:lnTo>
                  <a:lnTo>
                    <a:pt x="169" y="357"/>
                  </a:lnTo>
                  <a:lnTo>
                    <a:pt x="173" y="357"/>
                  </a:lnTo>
                  <a:lnTo>
                    <a:pt x="183" y="355"/>
                  </a:lnTo>
                  <a:lnTo>
                    <a:pt x="188" y="353"/>
                  </a:lnTo>
                  <a:lnTo>
                    <a:pt x="194" y="353"/>
                  </a:lnTo>
                  <a:lnTo>
                    <a:pt x="200" y="350"/>
                  </a:lnTo>
                  <a:lnTo>
                    <a:pt x="203" y="348"/>
                  </a:lnTo>
                  <a:lnTo>
                    <a:pt x="203" y="340"/>
                  </a:lnTo>
                  <a:lnTo>
                    <a:pt x="205" y="332"/>
                  </a:lnTo>
                  <a:lnTo>
                    <a:pt x="203" y="323"/>
                  </a:lnTo>
                  <a:lnTo>
                    <a:pt x="203" y="313"/>
                  </a:lnTo>
                  <a:lnTo>
                    <a:pt x="203" y="302"/>
                  </a:lnTo>
                  <a:lnTo>
                    <a:pt x="202" y="294"/>
                  </a:lnTo>
                  <a:lnTo>
                    <a:pt x="202" y="289"/>
                  </a:lnTo>
                  <a:lnTo>
                    <a:pt x="202" y="287"/>
                  </a:lnTo>
                  <a:lnTo>
                    <a:pt x="300" y="266"/>
                  </a:lnTo>
                  <a:lnTo>
                    <a:pt x="302" y="258"/>
                  </a:lnTo>
                  <a:lnTo>
                    <a:pt x="200" y="275"/>
                  </a:lnTo>
                  <a:lnTo>
                    <a:pt x="124" y="0"/>
                  </a:lnTo>
                  <a:lnTo>
                    <a:pt x="116" y="17"/>
                  </a:lnTo>
                  <a:lnTo>
                    <a:pt x="188" y="272"/>
                  </a:lnTo>
                  <a:lnTo>
                    <a:pt x="188" y="275"/>
                  </a:lnTo>
                  <a:lnTo>
                    <a:pt x="188" y="279"/>
                  </a:lnTo>
                  <a:lnTo>
                    <a:pt x="188" y="283"/>
                  </a:lnTo>
                  <a:lnTo>
                    <a:pt x="190" y="289"/>
                  </a:lnTo>
                  <a:lnTo>
                    <a:pt x="190" y="294"/>
                  </a:lnTo>
                  <a:lnTo>
                    <a:pt x="192" y="302"/>
                  </a:lnTo>
                  <a:lnTo>
                    <a:pt x="194" y="311"/>
                  </a:lnTo>
                  <a:lnTo>
                    <a:pt x="194" y="323"/>
                  </a:lnTo>
                  <a:lnTo>
                    <a:pt x="194" y="332"/>
                  </a:lnTo>
                  <a:lnTo>
                    <a:pt x="196" y="340"/>
                  </a:lnTo>
                  <a:lnTo>
                    <a:pt x="190" y="342"/>
                  </a:lnTo>
                  <a:lnTo>
                    <a:pt x="183" y="346"/>
                  </a:lnTo>
                  <a:lnTo>
                    <a:pt x="173" y="348"/>
                  </a:lnTo>
                  <a:lnTo>
                    <a:pt x="162" y="350"/>
                  </a:lnTo>
                  <a:lnTo>
                    <a:pt x="150" y="350"/>
                  </a:lnTo>
                  <a:lnTo>
                    <a:pt x="141" y="350"/>
                  </a:lnTo>
                  <a:lnTo>
                    <a:pt x="135" y="350"/>
                  </a:lnTo>
                  <a:lnTo>
                    <a:pt x="133" y="350"/>
                  </a:lnTo>
                  <a:lnTo>
                    <a:pt x="4" y="359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9" name="Freeform 820"/>
            <p:cNvSpPr>
              <a:spLocks/>
            </p:cNvSpPr>
            <p:nvPr/>
          </p:nvSpPr>
          <p:spPr bwMode="auto">
            <a:xfrm>
              <a:off x="4296" y="2907"/>
              <a:ext cx="267" cy="240"/>
            </a:xfrm>
            <a:custGeom>
              <a:avLst/>
              <a:gdLst>
                <a:gd name="T0" fmla="*/ 0 w 535"/>
                <a:gd name="T1" fmla="*/ 1 h 479"/>
                <a:gd name="T2" fmla="*/ 0 w 535"/>
                <a:gd name="T3" fmla="*/ 1 h 479"/>
                <a:gd name="T4" fmla="*/ 0 w 535"/>
                <a:gd name="T5" fmla="*/ 1 h 479"/>
                <a:gd name="T6" fmla="*/ 0 w 535"/>
                <a:gd name="T7" fmla="*/ 1 h 479"/>
                <a:gd name="T8" fmla="*/ 0 w 535"/>
                <a:gd name="T9" fmla="*/ 1 h 479"/>
                <a:gd name="T10" fmla="*/ 0 w 535"/>
                <a:gd name="T11" fmla="*/ 1 h 479"/>
                <a:gd name="T12" fmla="*/ 0 w 535"/>
                <a:gd name="T13" fmla="*/ 1 h 479"/>
                <a:gd name="T14" fmla="*/ 0 w 535"/>
                <a:gd name="T15" fmla="*/ 1 h 479"/>
                <a:gd name="T16" fmla="*/ 0 w 535"/>
                <a:gd name="T17" fmla="*/ 1 h 479"/>
                <a:gd name="T18" fmla="*/ 0 w 535"/>
                <a:gd name="T19" fmla="*/ 1 h 479"/>
                <a:gd name="T20" fmla="*/ 0 w 535"/>
                <a:gd name="T21" fmla="*/ 1 h 479"/>
                <a:gd name="T22" fmla="*/ 0 w 535"/>
                <a:gd name="T23" fmla="*/ 1 h 479"/>
                <a:gd name="T24" fmla="*/ 0 w 535"/>
                <a:gd name="T25" fmla="*/ 1 h 479"/>
                <a:gd name="T26" fmla="*/ 0 w 535"/>
                <a:gd name="T27" fmla="*/ 1 h 479"/>
                <a:gd name="T28" fmla="*/ 0 w 535"/>
                <a:gd name="T29" fmla="*/ 1 h 479"/>
                <a:gd name="T30" fmla="*/ 0 w 535"/>
                <a:gd name="T31" fmla="*/ 1 h 479"/>
                <a:gd name="T32" fmla="*/ 0 w 535"/>
                <a:gd name="T33" fmla="*/ 1 h 479"/>
                <a:gd name="T34" fmla="*/ 0 w 535"/>
                <a:gd name="T35" fmla="*/ 1 h 479"/>
                <a:gd name="T36" fmla="*/ 0 w 535"/>
                <a:gd name="T37" fmla="*/ 1 h 479"/>
                <a:gd name="T38" fmla="*/ 0 w 535"/>
                <a:gd name="T39" fmla="*/ 1 h 479"/>
                <a:gd name="T40" fmla="*/ 0 w 535"/>
                <a:gd name="T41" fmla="*/ 1 h 479"/>
                <a:gd name="T42" fmla="*/ 0 w 535"/>
                <a:gd name="T43" fmla="*/ 1 h 479"/>
                <a:gd name="T44" fmla="*/ 0 w 535"/>
                <a:gd name="T45" fmla="*/ 1 h 479"/>
                <a:gd name="T46" fmla="*/ 0 w 535"/>
                <a:gd name="T47" fmla="*/ 1 h 479"/>
                <a:gd name="T48" fmla="*/ 0 w 535"/>
                <a:gd name="T49" fmla="*/ 1 h 479"/>
                <a:gd name="T50" fmla="*/ 0 w 535"/>
                <a:gd name="T51" fmla="*/ 1 h 479"/>
                <a:gd name="T52" fmla="*/ 0 w 535"/>
                <a:gd name="T53" fmla="*/ 1 h 479"/>
                <a:gd name="T54" fmla="*/ 0 w 535"/>
                <a:gd name="T55" fmla="*/ 1 h 479"/>
                <a:gd name="T56" fmla="*/ 0 w 535"/>
                <a:gd name="T57" fmla="*/ 1 h 479"/>
                <a:gd name="T58" fmla="*/ 0 w 535"/>
                <a:gd name="T59" fmla="*/ 1 h 479"/>
                <a:gd name="T60" fmla="*/ 0 w 535"/>
                <a:gd name="T61" fmla="*/ 1 h 479"/>
                <a:gd name="T62" fmla="*/ 0 w 535"/>
                <a:gd name="T63" fmla="*/ 0 h 4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5"/>
                <a:gd name="T97" fmla="*/ 0 h 479"/>
                <a:gd name="T98" fmla="*/ 535 w 535"/>
                <a:gd name="T99" fmla="*/ 479 h 4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5" h="479">
                  <a:moveTo>
                    <a:pt x="2" y="0"/>
                  </a:moveTo>
                  <a:lnTo>
                    <a:pt x="185" y="242"/>
                  </a:lnTo>
                  <a:lnTo>
                    <a:pt x="0" y="441"/>
                  </a:lnTo>
                  <a:lnTo>
                    <a:pt x="18" y="443"/>
                  </a:lnTo>
                  <a:lnTo>
                    <a:pt x="198" y="253"/>
                  </a:lnTo>
                  <a:lnTo>
                    <a:pt x="200" y="253"/>
                  </a:lnTo>
                  <a:lnTo>
                    <a:pt x="204" y="259"/>
                  </a:lnTo>
                  <a:lnTo>
                    <a:pt x="210" y="266"/>
                  </a:lnTo>
                  <a:lnTo>
                    <a:pt x="219" y="276"/>
                  </a:lnTo>
                  <a:lnTo>
                    <a:pt x="225" y="278"/>
                  </a:lnTo>
                  <a:lnTo>
                    <a:pt x="229" y="284"/>
                  </a:lnTo>
                  <a:lnTo>
                    <a:pt x="236" y="287"/>
                  </a:lnTo>
                  <a:lnTo>
                    <a:pt x="242" y="291"/>
                  </a:lnTo>
                  <a:lnTo>
                    <a:pt x="249" y="293"/>
                  </a:lnTo>
                  <a:lnTo>
                    <a:pt x="255" y="297"/>
                  </a:lnTo>
                  <a:lnTo>
                    <a:pt x="263" y="297"/>
                  </a:lnTo>
                  <a:lnTo>
                    <a:pt x="270" y="299"/>
                  </a:lnTo>
                  <a:lnTo>
                    <a:pt x="276" y="297"/>
                  </a:lnTo>
                  <a:lnTo>
                    <a:pt x="282" y="297"/>
                  </a:lnTo>
                  <a:lnTo>
                    <a:pt x="287" y="295"/>
                  </a:lnTo>
                  <a:lnTo>
                    <a:pt x="295" y="293"/>
                  </a:lnTo>
                  <a:lnTo>
                    <a:pt x="299" y="289"/>
                  </a:lnTo>
                  <a:lnTo>
                    <a:pt x="306" y="285"/>
                  </a:lnTo>
                  <a:lnTo>
                    <a:pt x="312" y="284"/>
                  </a:lnTo>
                  <a:lnTo>
                    <a:pt x="316" y="280"/>
                  </a:lnTo>
                  <a:lnTo>
                    <a:pt x="325" y="274"/>
                  </a:lnTo>
                  <a:lnTo>
                    <a:pt x="331" y="268"/>
                  </a:lnTo>
                  <a:lnTo>
                    <a:pt x="335" y="263"/>
                  </a:lnTo>
                  <a:lnTo>
                    <a:pt x="339" y="263"/>
                  </a:lnTo>
                  <a:lnTo>
                    <a:pt x="497" y="479"/>
                  </a:lnTo>
                  <a:lnTo>
                    <a:pt x="508" y="479"/>
                  </a:lnTo>
                  <a:lnTo>
                    <a:pt x="350" y="253"/>
                  </a:lnTo>
                  <a:lnTo>
                    <a:pt x="535" y="40"/>
                  </a:lnTo>
                  <a:lnTo>
                    <a:pt x="516" y="38"/>
                  </a:lnTo>
                  <a:lnTo>
                    <a:pt x="350" y="230"/>
                  </a:lnTo>
                  <a:lnTo>
                    <a:pt x="348" y="232"/>
                  </a:lnTo>
                  <a:lnTo>
                    <a:pt x="343" y="236"/>
                  </a:lnTo>
                  <a:lnTo>
                    <a:pt x="335" y="244"/>
                  </a:lnTo>
                  <a:lnTo>
                    <a:pt x="325" y="253"/>
                  </a:lnTo>
                  <a:lnTo>
                    <a:pt x="318" y="257"/>
                  </a:lnTo>
                  <a:lnTo>
                    <a:pt x="314" y="263"/>
                  </a:lnTo>
                  <a:lnTo>
                    <a:pt x="306" y="266"/>
                  </a:lnTo>
                  <a:lnTo>
                    <a:pt x="301" y="270"/>
                  </a:lnTo>
                  <a:lnTo>
                    <a:pt x="295" y="274"/>
                  </a:lnTo>
                  <a:lnTo>
                    <a:pt x="287" y="276"/>
                  </a:lnTo>
                  <a:lnTo>
                    <a:pt x="282" y="278"/>
                  </a:lnTo>
                  <a:lnTo>
                    <a:pt x="276" y="282"/>
                  </a:lnTo>
                  <a:lnTo>
                    <a:pt x="267" y="280"/>
                  </a:lnTo>
                  <a:lnTo>
                    <a:pt x="259" y="280"/>
                  </a:lnTo>
                  <a:lnTo>
                    <a:pt x="251" y="276"/>
                  </a:lnTo>
                  <a:lnTo>
                    <a:pt x="244" y="270"/>
                  </a:lnTo>
                  <a:lnTo>
                    <a:pt x="234" y="265"/>
                  </a:lnTo>
                  <a:lnTo>
                    <a:pt x="227" y="259"/>
                  </a:lnTo>
                  <a:lnTo>
                    <a:pt x="219" y="251"/>
                  </a:lnTo>
                  <a:lnTo>
                    <a:pt x="211" y="246"/>
                  </a:lnTo>
                  <a:lnTo>
                    <a:pt x="204" y="238"/>
                  </a:lnTo>
                  <a:lnTo>
                    <a:pt x="198" y="230"/>
                  </a:lnTo>
                  <a:lnTo>
                    <a:pt x="192" y="225"/>
                  </a:lnTo>
                  <a:lnTo>
                    <a:pt x="187" y="219"/>
                  </a:lnTo>
                  <a:lnTo>
                    <a:pt x="181" y="209"/>
                  </a:lnTo>
                  <a:lnTo>
                    <a:pt x="177" y="207"/>
                  </a:lnTo>
                  <a:lnTo>
                    <a:pt x="19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0" name="Freeform 821"/>
            <p:cNvSpPr>
              <a:spLocks/>
            </p:cNvSpPr>
            <p:nvPr/>
          </p:nvSpPr>
          <p:spPr bwMode="auto">
            <a:xfrm>
              <a:off x="4669" y="2929"/>
              <a:ext cx="269" cy="241"/>
            </a:xfrm>
            <a:custGeom>
              <a:avLst/>
              <a:gdLst>
                <a:gd name="T0" fmla="*/ 1 w 538"/>
                <a:gd name="T1" fmla="*/ 0 h 483"/>
                <a:gd name="T2" fmla="*/ 1 w 538"/>
                <a:gd name="T3" fmla="*/ 0 h 483"/>
                <a:gd name="T4" fmla="*/ 0 w 538"/>
                <a:gd name="T5" fmla="*/ 0 h 483"/>
                <a:gd name="T6" fmla="*/ 1 w 538"/>
                <a:gd name="T7" fmla="*/ 0 h 483"/>
                <a:gd name="T8" fmla="*/ 1 w 538"/>
                <a:gd name="T9" fmla="*/ 0 h 483"/>
                <a:gd name="T10" fmla="*/ 1 w 538"/>
                <a:gd name="T11" fmla="*/ 0 h 483"/>
                <a:gd name="T12" fmla="*/ 1 w 538"/>
                <a:gd name="T13" fmla="*/ 0 h 483"/>
                <a:gd name="T14" fmla="*/ 1 w 538"/>
                <a:gd name="T15" fmla="*/ 0 h 483"/>
                <a:gd name="T16" fmla="*/ 1 w 538"/>
                <a:gd name="T17" fmla="*/ 0 h 483"/>
                <a:gd name="T18" fmla="*/ 1 w 538"/>
                <a:gd name="T19" fmla="*/ 0 h 483"/>
                <a:gd name="T20" fmla="*/ 1 w 538"/>
                <a:gd name="T21" fmla="*/ 0 h 483"/>
                <a:gd name="T22" fmla="*/ 1 w 538"/>
                <a:gd name="T23" fmla="*/ 0 h 483"/>
                <a:gd name="T24" fmla="*/ 1 w 538"/>
                <a:gd name="T25" fmla="*/ 0 h 483"/>
                <a:gd name="T26" fmla="*/ 1 w 538"/>
                <a:gd name="T27" fmla="*/ 0 h 483"/>
                <a:gd name="T28" fmla="*/ 1 w 538"/>
                <a:gd name="T29" fmla="*/ 0 h 483"/>
                <a:gd name="T30" fmla="*/ 1 w 538"/>
                <a:gd name="T31" fmla="*/ 0 h 483"/>
                <a:gd name="T32" fmla="*/ 1 w 538"/>
                <a:gd name="T33" fmla="*/ 0 h 483"/>
                <a:gd name="T34" fmla="*/ 1 w 538"/>
                <a:gd name="T35" fmla="*/ 0 h 483"/>
                <a:gd name="T36" fmla="*/ 1 w 538"/>
                <a:gd name="T37" fmla="*/ 0 h 483"/>
                <a:gd name="T38" fmla="*/ 1 w 538"/>
                <a:gd name="T39" fmla="*/ 0 h 483"/>
                <a:gd name="T40" fmla="*/ 1 w 538"/>
                <a:gd name="T41" fmla="*/ 0 h 483"/>
                <a:gd name="T42" fmla="*/ 1 w 538"/>
                <a:gd name="T43" fmla="*/ 0 h 483"/>
                <a:gd name="T44" fmla="*/ 1 w 538"/>
                <a:gd name="T45" fmla="*/ 0 h 483"/>
                <a:gd name="T46" fmla="*/ 1 w 538"/>
                <a:gd name="T47" fmla="*/ 0 h 483"/>
                <a:gd name="T48" fmla="*/ 1 w 538"/>
                <a:gd name="T49" fmla="*/ 0 h 483"/>
                <a:gd name="T50" fmla="*/ 1 w 538"/>
                <a:gd name="T51" fmla="*/ 0 h 483"/>
                <a:gd name="T52" fmla="*/ 1 w 538"/>
                <a:gd name="T53" fmla="*/ 0 h 483"/>
                <a:gd name="T54" fmla="*/ 1 w 538"/>
                <a:gd name="T55" fmla="*/ 0 h 483"/>
                <a:gd name="T56" fmla="*/ 1 w 538"/>
                <a:gd name="T57" fmla="*/ 0 h 483"/>
                <a:gd name="T58" fmla="*/ 1 w 538"/>
                <a:gd name="T59" fmla="*/ 0 h 483"/>
                <a:gd name="T60" fmla="*/ 1 w 538"/>
                <a:gd name="T61" fmla="*/ 0 h 483"/>
                <a:gd name="T62" fmla="*/ 1 w 538"/>
                <a:gd name="T63" fmla="*/ 0 h 483"/>
                <a:gd name="T64" fmla="*/ 1 w 538"/>
                <a:gd name="T65" fmla="*/ 0 h 483"/>
                <a:gd name="T66" fmla="*/ 1 w 538"/>
                <a:gd name="T67" fmla="*/ 0 h 483"/>
                <a:gd name="T68" fmla="*/ 1 w 538"/>
                <a:gd name="T69" fmla="*/ 0 h 483"/>
                <a:gd name="T70" fmla="*/ 1 w 538"/>
                <a:gd name="T71" fmla="*/ 0 h 483"/>
                <a:gd name="T72" fmla="*/ 1 w 538"/>
                <a:gd name="T73" fmla="*/ 0 h 483"/>
                <a:gd name="T74" fmla="*/ 1 w 538"/>
                <a:gd name="T75" fmla="*/ 0 h 483"/>
                <a:gd name="T76" fmla="*/ 1 w 538"/>
                <a:gd name="T77" fmla="*/ 0 h 483"/>
                <a:gd name="T78" fmla="*/ 1 w 538"/>
                <a:gd name="T79" fmla="*/ 0 h 483"/>
                <a:gd name="T80" fmla="*/ 1 w 538"/>
                <a:gd name="T81" fmla="*/ 0 h 483"/>
                <a:gd name="T82" fmla="*/ 1 w 538"/>
                <a:gd name="T83" fmla="*/ 0 h 483"/>
                <a:gd name="T84" fmla="*/ 1 w 538"/>
                <a:gd name="T85" fmla="*/ 0 h 483"/>
                <a:gd name="T86" fmla="*/ 1 w 538"/>
                <a:gd name="T87" fmla="*/ 0 h 483"/>
                <a:gd name="T88" fmla="*/ 1 w 538"/>
                <a:gd name="T89" fmla="*/ 0 h 483"/>
                <a:gd name="T90" fmla="*/ 1 w 538"/>
                <a:gd name="T91" fmla="*/ 0 h 483"/>
                <a:gd name="T92" fmla="*/ 1 w 538"/>
                <a:gd name="T93" fmla="*/ 0 h 483"/>
                <a:gd name="T94" fmla="*/ 1 w 538"/>
                <a:gd name="T95" fmla="*/ 0 h 483"/>
                <a:gd name="T96" fmla="*/ 1 w 538"/>
                <a:gd name="T97" fmla="*/ 0 h 483"/>
                <a:gd name="T98" fmla="*/ 1 w 538"/>
                <a:gd name="T99" fmla="*/ 0 h 483"/>
                <a:gd name="T100" fmla="*/ 1 w 538"/>
                <a:gd name="T101" fmla="*/ 0 h 483"/>
                <a:gd name="T102" fmla="*/ 1 w 538"/>
                <a:gd name="T103" fmla="*/ 0 h 483"/>
                <a:gd name="T104" fmla="*/ 1 w 538"/>
                <a:gd name="T105" fmla="*/ 0 h 483"/>
                <a:gd name="T106" fmla="*/ 1 w 538"/>
                <a:gd name="T107" fmla="*/ 0 h 483"/>
                <a:gd name="T108" fmla="*/ 1 w 538"/>
                <a:gd name="T109" fmla="*/ 0 h 483"/>
                <a:gd name="T110" fmla="*/ 1 w 538"/>
                <a:gd name="T111" fmla="*/ 0 h 483"/>
                <a:gd name="T112" fmla="*/ 1 w 538"/>
                <a:gd name="T113" fmla="*/ 0 h 483"/>
                <a:gd name="T114" fmla="*/ 1 w 538"/>
                <a:gd name="T115" fmla="*/ 0 h 483"/>
                <a:gd name="T116" fmla="*/ 1 w 538"/>
                <a:gd name="T117" fmla="*/ 0 h 483"/>
                <a:gd name="T118" fmla="*/ 1 w 538"/>
                <a:gd name="T119" fmla="*/ 0 h 4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8"/>
                <a:gd name="T181" fmla="*/ 0 h 483"/>
                <a:gd name="T182" fmla="*/ 538 w 538"/>
                <a:gd name="T183" fmla="*/ 483 h 48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8" h="483">
                  <a:moveTo>
                    <a:pt x="6" y="0"/>
                  </a:moveTo>
                  <a:lnTo>
                    <a:pt x="189" y="241"/>
                  </a:lnTo>
                  <a:lnTo>
                    <a:pt x="0" y="445"/>
                  </a:lnTo>
                  <a:lnTo>
                    <a:pt x="16" y="447"/>
                  </a:lnTo>
                  <a:lnTo>
                    <a:pt x="202" y="253"/>
                  </a:lnTo>
                  <a:lnTo>
                    <a:pt x="204" y="253"/>
                  </a:lnTo>
                  <a:lnTo>
                    <a:pt x="208" y="259"/>
                  </a:lnTo>
                  <a:lnTo>
                    <a:pt x="215" y="266"/>
                  </a:lnTo>
                  <a:lnTo>
                    <a:pt x="225" y="276"/>
                  </a:lnTo>
                  <a:lnTo>
                    <a:pt x="234" y="283"/>
                  </a:lnTo>
                  <a:lnTo>
                    <a:pt x="246" y="291"/>
                  </a:lnTo>
                  <a:lnTo>
                    <a:pt x="251" y="293"/>
                  </a:lnTo>
                  <a:lnTo>
                    <a:pt x="259" y="297"/>
                  </a:lnTo>
                  <a:lnTo>
                    <a:pt x="265" y="297"/>
                  </a:lnTo>
                  <a:lnTo>
                    <a:pt x="272" y="298"/>
                  </a:lnTo>
                  <a:lnTo>
                    <a:pt x="278" y="297"/>
                  </a:lnTo>
                  <a:lnTo>
                    <a:pt x="286" y="297"/>
                  </a:lnTo>
                  <a:lnTo>
                    <a:pt x="291" y="295"/>
                  </a:lnTo>
                  <a:lnTo>
                    <a:pt x="297" y="293"/>
                  </a:lnTo>
                  <a:lnTo>
                    <a:pt x="308" y="285"/>
                  </a:lnTo>
                  <a:lnTo>
                    <a:pt x="320" y="279"/>
                  </a:lnTo>
                  <a:lnTo>
                    <a:pt x="327" y="272"/>
                  </a:lnTo>
                  <a:lnTo>
                    <a:pt x="333" y="266"/>
                  </a:lnTo>
                  <a:lnTo>
                    <a:pt x="339" y="262"/>
                  </a:lnTo>
                  <a:lnTo>
                    <a:pt x="341" y="260"/>
                  </a:lnTo>
                  <a:lnTo>
                    <a:pt x="500" y="483"/>
                  </a:lnTo>
                  <a:lnTo>
                    <a:pt x="514" y="483"/>
                  </a:lnTo>
                  <a:lnTo>
                    <a:pt x="354" y="253"/>
                  </a:lnTo>
                  <a:lnTo>
                    <a:pt x="538" y="44"/>
                  </a:lnTo>
                  <a:lnTo>
                    <a:pt x="519" y="42"/>
                  </a:lnTo>
                  <a:lnTo>
                    <a:pt x="354" y="230"/>
                  </a:lnTo>
                  <a:lnTo>
                    <a:pt x="350" y="230"/>
                  </a:lnTo>
                  <a:lnTo>
                    <a:pt x="346" y="236"/>
                  </a:lnTo>
                  <a:lnTo>
                    <a:pt x="339" y="243"/>
                  </a:lnTo>
                  <a:lnTo>
                    <a:pt x="329" y="253"/>
                  </a:lnTo>
                  <a:lnTo>
                    <a:pt x="322" y="257"/>
                  </a:lnTo>
                  <a:lnTo>
                    <a:pt x="316" y="260"/>
                  </a:lnTo>
                  <a:lnTo>
                    <a:pt x="310" y="266"/>
                  </a:lnTo>
                  <a:lnTo>
                    <a:pt x="305" y="270"/>
                  </a:lnTo>
                  <a:lnTo>
                    <a:pt x="297" y="274"/>
                  </a:lnTo>
                  <a:lnTo>
                    <a:pt x="291" y="276"/>
                  </a:lnTo>
                  <a:lnTo>
                    <a:pt x="286" y="278"/>
                  </a:lnTo>
                  <a:lnTo>
                    <a:pt x="278" y="281"/>
                  </a:lnTo>
                  <a:lnTo>
                    <a:pt x="270" y="279"/>
                  </a:lnTo>
                  <a:lnTo>
                    <a:pt x="263" y="278"/>
                  </a:lnTo>
                  <a:lnTo>
                    <a:pt x="255" y="274"/>
                  </a:lnTo>
                  <a:lnTo>
                    <a:pt x="248" y="270"/>
                  </a:lnTo>
                  <a:lnTo>
                    <a:pt x="240" y="262"/>
                  </a:lnTo>
                  <a:lnTo>
                    <a:pt x="230" y="257"/>
                  </a:lnTo>
                  <a:lnTo>
                    <a:pt x="223" y="249"/>
                  </a:lnTo>
                  <a:lnTo>
                    <a:pt x="215" y="243"/>
                  </a:lnTo>
                  <a:lnTo>
                    <a:pt x="208" y="236"/>
                  </a:lnTo>
                  <a:lnTo>
                    <a:pt x="200" y="228"/>
                  </a:lnTo>
                  <a:lnTo>
                    <a:pt x="194" y="222"/>
                  </a:lnTo>
                  <a:lnTo>
                    <a:pt x="191" y="217"/>
                  </a:lnTo>
                  <a:lnTo>
                    <a:pt x="183" y="207"/>
                  </a:lnTo>
                  <a:lnTo>
                    <a:pt x="181" y="205"/>
                  </a:lnTo>
                  <a:lnTo>
                    <a:pt x="2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1" name="Freeform 822"/>
            <p:cNvSpPr>
              <a:spLocks/>
            </p:cNvSpPr>
            <p:nvPr/>
          </p:nvSpPr>
          <p:spPr bwMode="auto">
            <a:xfrm>
              <a:off x="4549" y="2832"/>
              <a:ext cx="95" cy="315"/>
            </a:xfrm>
            <a:custGeom>
              <a:avLst/>
              <a:gdLst>
                <a:gd name="T0" fmla="*/ 1 w 188"/>
                <a:gd name="T1" fmla="*/ 1 h 629"/>
                <a:gd name="T2" fmla="*/ 1 w 188"/>
                <a:gd name="T3" fmla="*/ 1 h 629"/>
                <a:gd name="T4" fmla="*/ 0 w 188"/>
                <a:gd name="T5" fmla="*/ 1 h 629"/>
                <a:gd name="T6" fmla="*/ 1 w 188"/>
                <a:gd name="T7" fmla="*/ 1 h 629"/>
                <a:gd name="T8" fmla="*/ 1 w 188"/>
                <a:gd name="T9" fmla="*/ 1 h 629"/>
                <a:gd name="T10" fmla="*/ 1 w 188"/>
                <a:gd name="T11" fmla="*/ 1 h 629"/>
                <a:gd name="T12" fmla="*/ 1 w 188"/>
                <a:gd name="T13" fmla="*/ 1 h 629"/>
                <a:gd name="T14" fmla="*/ 1 w 188"/>
                <a:gd name="T15" fmla="*/ 1 h 629"/>
                <a:gd name="T16" fmla="*/ 1 w 188"/>
                <a:gd name="T17" fmla="*/ 1 h 629"/>
                <a:gd name="T18" fmla="*/ 1 w 188"/>
                <a:gd name="T19" fmla="*/ 1 h 629"/>
                <a:gd name="T20" fmla="*/ 1 w 188"/>
                <a:gd name="T21" fmla="*/ 1 h 629"/>
                <a:gd name="T22" fmla="*/ 1 w 188"/>
                <a:gd name="T23" fmla="*/ 1 h 629"/>
                <a:gd name="T24" fmla="*/ 1 w 188"/>
                <a:gd name="T25" fmla="*/ 1 h 629"/>
                <a:gd name="T26" fmla="*/ 1 w 188"/>
                <a:gd name="T27" fmla="*/ 1 h 629"/>
                <a:gd name="T28" fmla="*/ 1 w 188"/>
                <a:gd name="T29" fmla="*/ 1 h 629"/>
                <a:gd name="T30" fmla="*/ 1 w 188"/>
                <a:gd name="T31" fmla="*/ 1 h 629"/>
                <a:gd name="T32" fmla="*/ 1 w 188"/>
                <a:gd name="T33" fmla="*/ 1 h 629"/>
                <a:gd name="T34" fmla="*/ 1 w 188"/>
                <a:gd name="T35" fmla="*/ 1 h 629"/>
                <a:gd name="T36" fmla="*/ 1 w 188"/>
                <a:gd name="T37" fmla="*/ 1 h 629"/>
                <a:gd name="T38" fmla="*/ 1 w 188"/>
                <a:gd name="T39" fmla="*/ 1 h 629"/>
                <a:gd name="T40" fmla="*/ 1 w 188"/>
                <a:gd name="T41" fmla="*/ 0 h 629"/>
                <a:gd name="T42" fmla="*/ 1 w 188"/>
                <a:gd name="T43" fmla="*/ 1 h 629"/>
                <a:gd name="T44" fmla="*/ 1 w 188"/>
                <a:gd name="T45" fmla="*/ 1 h 629"/>
                <a:gd name="T46" fmla="*/ 1 w 188"/>
                <a:gd name="T47" fmla="*/ 1 h 629"/>
                <a:gd name="T48" fmla="*/ 1 w 188"/>
                <a:gd name="T49" fmla="*/ 1 h 629"/>
                <a:gd name="T50" fmla="*/ 1 w 188"/>
                <a:gd name="T51" fmla="*/ 1 h 629"/>
                <a:gd name="T52" fmla="*/ 1 w 188"/>
                <a:gd name="T53" fmla="*/ 1 h 629"/>
                <a:gd name="T54" fmla="*/ 1 w 188"/>
                <a:gd name="T55" fmla="*/ 1 h 629"/>
                <a:gd name="T56" fmla="*/ 1 w 188"/>
                <a:gd name="T57" fmla="*/ 1 h 629"/>
                <a:gd name="T58" fmla="*/ 1 w 188"/>
                <a:gd name="T59" fmla="*/ 1 h 629"/>
                <a:gd name="T60" fmla="*/ 1 w 188"/>
                <a:gd name="T61" fmla="*/ 1 h 629"/>
                <a:gd name="T62" fmla="*/ 1 w 188"/>
                <a:gd name="T63" fmla="*/ 1 h 629"/>
                <a:gd name="T64" fmla="*/ 1 w 188"/>
                <a:gd name="T65" fmla="*/ 1 h 629"/>
                <a:gd name="T66" fmla="*/ 1 w 188"/>
                <a:gd name="T67" fmla="*/ 1 h 629"/>
                <a:gd name="T68" fmla="*/ 1 w 188"/>
                <a:gd name="T69" fmla="*/ 1 h 629"/>
                <a:gd name="T70" fmla="*/ 1 w 188"/>
                <a:gd name="T71" fmla="*/ 1 h 629"/>
                <a:gd name="T72" fmla="*/ 1 w 188"/>
                <a:gd name="T73" fmla="*/ 1 h 629"/>
                <a:gd name="T74" fmla="*/ 1 w 188"/>
                <a:gd name="T75" fmla="*/ 1 h 629"/>
                <a:gd name="T76" fmla="*/ 1 w 188"/>
                <a:gd name="T77" fmla="*/ 1 h 629"/>
                <a:gd name="T78" fmla="*/ 1 w 188"/>
                <a:gd name="T79" fmla="*/ 1 h 629"/>
                <a:gd name="T80" fmla="*/ 1 w 188"/>
                <a:gd name="T81" fmla="*/ 1 h 629"/>
                <a:gd name="T82" fmla="*/ 1 w 188"/>
                <a:gd name="T83" fmla="*/ 1 h 629"/>
                <a:gd name="T84" fmla="*/ 1 w 188"/>
                <a:gd name="T85" fmla="*/ 1 h 629"/>
                <a:gd name="T86" fmla="*/ 1 w 188"/>
                <a:gd name="T87" fmla="*/ 1 h 629"/>
                <a:gd name="T88" fmla="*/ 1 w 188"/>
                <a:gd name="T89" fmla="*/ 1 h 629"/>
                <a:gd name="T90" fmla="*/ 1 w 188"/>
                <a:gd name="T91" fmla="*/ 1 h 629"/>
                <a:gd name="T92" fmla="*/ 1 w 188"/>
                <a:gd name="T93" fmla="*/ 1 h 629"/>
                <a:gd name="T94" fmla="*/ 1 w 188"/>
                <a:gd name="T95" fmla="*/ 1 h 629"/>
                <a:gd name="T96" fmla="*/ 1 w 188"/>
                <a:gd name="T97" fmla="*/ 1 h 6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8"/>
                <a:gd name="T148" fmla="*/ 0 h 629"/>
                <a:gd name="T149" fmla="*/ 188 w 188"/>
                <a:gd name="T150" fmla="*/ 629 h 6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8" h="629">
                  <a:moveTo>
                    <a:pt x="27" y="192"/>
                  </a:moveTo>
                  <a:lnTo>
                    <a:pt x="82" y="337"/>
                  </a:lnTo>
                  <a:lnTo>
                    <a:pt x="0" y="629"/>
                  </a:lnTo>
                  <a:lnTo>
                    <a:pt x="9" y="618"/>
                  </a:lnTo>
                  <a:lnTo>
                    <a:pt x="89" y="350"/>
                  </a:lnTo>
                  <a:lnTo>
                    <a:pt x="89" y="352"/>
                  </a:lnTo>
                  <a:lnTo>
                    <a:pt x="93" y="363"/>
                  </a:lnTo>
                  <a:lnTo>
                    <a:pt x="97" y="373"/>
                  </a:lnTo>
                  <a:lnTo>
                    <a:pt x="106" y="375"/>
                  </a:lnTo>
                  <a:lnTo>
                    <a:pt x="112" y="373"/>
                  </a:lnTo>
                  <a:lnTo>
                    <a:pt x="116" y="367"/>
                  </a:lnTo>
                  <a:lnTo>
                    <a:pt x="120" y="359"/>
                  </a:lnTo>
                  <a:lnTo>
                    <a:pt x="124" y="352"/>
                  </a:lnTo>
                  <a:lnTo>
                    <a:pt x="125" y="344"/>
                  </a:lnTo>
                  <a:lnTo>
                    <a:pt x="127" y="338"/>
                  </a:lnTo>
                  <a:lnTo>
                    <a:pt x="129" y="333"/>
                  </a:lnTo>
                  <a:lnTo>
                    <a:pt x="129" y="331"/>
                  </a:lnTo>
                  <a:lnTo>
                    <a:pt x="158" y="441"/>
                  </a:lnTo>
                  <a:lnTo>
                    <a:pt x="162" y="435"/>
                  </a:lnTo>
                  <a:lnTo>
                    <a:pt x="133" y="321"/>
                  </a:lnTo>
                  <a:lnTo>
                    <a:pt x="188" y="0"/>
                  </a:lnTo>
                  <a:lnTo>
                    <a:pt x="181" y="4"/>
                  </a:lnTo>
                  <a:lnTo>
                    <a:pt x="125" y="321"/>
                  </a:lnTo>
                  <a:lnTo>
                    <a:pt x="124" y="327"/>
                  </a:lnTo>
                  <a:lnTo>
                    <a:pt x="122" y="335"/>
                  </a:lnTo>
                  <a:lnTo>
                    <a:pt x="120" y="344"/>
                  </a:lnTo>
                  <a:lnTo>
                    <a:pt x="116" y="352"/>
                  </a:lnTo>
                  <a:lnTo>
                    <a:pt x="114" y="359"/>
                  </a:lnTo>
                  <a:lnTo>
                    <a:pt x="110" y="365"/>
                  </a:lnTo>
                  <a:lnTo>
                    <a:pt x="106" y="367"/>
                  </a:lnTo>
                  <a:lnTo>
                    <a:pt x="105" y="365"/>
                  </a:lnTo>
                  <a:lnTo>
                    <a:pt x="101" y="359"/>
                  </a:lnTo>
                  <a:lnTo>
                    <a:pt x="95" y="350"/>
                  </a:lnTo>
                  <a:lnTo>
                    <a:pt x="91" y="338"/>
                  </a:lnTo>
                  <a:lnTo>
                    <a:pt x="86" y="323"/>
                  </a:lnTo>
                  <a:lnTo>
                    <a:pt x="80" y="308"/>
                  </a:lnTo>
                  <a:lnTo>
                    <a:pt x="72" y="293"/>
                  </a:lnTo>
                  <a:lnTo>
                    <a:pt x="67" y="278"/>
                  </a:lnTo>
                  <a:lnTo>
                    <a:pt x="61" y="259"/>
                  </a:lnTo>
                  <a:lnTo>
                    <a:pt x="53" y="243"/>
                  </a:lnTo>
                  <a:lnTo>
                    <a:pt x="47" y="226"/>
                  </a:lnTo>
                  <a:lnTo>
                    <a:pt x="44" y="213"/>
                  </a:lnTo>
                  <a:lnTo>
                    <a:pt x="38" y="202"/>
                  </a:lnTo>
                  <a:lnTo>
                    <a:pt x="36" y="194"/>
                  </a:lnTo>
                  <a:lnTo>
                    <a:pt x="34" y="186"/>
                  </a:lnTo>
                  <a:lnTo>
                    <a:pt x="27" y="192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2" name="Freeform 823"/>
            <p:cNvSpPr>
              <a:spLocks/>
            </p:cNvSpPr>
            <p:nvPr/>
          </p:nvSpPr>
          <p:spPr bwMode="auto">
            <a:xfrm>
              <a:off x="4925" y="2852"/>
              <a:ext cx="92" cy="318"/>
            </a:xfrm>
            <a:custGeom>
              <a:avLst/>
              <a:gdLst>
                <a:gd name="T0" fmla="*/ 1 w 184"/>
                <a:gd name="T1" fmla="*/ 0 h 637"/>
                <a:gd name="T2" fmla="*/ 1 w 184"/>
                <a:gd name="T3" fmla="*/ 0 h 637"/>
                <a:gd name="T4" fmla="*/ 0 w 184"/>
                <a:gd name="T5" fmla="*/ 0 h 637"/>
                <a:gd name="T6" fmla="*/ 1 w 184"/>
                <a:gd name="T7" fmla="*/ 0 h 637"/>
                <a:gd name="T8" fmla="*/ 1 w 184"/>
                <a:gd name="T9" fmla="*/ 0 h 637"/>
                <a:gd name="T10" fmla="*/ 1 w 184"/>
                <a:gd name="T11" fmla="*/ 0 h 637"/>
                <a:gd name="T12" fmla="*/ 1 w 184"/>
                <a:gd name="T13" fmla="*/ 0 h 637"/>
                <a:gd name="T14" fmla="*/ 1 w 184"/>
                <a:gd name="T15" fmla="*/ 0 h 637"/>
                <a:gd name="T16" fmla="*/ 1 w 184"/>
                <a:gd name="T17" fmla="*/ 0 h 637"/>
                <a:gd name="T18" fmla="*/ 1 w 184"/>
                <a:gd name="T19" fmla="*/ 0 h 637"/>
                <a:gd name="T20" fmla="*/ 1 w 184"/>
                <a:gd name="T21" fmla="*/ 0 h 637"/>
                <a:gd name="T22" fmla="*/ 1 w 184"/>
                <a:gd name="T23" fmla="*/ 0 h 637"/>
                <a:gd name="T24" fmla="*/ 1 w 184"/>
                <a:gd name="T25" fmla="*/ 0 h 637"/>
                <a:gd name="T26" fmla="*/ 1 w 184"/>
                <a:gd name="T27" fmla="*/ 0 h 637"/>
                <a:gd name="T28" fmla="*/ 1 w 184"/>
                <a:gd name="T29" fmla="*/ 0 h 637"/>
                <a:gd name="T30" fmla="*/ 1 w 184"/>
                <a:gd name="T31" fmla="*/ 0 h 637"/>
                <a:gd name="T32" fmla="*/ 1 w 184"/>
                <a:gd name="T33" fmla="*/ 0 h 637"/>
                <a:gd name="T34" fmla="*/ 1 w 184"/>
                <a:gd name="T35" fmla="*/ 0 h 637"/>
                <a:gd name="T36" fmla="*/ 1 w 184"/>
                <a:gd name="T37" fmla="*/ 0 h 637"/>
                <a:gd name="T38" fmla="*/ 1 w 184"/>
                <a:gd name="T39" fmla="*/ 0 h 637"/>
                <a:gd name="T40" fmla="*/ 1 w 184"/>
                <a:gd name="T41" fmla="*/ 0 h 637"/>
                <a:gd name="T42" fmla="*/ 1 w 184"/>
                <a:gd name="T43" fmla="*/ 0 h 637"/>
                <a:gd name="T44" fmla="*/ 1 w 184"/>
                <a:gd name="T45" fmla="*/ 0 h 637"/>
                <a:gd name="T46" fmla="*/ 1 w 184"/>
                <a:gd name="T47" fmla="*/ 0 h 637"/>
                <a:gd name="T48" fmla="*/ 1 w 184"/>
                <a:gd name="T49" fmla="*/ 0 h 637"/>
                <a:gd name="T50" fmla="*/ 1 w 184"/>
                <a:gd name="T51" fmla="*/ 0 h 637"/>
                <a:gd name="T52" fmla="*/ 1 w 184"/>
                <a:gd name="T53" fmla="*/ 0 h 637"/>
                <a:gd name="T54" fmla="*/ 1 w 184"/>
                <a:gd name="T55" fmla="*/ 0 h 637"/>
                <a:gd name="T56" fmla="*/ 1 w 184"/>
                <a:gd name="T57" fmla="*/ 0 h 637"/>
                <a:gd name="T58" fmla="*/ 1 w 184"/>
                <a:gd name="T59" fmla="*/ 0 h 637"/>
                <a:gd name="T60" fmla="*/ 1 w 184"/>
                <a:gd name="T61" fmla="*/ 0 h 637"/>
                <a:gd name="T62" fmla="*/ 1 w 184"/>
                <a:gd name="T63" fmla="*/ 0 h 637"/>
                <a:gd name="T64" fmla="*/ 1 w 184"/>
                <a:gd name="T65" fmla="*/ 0 h 637"/>
                <a:gd name="T66" fmla="*/ 1 w 184"/>
                <a:gd name="T67" fmla="*/ 0 h 637"/>
                <a:gd name="T68" fmla="*/ 1 w 184"/>
                <a:gd name="T69" fmla="*/ 0 h 637"/>
                <a:gd name="T70" fmla="*/ 1 w 184"/>
                <a:gd name="T71" fmla="*/ 0 h 637"/>
                <a:gd name="T72" fmla="*/ 1 w 184"/>
                <a:gd name="T73" fmla="*/ 0 h 637"/>
                <a:gd name="T74" fmla="*/ 1 w 184"/>
                <a:gd name="T75" fmla="*/ 0 h 637"/>
                <a:gd name="T76" fmla="*/ 1 w 184"/>
                <a:gd name="T77" fmla="*/ 0 h 637"/>
                <a:gd name="T78" fmla="*/ 1 w 184"/>
                <a:gd name="T79" fmla="*/ 0 h 637"/>
                <a:gd name="T80" fmla="*/ 1 w 184"/>
                <a:gd name="T81" fmla="*/ 0 h 637"/>
                <a:gd name="T82" fmla="*/ 1 w 184"/>
                <a:gd name="T83" fmla="*/ 0 h 637"/>
                <a:gd name="T84" fmla="*/ 1 w 184"/>
                <a:gd name="T85" fmla="*/ 0 h 637"/>
                <a:gd name="T86" fmla="*/ 1 w 184"/>
                <a:gd name="T87" fmla="*/ 0 h 637"/>
                <a:gd name="T88" fmla="*/ 1 w 184"/>
                <a:gd name="T89" fmla="*/ 0 h 637"/>
                <a:gd name="T90" fmla="*/ 1 w 184"/>
                <a:gd name="T91" fmla="*/ 0 h 637"/>
                <a:gd name="T92" fmla="*/ 1 w 184"/>
                <a:gd name="T93" fmla="*/ 0 h 637"/>
                <a:gd name="T94" fmla="*/ 1 w 184"/>
                <a:gd name="T95" fmla="*/ 0 h 637"/>
                <a:gd name="T96" fmla="*/ 1 w 184"/>
                <a:gd name="T97" fmla="*/ 0 h 6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4"/>
                <a:gd name="T148" fmla="*/ 0 h 637"/>
                <a:gd name="T149" fmla="*/ 184 w 184"/>
                <a:gd name="T150" fmla="*/ 637 h 6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4" h="637">
                  <a:moveTo>
                    <a:pt x="26" y="200"/>
                  </a:moveTo>
                  <a:lnTo>
                    <a:pt x="82" y="344"/>
                  </a:lnTo>
                  <a:lnTo>
                    <a:pt x="0" y="637"/>
                  </a:lnTo>
                  <a:lnTo>
                    <a:pt x="11" y="627"/>
                  </a:lnTo>
                  <a:lnTo>
                    <a:pt x="89" y="361"/>
                  </a:lnTo>
                  <a:lnTo>
                    <a:pt x="89" y="365"/>
                  </a:lnTo>
                  <a:lnTo>
                    <a:pt x="91" y="373"/>
                  </a:lnTo>
                  <a:lnTo>
                    <a:pt x="97" y="378"/>
                  </a:lnTo>
                  <a:lnTo>
                    <a:pt x="106" y="384"/>
                  </a:lnTo>
                  <a:lnTo>
                    <a:pt x="110" y="380"/>
                  </a:lnTo>
                  <a:lnTo>
                    <a:pt x="116" y="376"/>
                  </a:lnTo>
                  <a:lnTo>
                    <a:pt x="120" y="369"/>
                  </a:lnTo>
                  <a:lnTo>
                    <a:pt x="123" y="363"/>
                  </a:lnTo>
                  <a:lnTo>
                    <a:pt x="125" y="356"/>
                  </a:lnTo>
                  <a:lnTo>
                    <a:pt x="127" y="350"/>
                  </a:lnTo>
                  <a:lnTo>
                    <a:pt x="127" y="344"/>
                  </a:lnTo>
                  <a:lnTo>
                    <a:pt x="129" y="344"/>
                  </a:lnTo>
                  <a:lnTo>
                    <a:pt x="158" y="449"/>
                  </a:lnTo>
                  <a:lnTo>
                    <a:pt x="161" y="443"/>
                  </a:lnTo>
                  <a:lnTo>
                    <a:pt x="137" y="319"/>
                  </a:lnTo>
                  <a:lnTo>
                    <a:pt x="184" y="0"/>
                  </a:lnTo>
                  <a:lnTo>
                    <a:pt x="171" y="17"/>
                  </a:lnTo>
                  <a:lnTo>
                    <a:pt x="125" y="327"/>
                  </a:lnTo>
                  <a:lnTo>
                    <a:pt x="125" y="329"/>
                  </a:lnTo>
                  <a:lnTo>
                    <a:pt x="123" y="335"/>
                  </a:lnTo>
                  <a:lnTo>
                    <a:pt x="121" y="342"/>
                  </a:lnTo>
                  <a:lnTo>
                    <a:pt x="118" y="352"/>
                  </a:lnTo>
                  <a:lnTo>
                    <a:pt x="116" y="359"/>
                  </a:lnTo>
                  <a:lnTo>
                    <a:pt x="112" y="367"/>
                  </a:lnTo>
                  <a:lnTo>
                    <a:pt x="108" y="373"/>
                  </a:lnTo>
                  <a:lnTo>
                    <a:pt x="106" y="375"/>
                  </a:lnTo>
                  <a:lnTo>
                    <a:pt x="104" y="371"/>
                  </a:lnTo>
                  <a:lnTo>
                    <a:pt x="101" y="367"/>
                  </a:lnTo>
                  <a:lnTo>
                    <a:pt x="97" y="356"/>
                  </a:lnTo>
                  <a:lnTo>
                    <a:pt x="91" y="344"/>
                  </a:lnTo>
                  <a:lnTo>
                    <a:pt x="85" y="329"/>
                  </a:lnTo>
                  <a:lnTo>
                    <a:pt x="80" y="316"/>
                  </a:lnTo>
                  <a:lnTo>
                    <a:pt x="72" y="298"/>
                  </a:lnTo>
                  <a:lnTo>
                    <a:pt x="66" y="281"/>
                  </a:lnTo>
                  <a:lnTo>
                    <a:pt x="61" y="262"/>
                  </a:lnTo>
                  <a:lnTo>
                    <a:pt x="55" y="245"/>
                  </a:lnTo>
                  <a:lnTo>
                    <a:pt x="49" y="230"/>
                  </a:lnTo>
                  <a:lnTo>
                    <a:pt x="45" y="217"/>
                  </a:lnTo>
                  <a:lnTo>
                    <a:pt x="40" y="203"/>
                  </a:lnTo>
                  <a:lnTo>
                    <a:pt x="38" y="196"/>
                  </a:lnTo>
                  <a:lnTo>
                    <a:pt x="36" y="188"/>
                  </a:lnTo>
                  <a:lnTo>
                    <a:pt x="26" y="20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3" name="Freeform 824"/>
            <p:cNvSpPr>
              <a:spLocks/>
            </p:cNvSpPr>
            <p:nvPr/>
          </p:nvSpPr>
          <p:spPr bwMode="auto">
            <a:xfrm>
              <a:off x="4212" y="2565"/>
              <a:ext cx="45" cy="220"/>
            </a:xfrm>
            <a:custGeom>
              <a:avLst/>
              <a:gdLst>
                <a:gd name="T0" fmla="*/ 0 w 90"/>
                <a:gd name="T1" fmla="*/ 1 h 439"/>
                <a:gd name="T2" fmla="*/ 1 w 90"/>
                <a:gd name="T3" fmla="*/ 1 h 439"/>
                <a:gd name="T4" fmla="*/ 1 w 90"/>
                <a:gd name="T5" fmla="*/ 1 h 439"/>
                <a:gd name="T6" fmla="*/ 1 w 90"/>
                <a:gd name="T7" fmla="*/ 1 h 439"/>
                <a:gd name="T8" fmla="*/ 1 w 90"/>
                <a:gd name="T9" fmla="*/ 1 h 439"/>
                <a:gd name="T10" fmla="*/ 1 w 90"/>
                <a:gd name="T11" fmla="*/ 1 h 439"/>
                <a:gd name="T12" fmla="*/ 1 w 90"/>
                <a:gd name="T13" fmla="*/ 1 h 439"/>
                <a:gd name="T14" fmla="*/ 1 w 90"/>
                <a:gd name="T15" fmla="*/ 1 h 439"/>
                <a:gd name="T16" fmla="*/ 1 w 90"/>
                <a:gd name="T17" fmla="*/ 1 h 439"/>
                <a:gd name="T18" fmla="*/ 1 w 90"/>
                <a:gd name="T19" fmla="*/ 1 h 439"/>
                <a:gd name="T20" fmla="*/ 1 w 90"/>
                <a:gd name="T21" fmla="*/ 1 h 439"/>
                <a:gd name="T22" fmla="*/ 1 w 90"/>
                <a:gd name="T23" fmla="*/ 0 h 439"/>
                <a:gd name="T24" fmla="*/ 1 w 90"/>
                <a:gd name="T25" fmla="*/ 1 h 439"/>
                <a:gd name="T26" fmla="*/ 1 w 90"/>
                <a:gd name="T27" fmla="*/ 1 h 439"/>
                <a:gd name="T28" fmla="*/ 1 w 90"/>
                <a:gd name="T29" fmla="*/ 1 h 439"/>
                <a:gd name="T30" fmla="*/ 1 w 90"/>
                <a:gd name="T31" fmla="*/ 1 h 439"/>
                <a:gd name="T32" fmla="*/ 1 w 90"/>
                <a:gd name="T33" fmla="*/ 1 h 439"/>
                <a:gd name="T34" fmla="*/ 1 w 90"/>
                <a:gd name="T35" fmla="*/ 1 h 439"/>
                <a:gd name="T36" fmla="*/ 0 w 90"/>
                <a:gd name="T37" fmla="*/ 1 h 439"/>
                <a:gd name="T38" fmla="*/ 0 w 90"/>
                <a:gd name="T39" fmla="*/ 1 h 4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"/>
                <a:gd name="T61" fmla="*/ 0 h 439"/>
                <a:gd name="T62" fmla="*/ 90 w 90"/>
                <a:gd name="T63" fmla="*/ 439 h 4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" h="439">
                  <a:moveTo>
                    <a:pt x="0" y="106"/>
                  </a:moveTo>
                  <a:lnTo>
                    <a:pt x="40" y="215"/>
                  </a:lnTo>
                  <a:lnTo>
                    <a:pt x="10" y="439"/>
                  </a:lnTo>
                  <a:lnTo>
                    <a:pt x="17" y="422"/>
                  </a:lnTo>
                  <a:lnTo>
                    <a:pt x="46" y="224"/>
                  </a:lnTo>
                  <a:lnTo>
                    <a:pt x="57" y="234"/>
                  </a:lnTo>
                  <a:lnTo>
                    <a:pt x="61" y="226"/>
                  </a:lnTo>
                  <a:lnTo>
                    <a:pt x="65" y="203"/>
                  </a:lnTo>
                  <a:lnTo>
                    <a:pt x="82" y="245"/>
                  </a:lnTo>
                  <a:lnTo>
                    <a:pt x="88" y="237"/>
                  </a:lnTo>
                  <a:lnTo>
                    <a:pt x="70" y="196"/>
                  </a:lnTo>
                  <a:lnTo>
                    <a:pt x="90" y="0"/>
                  </a:lnTo>
                  <a:lnTo>
                    <a:pt x="86" y="9"/>
                  </a:lnTo>
                  <a:lnTo>
                    <a:pt x="63" y="194"/>
                  </a:lnTo>
                  <a:lnTo>
                    <a:pt x="57" y="224"/>
                  </a:lnTo>
                  <a:lnTo>
                    <a:pt x="51" y="220"/>
                  </a:lnTo>
                  <a:lnTo>
                    <a:pt x="44" y="209"/>
                  </a:lnTo>
                  <a:lnTo>
                    <a:pt x="6" y="10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4" name="Freeform 825"/>
            <p:cNvSpPr>
              <a:spLocks/>
            </p:cNvSpPr>
            <p:nvPr/>
          </p:nvSpPr>
          <p:spPr bwMode="auto">
            <a:xfrm>
              <a:off x="4279" y="2483"/>
              <a:ext cx="25" cy="132"/>
            </a:xfrm>
            <a:custGeom>
              <a:avLst/>
              <a:gdLst>
                <a:gd name="T0" fmla="*/ 0 w 52"/>
                <a:gd name="T1" fmla="*/ 0 h 265"/>
                <a:gd name="T2" fmla="*/ 0 w 52"/>
                <a:gd name="T3" fmla="*/ 0 h 265"/>
                <a:gd name="T4" fmla="*/ 0 w 52"/>
                <a:gd name="T5" fmla="*/ 0 h 265"/>
                <a:gd name="T6" fmla="*/ 0 w 52"/>
                <a:gd name="T7" fmla="*/ 0 h 265"/>
                <a:gd name="T8" fmla="*/ 0 w 52"/>
                <a:gd name="T9" fmla="*/ 0 h 265"/>
                <a:gd name="T10" fmla="*/ 0 w 52"/>
                <a:gd name="T11" fmla="*/ 0 h 265"/>
                <a:gd name="T12" fmla="*/ 0 w 52"/>
                <a:gd name="T13" fmla="*/ 0 h 265"/>
                <a:gd name="T14" fmla="*/ 0 w 52"/>
                <a:gd name="T15" fmla="*/ 0 h 265"/>
                <a:gd name="T16" fmla="*/ 0 w 52"/>
                <a:gd name="T17" fmla="*/ 0 h 265"/>
                <a:gd name="T18" fmla="*/ 0 w 52"/>
                <a:gd name="T19" fmla="*/ 0 h 265"/>
                <a:gd name="T20" fmla="*/ 0 w 52"/>
                <a:gd name="T21" fmla="*/ 0 h 265"/>
                <a:gd name="T22" fmla="*/ 0 w 52"/>
                <a:gd name="T23" fmla="*/ 0 h 265"/>
                <a:gd name="T24" fmla="*/ 0 w 52"/>
                <a:gd name="T25" fmla="*/ 0 h 265"/>
                <a:gd name="T26" fmla="*/ 0 w 52"/>
                <a:gd name="T27" fmla="*/ 0 h 265"/>
                <a:gd name="T28" fmla="*/ 0 w 52"/>
                <a:gd name="T29" fmla="*/ 0 h 265"/>
                <a:gd name="T30" fmla="*/ 0 w 52"/>
                <a:gd name="T31" fmla="*/ 0 h 265"/>
                <a:gd name="T32" fmla="*/ 0 w 52"/>
                <a:gd name="T33" fmla="*/ 0 h 265"/>
                <a:gd name="T34" fmla="*/ 0 w 52"/>
                <a:gd name="T35" fmla="*/ 0 h 265"/>
                <a:gd name="T36" fmla="*/ 0 w 52"/>
                <a:gd name="T37" fmla="*/ 0 h 265"/>
                <a:gd name="T38" fmla="*/ 0 w 52"/>
                <a:gd name="T39" fmla="*/ 0 h 2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"/>
                <a:gd name="T61" fmla="*/ 0 h 265"/>
                <a:gd name="T62" fmla="*/ 52 w 52"/>
                <a:gd name="T63" fmla="*/ 265 h 2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" h="265">
                  <a:moveTo>
                    <a:pt x="0" y="61"/>
                  </a:moveTo>
                  <a:lnTo>
                    <a:pt x="21" y="130"/>
                  </a:lnTo>
                  <a:lnTo>
                    <a:pt x="6" y="265"/>
                  </a:lnTo>
                  <a:lnTo>
                    <a:pt x="10" y="253"/>
                  </a:lnTo>
                  <a:lnTo>
                    <a:pt x="23" y="133"/>
                  </a:lnTo>
                  <a:lnTo>
                    <a:pt x="31" y="139"/>
                  </a:lnTo>
                  <a:lnTo>
                    <a:pt x="34" y="133"/>
                  </a:lnTo>
                  <a:lnTo>
                    <a:pt x="36" y="124"/>
                  </a:lnTo>
                  <a:lnTo>
                    <a:pt x="50" y="147"/>
                  </a:lnTo>
                  <a:lnTo>
                    <a:pt x="52" y="143"/>
                  </a:lnTo>
                  <a:lnTo>
                    <a:pt x="38" y="118"/>
                  </a:lnTo>
                  <a:lnTo>
                    <a:pt x="50" y="0"/>
                  </a:lnTo>
                  <a:lnTo>
                    <a:pt x="48" y="8"/>
                  </a:lnTo>
                  <a:lnTo>
                    <a:pt x="34" y="116"/>
                  </a:lnTo>
                  <a:lnTo>
                    <a:pt x="33" y="130"/>
                  </a:lnTo>
                  <a:lnTo>
                    <a:pt x="29" y="133"/>
                  </a:lnTo>
                  <a:lnTo>
                    <a:pt x="23" y="124"/>
                  </a:lnTo>
                  <a:lnTo>
                    <a:pt x="4" y="5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5" name="Freeform 826"/>
            <p:cNvSpPr>
              <a:spLocks/>
            </p:cNvSpPr>
            <p:nvPr/>
          </p:nvSpPr>
          <p:spPr bwMode="auto">
            <a:xfrm>
              <a:off x="3930" y="2855"/>
              <a:ext cx="85" cy="73"/>
            </a:xfrm>
            <a:custGeom>
              <a:avLst/>
              <a:gdLst>
                <a:gd name="T0" fmla="*/ 0 w 171"/>
                <a:gd name="T1" fmla="*/ 1 h 146"/>
                <a:gd name="T2" fmla="*/ 0 w 171"/>
                <a:gd name="T3" fmla="*/ 0 h 146"/>
                <a:gd name="T4" fmla="*/ 0 w 171"/>
                <a:gd name="T5" fmla="*/ 1 h 146"/>
                <a:gd name="T6" fmla="*/ 0 w 171"/>
                <a:gd name="T7" fmla="*/ 1 h 146"/>
                <a:gd name="T8" fmla="*/ 0 w 171"/>
                <a:gd name="T9" fmla="*/ 1 h 146"/>
                <a:gd name="T10" fmla="*/ 0 w 171"/>
                <a:gd name="T11" fmla="*/ 1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46"/>
                <a:gd name="T20" fmla="*/ 171 w 171"/>
                <a:gd name="T21" fmla="*/ 146 h 1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46">
                  <a:moveTo>
                    <a:pt x="0" y="106"/>
                  </a:moveTo>
                  <a:lnTo>
                    <a:pt x="129" y="0"/>
                  </a:lnTo>
                  <a:lnTo>
                    <a:pt x="171" y="34"/>
                  </a:lnTo>
                  <a:lnTo>
                    <a:pt x="41" y="14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6" name="Freeform 827"/>
            <p:cNvSpPr>
              <a:spLocks/>
            </p:cNvSpPr>
            <p:nvPr/>
          </p:nvSpPr>
          <p:spPr bwMode="auto">
            <a:xfrm>
              <a:off x="4417" y="2869"/>
              <a:ext cx="101" cy="20"/>
            </a:xfrm>
            <a:custGeom>
              <a:avLst/>
              <a:gdLst>
                <a:gd name="T0" fmla="*/ 0 w 201"/>
                <a:gd name="T1" fmla="*/ 1 h 40"/>
                <a:gd name="T2" fmla="*/ 1 w 201"/>
                <a:gd name="T3" fmla="*/ 0 h 40"/>
                <a:gd name="T4" fmla="*/ 1 w 201"/>
                <a:gd name="T5" fmla="*/ 1 h 40"/>
                <a:gd name="T6" fmla="*/ 1 w 201"/>
                <a:gd name="T7" fmla="*/ 1 h 40"/>
                <a:gd name="T8" fmla="*/ 0 w 201"/>
                <a:gd name="T9" fmla="*/ 1 h 40"/>
                <a:gd name="T10" fmla="*/ 0 w 201"/>
                <a:gd name="T11" fmla="*/ 1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"/>
                <a:gd name="T19" fmla="*/ 0 h 40"/>
                <a:gd name="T20" fmla="*/ 201 w 201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" h="40">
                  <a:moveTo>
                    <a:pt x="0" y="27"/>
                  </a:moveTo>
                  <a:lnTo>
                    <a:pt x="34" y="0"/>
                  </a:lnTo>
                  <a:lnTo>
                    <a:pt x="201" y="12"/>
                  </a:lnTo>
                  <a:lnTo>
                    <a:pt x="167" y="4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7" name="Freeform 828"/>
            <p:cNvSpPr>
              <a:spLocks/>
            </p:cNvSpPr>
            <p:nvPr/>
          </p:nvSpPr>
          <p:spPr bwMode="auto">
            <a:xfrm>
              <a:off x="4878" y="2869"/>
              <a:ext cx="69" cy="46"/>
            </a:xfrm>
            <a:custGeom>
              <a:avLst/>
              <a:gdLst>
                <a:gd name="T0" fmla="*/ 0 w 137"/>
                <a:gd name="T1" fmla="*/ 1 h 91"/>
                <a:gd name="T2" fmla="*/ 1 w 137"/>
                <a:gd name="T3" fmla="*/ 0 h 91"/>
                <a:gd name="T4" fmla="*/ 1 w 137"/>
                <a:gd name="T5" fmla="*/ 1 h 91"/>
                <a:gd name="T6" fmla="*/ 1 w 137"/>
                <a:gd name="T7" fmla="*/ 1 h 91"/>
                <a:gd name="T8" fmla="*/ 0 w 137"/>
                <a:gd name="T9" fmla="*/ 1 h 91"/>
                <a:gd name="T10" fmla="*/ 0 w 137"/>
                <a:gd name="T11" fmla="*/ 1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"/>
                <a:gd name="T19" fmla="*/ 0 h 91"/>
                <a:gd name="T20" fmla="*/ 137 w 137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" h="91">
                  <a:moveTo>
                    <a:pt x="0" y="76"/>
                  </a:moveTo>
                  <a:lnTo>
                    <a:pt x="91" y="0"/>
                  </a:lnTo>
                  <a:lnTo>
                    <a:pt x="137" y="10"/>
                  </a:lnTo>
                  <a:lnTo>
                    <a:pt x="36" y="9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8" name="Freeform 829"/>
            <p:cNvSpPr>
              <a:spLocks/>
            </p:cNvSpPr>
            <p:nvPr/>
          </p:nvSpPr>
          <p:spPr bwMode="auto">
            <a:xfrm>
              <a:off x="4096" y="2591"/>
              <a:ext cx="50" cy="13"/>
            </a:xfrm>
            <a:custGeom>
              <a:avLst/>
              <a:gdLst>
                <a:gd name="T0" fmla="*/ 1 w 99"/>
                <a:gd name="T1" fmla="*/ 0 h 27"/>
                <a:gd name="T2" fmla="*/ 1 w 99"/>
                <a:gd name="T3" fmla="*/ 0 h 27"/>
                <a:gd name="T4" fmla="*/ 1 w 99"/>
                <a:gd name="T5" fmla="*/ 0 h 27"/>
                <a:gd name="T6" fmla="*/ 0 w 99"/>
                <a:gd name="T7" fmla="*/ 0 h 27"/>
                <a:gd name="T8" fmla="*/ 1 w 99"/>
                <a:gd name="T9" fmla="*/ 0 h 27"/>
                <a:gd name="T10" fmla="*/ 1 w 99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27"/>
                <a:gd name="T20" fmla="*/ 99 w 9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27">
                  <a:moveTo>
                    <a:pt x="19" y="0"/>
                  </a:moveTo>
                  <a:lnTo>
                    <a:pt x="99" y="15"/>
                  </a:lnTo>
                  <a:lnTo>
                    <a:pt x="74" y="27"/>
                  </a:lnTo>
                  <a:lnTo>
                    <a:pt x="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" name="Freeform 830"/>
            <p:cNvSpPr>
              <a:spLocks/>
            </p:cNvSpPr>
            <p:nvPr/>
          </p:nvSpPr>
          <p:spPr bwMode="auto">
            <a:xfrm>
              <a:off x="4230" y="2498"/>
              <a:ext cx="41" cy="6"/>
            </a:xfrm>
            <a:custGeom>
              <a:avLst/>
              <a:gdLst>
                <a:gd name="T0" fmla="*/ 0 w 82"/>
                <a:gd name="T1" fmla="*/ 1 h 11"/>
                <a:gd name="T2" fmla="*/ 1 w 82"/>
                <a:gd name="T3" fmla="*/ 1 h 11"/>
                <a:gd name="T4" fmla="*/ 1 w 82"/>
                <a:gd name="T5" fmla="*/ 0 h 11"/>
                <a:gd name="T6" fmla="*/ 1 w 82"/>
                <a:gd name="T7" fmla="*/ 1 h 11"/>
                <a:gd name="T8" fmla="*/ 0 w 82"/>
                <a:gd name="T9" fmla="*/ 1 h 11"/>
                <a:gd name="T10" fmla="*/ 0 w 82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1"/>
                <a:gd name="T20" fmla="*/ 82 w 8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1">
                  <a:moveTo>
                    <a:pt x="0" y="11"/>
                  </a:moveTo>
                  <a:lnTo>
                    <a:pt x="69" y="11"/>
                  </a:lnTo>
                  <a:lnTo>
                    <a:pt x="82" y="0"/>
                  </a:lnTo>
                  <a:lnTo>
                    <a:pt x="15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2312" name="Subtitle 2"/>
          <p:cNvSpPr txBox="1">
            <a:spLocks/>
          </p:cNvSpPr>
          <p:nvPr/>
        </p:nvSpPr>
        <p:spPr bwMode="auto">
          <a:xfrm>
            <a:off x="5290454" y="486916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sz="1200" dirty="0">
                <a:solidFill>
                  <a:srgbClr val="8D8D8F"/>
                </a:solidFill>
                <a:latin typeface="Arial" charset="0"/>
              </a:rPr>
              <a:t>End Product</a:t>
            </a:r>
            <a:endParaRPr lang="en-US" sz="1200" dirty="0">
              <a:solidFill>
                <a:srgbClr val="8D8D8F"/>
              </a:solidFill>
              <a:latin typeface="Arial" charset="0"/>
            </a:endParaRPr>
          </a:p>
        </p:txBody>
      </p:sp>
      <p:sp>
        <p:nvSpPr>
          <p:cNvPr id="80" name="Subtitle 2"/>
          <p:cNvSpPr txBox="1">
            <a:spLocks/>
          </p:cNvSpPr>
          <p:nvPr/>
        </p:nvSpPr>
        <p:spPr bwMode="auto">
          <a:xfrm>
            <a:off x="4297371" y="2554288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ts val="600"/>
              </a:spcBef>
              <a:buClr>
                <a:srgbClr val="93A299"/>
              </a:buClr>
              <a:buSzPct val="85000"/>
              <a:buFont typeface="Arial" charset="0"/>
              <a:buNone/>
              <a:defRPr/>
            </a:pPr>
            <a:r>
              <a:rPr lang="en-CA" sz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sym typeface="Arial" charset="0"/>
              </a:rPr>
              <a:t>Disposal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  <a:latin typeface="Arial" charset="0"/>
              <a:sym typeface="Arial" charset="0"/>
            </a:endParaRPr>
          </a:p>
        </p:txBody>
      </p:sp>
      <p:pic>
        <p:nvPicPr>
          <p:cNvPr id="123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291013"/>
            <a:ext cx="962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5" name="Subtitle 2"/>
          <p:cNvSpPr txBox="1">
            <a:spLocks/>
          </p:cNvSpPr>
          <p:nvPr/>
        </p:nvSpPr>
        <p:spPr bwMode="auto">
          <a:xfrm>
            <a:off x="6870700" y="4014788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sz="1200">
                <a:solidFill>
                  <a:srgbClr val="8D8D8F"/>
                </a:solidFill>
                <a:latin typeface="Arial" charset="0"/>
              </a:rPr>
              <a:t>$10 Value</a:t>
            </a:r>
            <a:endParaRPr lang="en-US" sz="1200">
              <a:solidFill>
                <a:srgbClr val="8D8D8F"/>
              </a:solidFill>
              <a:latin typeface="Arial" charset="0"/>
            </a:endParaRPr>
          </a:p>
        </p:txBody>
      </p:sp>
      <p:sp>
        <p:nvSpPr>
          <p:cNvPr id="12316" name="Subtitle 2"/>
          <p:cNvSpPr txBox="1">
            <a:spLocks/>
          </p:cNvSpPr>
          <p:nvPr/>
        </p:nvSpPr>
        <p:spPr bwMode="auto">
          <a:xfrm>
            <a:off x="2308225" y="5153025"/>
            <a:ext cx="344013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CA" sz="1200" dirty="0">
              <a:solidFill>
                <a:srgbClr val="8D8D8F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sz="1200" dirty="0">
                <a:solidFill>
                  <a:srgbClr val="8D8D8F"/>
                </a:solidFill>
                <a:latin typeface="Arial" charset="0"/>
              </a:rPr>
              <a:t>* </a:t>
            </a:r>
            <a:r>
              <a:rPr lang="en-CA" sz="1200" dirty="0" smtClean="0">
                <a:solidFill>
                  <a:srgbClr val="8D8D8F"/>
                </a:solidFill>
                <a:latin typeface="Arial" charset="0"/>
              </a:rPr>
              <a:t>Fictional </a:t>
            </a:r>
            <a:r>
              <a:rPr lang="en-CA" sz="1200" dirty="0">
                <a:solidFill>
                  <a:srgbClr val="8D8D8F"/>
                </a:solidFill>
                <a:latin typeface="Arial" charset="0"/>
              </a:rPr>
              <a:t>e</a:t>
            </a:r>
            <a:r>
              <a:rPr lang="en-CA" sz="1200" dirty="0" smtClean="0">
                <a:solidFill>
                  <a:srgbClr val="8D8D8F"/>
                </a:solidFill>
                <a:latin typeface="Arial" charset="0"/>
              </a:rPr>
              <a:t>xample based on SW Ontario</a:t>
            </a:r>
            <a:endParaRPr lang="en-US" sz="1200" dirty="0">
              <a:solidFill>
                <a:srgbClr val="8D8D8F"/>
              </a:solidFill>
              <a:latin typeface="Arial" charset="0"/>
            </a:endParaRPr>
          </a:p>
        </p:txBody>
      </p:sp>
      <p:sp>
        <p:nvSpPr>
          <p:cNvPr id="12317" name="Subtitle 2"/>
          <p:cNvSpPr txBox="1">
            <a:spLocks/>
          </p:cNvSpPr>
          <p:nvPr/>
        </p:nvSpPr>
        <p:spPr bwMode="auto">
          <a:xfrm>
            <a:off x="39688" y="2922588"/>
            <a:ext cx="90360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CA" sz="1200" dirty="0">
              <a:solidFill>
                <a:srgbClr val="8D8D8F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CA" sz="1200" dirty="0">
                <a:solidFill>
                  <a:srgbClr val="8D8D8F"/>
                </a:solidFill>
                <a:latin typeface="Arial" charset="0"/>
              </a:rPr>
              <a:t>* </a:t>
            </a:r>
            <a:r>
              <a:rPr lang="en-CA" sz="1200" dirty="0" smtClean="0">
                <a:solidFill>
                  <a:srgbClr val="8D8D8F"/>
                </a:solidFill>
                <a:latin typeface="Arial" charset="0"/>
              </a:rPr>
              <a:t>Not including collection. Based </a:t>
            </a:r>
            <a:r>
              <a:rPr lang="en-CA" sz="1200" dirty="0">
                <a:solidFill>
                  <a:srgbClr val="8D8D8F"/>
                </a:solidFill>
                <a:latin typeface="Arial" charset="0"/>
              </a:rPr>
              <a:t>on sending waste to the US. Transportation and tipping cost would be inverted for Ontario landfills</a:t>
            </a:r>
            <a:r>
              <a:rPr lang="en-CA" sz="1200" dirty="0" smtClean="0">
                <a:solidFill>
                  <a:srgbClr val="8D8D8F"/>
                </a:solidFill>
                <a:latin typeface="Arial" charset="0"/>
              </a:rPr>
              <a:t>. </a:t>
            </a:r>
            <a:endParaRPr lang="en-US" sz="1200" dirty="0" smtClean="0">
              <a:solidFill>
                <a:srgbClr val="00457C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200" dirty="0">
              <a:solidFill>
                <a:srgbClr val="8D8D8F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200" dirty="0">
              <a:solidFill>
                <a:srgbClr val="8D8D8F"/>
              </a:solidFill>
              <a:latin typeface="Arial" charset="0"/>
            </a:endParaRPr>
          </a:p>
        </p:txBody>
      </p:sp>
      <p:pic>
        <p:nvPicPr>
          <p:cNvPr id="12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958975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" name="Subtitle 2"/>
          <p:cNvSpPr txBox="1">
            <a:spLocks/>
          </p:cNvSpPr>
          <p:nvPr/>
        </p:nvSpPr>
        <p:spPr bwMode="auto">
          <a:xfrm>
            <a:off x="7491413" y="1900238"/>
            <a:ext cx="1652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sz="1200" dirty="0">
                <a:solidFill>
                  <a:srgbClr val="8D8D8F"/>
                </a:solidFill>
                <a:latin typeface="Arial" charset="0"/>
              </a:rPr>
              <a:t>Total Cost –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sz="1200" dirty="0" smtClean="0">
                <a:solidFill>
                  <a:srgbClr val="8D8D8F"/>
                </a:solidFill>
                <a:latin typeface="Arial" charset="0"/>
              </a:rPr>
              <a:t>$45-$55/T</a:t>
            </a:r>
            <a:endParaRPr lang="en-CA" sz="1200" dirty="0">
              <a:solidFill>
                <a:srgbClr val="8D8D8F"/>
              </a:solidFill>
              <a:latin typeface="Arial" charset="0"/>
            </a:endParaRPr>
          </a:p>
        </p:txBody>
      </p:sp>
      <p:sp>
        <p:nvSpPr>
          <p:cNvPr id="12320" name="Subtitle 2"/>
          <p:cNvSpPr txBox="1">
            <a:spLocks/>
          </p:cNvSpPr>
          <p:nvPr/>
        </p:nvSpPr>
        <p:spPr bwMode="auto">
          <a:xfrm>
            <a:off x="7791450" y="4273550"/>
            <a:ext cx="1652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sz="1200" dirty="0">
                <a:solidFill>
                  <a:srgbClr val="8D8D8F"/>
                </a:solidFill>
                <a:latin typeface="Arial" charset="0"/>
              </a:rPr>
              <a:t>Total Cost –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CA" sz="1200" dirty="0" smtClean="0">
                <a:solidFill>
                  <a:srgbClr val="8D8D8F"/>
                </a:solidFill>
                <a:latin typeface="Arial" charset="0"/>
              </a:rPr>
              <a:t>$70-$85/T</a:t>
            </a:r>
            <a:endParaRPr lang="en-CA" sz="1200" dirty="0">
              <a:solidFill>
                <a:srgbClr val="8D8D8F"/>
              </a:solidFill>
              <a:latin typeface="Arial" charset="0"/>
            </a:endParaRPr>
          </a:p>
        </p:txBody>
      </p:sp>
      <p:pic>
        <p:nvPicPr>
          <p:cNvPr id="88" name="Picture 18" descr="C:\Users\LiquiDeskUser\Desktop\Icons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8" t="3217" r="1315" b="81684"/>
          <a:stretch/>
        </p:blipFill>
        <p:spPr bwMode="auto">
          <a:xfrm>
            <a:off x="732314" y="1492157"/>
            <a:ext cx="1937862" cy="10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1" descr="C:\Users\LiquiDeskUser\Desktop\Icons 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t="6918" r="82788" b="77202"/>
          <a:stretch/>
        </p:blipFill>
        <p:spPr bwMode="auto">
          <a:xfrm>
            <a:off x="27000" y="3763447"/>
            <a:ext cx="1808696" cy="108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C655B-0BE4-4143-A685-0EEAE72327B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267" name="Rectangle 1"/>
          <p:cNvSpPr>
            <a:spLocks/>
          </p:cNvSpPr>
          <p:nvPr/>
        </p:nvSpPr>
        <p:spPr bwMode="auto">
          <a:xfrm>
            <a:off x="0" y="220663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64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5124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CA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117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457C"/>
                </a:solidFill>
                <a:latin typeface="HelveticaNeueLT Std" pitchFamily="34" charset="0"/>
              </a:rPr>
              <a:t>Disposal vs. Recycling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519" y="1484784"/>
            <a:ext cx="8865493" cy="4104456"/>
          </a:xfrm>
        </p:spPr>
        <p:txBody>
          <a:bodyPr/>
          <a:lstStyle/>
          <a:p>
            <a:pPr marL="144463" lvl="1" indent="-144463" eaLnBrk="1" hangingPunct="1">
              <a:spcBef>
                <a:spcPts val="600"/>
              </a:spcBef>
              <a:defRPr/>
            </a:pPr>
            <a:r>
              <a:rPr lang="en-US" dirty="0" smtClean="0">
                <a:latin typeface="HelveticaNeueLT Std" pitchFamily="34" charset="0"/>
              </a:rPr>
              <a:t>Cheap landfill (especially </a:t>
            </a:r>
            <a:r>
              <a:rPr lang="en-US" dirty="0">
                <a:latin typeface="HelveticaNeueLT Std" pitchFamily="34" charset="0"/>
              </a:rPr>
              <a:t>in the </a:t>
            </a:r>
            <a:r>
              <a:rPr lang="en-US" dirty="0" smtClean="0">
                <a:latin typeface="HelveticaNeueLT Std" pitchFamily="34" charset="0"/>
              </a:rPr>
              <a:t>US) </a:t>
            </a:r>
            <a:r>
              <a:rPr lang="en-US" dirty="0">
                <a:latin typeface="HelveticaNeueLT Std" pitchFamily="34" charset="0"/>
              </a:rPr>
              <a:t>becomes the default </a:t>
            </a:r>
            <a:r>
              <a:rPr lang="en-US" dirty="0" smtClean="0">
                <a:latin typeface="HelveticaNeueLT Std" pitchFamily="34" charset="0"/>
              </a:rPr>
              <a:t>choice</a:t>
            </a:r>
          </a:p>
          <a:p>
            <a:pPr marL="0" lvl="1" indent="0" eaLnBrk="1" hangingPunct="1">
              <a:spcBef>
                <a:spcPts val="600"/>
              </a:spcBef>
              <a:buNone/>
              <a:defRPr/>
            </a:pPr>
            <a:endParaRPr lang="en-US" dirty="0" smtClean="0">
              <a:latin typeface="HelveticaNeueLT Std" pitchFamily="34" charset="0"/>
            </a:endParaRPr>
          </a:p>
          <a:p>
            <a:pPr marL="0" lvl="1" indent="0" eaLnBrk="1" hangingPunct="1">
              <a:spcBef>
                <a:spcPts val="600"/>
              </a:spcBef>
              <a:buNone/>
              <a:defRPr/>
            </a:pPr>
            <a:endParaRPr lang="en-US" dirty="0">
              <a:latin typeface="HelveticaNeueLT Std" pitchFamily="34" charset="0"/>
            </a:endParaRPr>
          </a:p>
          <a:p>
            <a:pPr marL="0" lvl="1" indent="0" eaLnBrk="1" hangingPunct="1">
              <a:spcBef>
                <a:spcPts val="600"/>
              </a:spcBef>
              <a:buNone/>
              <a:defRPr/>
            </a:pPr>
            <a:endParaRPr lang="en-US" dirty="0" smtClean="0">
              <a:latin typeface="HelveticaNeueLT Std" pitchFamily="34" charset="0"/>
            </a:endParaRPr>
          </a:p>
          <a:p>
            <a:pPr marL="0" lvl="1" indent="0" eaLnBrk="1" hangingPunct="1">
              <a:spcBef>
                <a:spcPts val="600"/>
              </a:spcBef>
              <a:buNone/>
              <a:defRPr/>
            </a:pPr>
            <a:endParaRPr lang="en-US" dirty="0" smtClean="0">
              <a:latin typeface="HelveticaNeueLT Std" pitchFamily="34" charset="0"/>
            </a:endParaRPr>
          </a:p>
          <a:p>
            <a:pPr marL="0" lvl="1" indent="0" eaLnBrk="1" hangingPunct="1">
              <a:spcBef>
                <a:spcPts val="600"/>
              </a:spcBef>
              <a:buNone/>
              <a:defRPr/>
            </a:pPr>
            <a:endParaRPr lang="en-US" dirty="0">
              <a:latin typeface="HelveticaNeueLT Std" pitchFamily="34" charset="0"/>
            </a:endParaRPr>
          </a:p>
          <a:p>
            <a:pPr marL="0" lvl="1" indent="0" eaLnBrk="1" hangingPunct="1">
              <a:spcBef>
                <a:spcPts val="600"/>
              </a:spcBef>
              <a:buNone/>
              <a:defRPr/>
            </a:pPr>
            <a:endParaRPr lang="en-US" dirty="0" smtClean="0">
              <a:latin typeface="HelveticaNeueLT Std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sz="2000" dirty="0" smtClean="0"/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61FC2C9B-61B4-418A-811C-99A321C57DD9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8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38838"/>
            <a:ext cx="2168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220072" y="2587987"/>
            <a:ext cx="4026098" cy="357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19100" indent="-1841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6921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89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9667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149350" indent="-1365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16065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0637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25209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29781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417513" lvl="2" indent="-144463" eaLnBrk="1" hangingPunct="1">
              <a:spcBef>
                <a:spcPts val="600"/>
              </a:spcBef>
              <a:defRPr/>
            </a:pPr>
            <a:r>
              <a:rPr lang="en-US" sz="1600" kern="0" dirty="0" smtClean="0">
                <a:latin typeface="HelveticaNeueLT Std" pitchFamily="34" charset="0"/>
              </a:rPr>
              <a:t>Over $100 million in tipping fees</a:t>
            </a:r>
          </a:p>
          <a:p>
            <a:pPr marL="417513" lvl="2" indent="-144463" eaLnBrk="1" hangingPunct="1">
              <a:spcBef>
                <a:spcPts val="600"/>
              </a:spcBef>
              <a:defRPr/>
            </a:pPr>
            <a:r>
              <a:rPr lang="en-US" sz="1600" kern="0" dirty="0" smtClean="0">
                <a:latin typeface="HelveticaNeueLT Std" pitchFamily="34" charset="0"/>
              </a:rPr>
              <a:t>Threats of border closures</a:t>
            </a:r>
          </a:p>
          <a:p>
            <a:pPr marL="417513" lvl="2" indent="-144463" eaLnBrk="1" hangingPunct="1">
              <a:spcBef>
                <a:spcPts val="600"/>
              </a:spcBef>
              <a:defRPr/>
            </a:pPr>
            <a:r>
              <a:rPr lang="en-US" sz="1600" kern="0" dirty="0" smtClean="0">
                <a:latin typeface="HelveticaNeueLT Std" pitchFamily="34" charset="0"/>
              </a:rPr>
              <a:t>Impacts disposal &amp; diversion capacity</a:t>
            </a:r>
          </a:p>
          <a:p>
            <a:pPr marL="417513" lvl="2" indent="-144463" eaLnBrk="1" hangingPunct="1">
              <a:spcBef>
                <a:spcPts val="600"/>
              </a:spcBef>
              <a:defRPr/>
            </a:pPr>
            <a:r>
              <a:rPr lang="en-US" sz="1600" kern="0" dirty="0" smtClean="0">
                <a:latin typeface="HelveticaNeueLT Std" pitchFamily="34" charset="0"/>
              </a:rPr>
              <a:t>End markets slow to develop</a:t>
            </a:r>
          </a:p>
          <a:p>
            <a:pPr marL="417513" lvl="2" indent="-144463" eaLnBrk="1" hangingPunct="1">
              <a:spcBef>
                <a:spcPts val="600"/>
              </a:spcBef>
              <a:defRPr/>
            </a:pPr>
            <a:r>
              <a:rPr lang="en-US" sz="1600" kern="0" dirty="0">
                <a:latin typeface="HelveticaNeueLT Std" pitchFamily="34" charset="0"/>
              </a:rPr>
              <a:t>Lack of accurate data on waste management within </a:t>
            </a:r>
            <a:r>
              <a:rPr lang="en-US" sz="1600" kern="0" dirty="0" smtClean="0">
                <a:latin typeface="HelveticaNeueLT Std" pitchFamily="34" charset="0"/>
              </a:rPr>
              <a:t>Ontario</a:t>
            </a:r>
            <a:endParaRPr lang="en-US" sz="1600" kern="0" dirty="0">
              <a:latin typeface="HelveticaNeueLT Std" pitchFamily="34" charset="0"/>
            </a:endParaRPr>
          </a:p>
          <a:p>
            <a:pPr marL="144463" indent="-144463" eaLnBrk="1" hangingPunct="1">
              <a:defRPr/>
            </a:pPr>
            <a:endParaRPr lang="en-US" sz="1800" kern="0" dirty="0">
              <a:latin typeface="HelveticaNeueLT Std" pitchFamily="34" charset="0"/>
            </a:endParaRPr>
          </a:p>
          <a:p>
            <a:pPr marL="144463" indent="-144463" eaLnBrk="1" hangingPunct="1">
              <a:spcBef>
                <a:spcPts val="1200"/>
              </a:spcBef>
              <a:defRPr/>
            </a:pPr>
            <a:endParaRPr lang="en-US" sz="1800" kern="0" dirty="0">
              <a:latin typeface="HelveticaNeueLT Std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sz="1800" kern="0" dirty="0">
              <a:latin typeface="HelveticaNeueLT Std" pitchFamily="34" charset="0"/>
            </a:endParaRPr>
          </a:p>
        </p:txBody>
      </p:sp>
      <p:pic>
        <p:nvPicPr>
          <p:cNvPr id="11277" name="Picture 13" descr="Map Location of Ontario in North America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4" y="2276872"/>
            <a:ext cx="53781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Down Arrow 37"/>
          <p:cNvSpPr/>
          <p:nvPr/>
        </p:nvSpPr>
        <p:spPr bwMode="auto">
          <a:xfrm>
            <a:off x="3203848" y="4662164"/>
            <a:ext cx="288032" cy="450104"/>
          </a:xfrm>
          <a:prstGeom prst="downArrow">
            <a:avLst/>
          </a:prstGeom>
          <a:solidFill>
            <a:srgbClr val="00457C">
              <a:alpha val="7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0" name="Down Arrow 39"/>
          <p:cNvSpPr/>
          <p:nvPr/>
        </p:nvSpPr>
        <p:spPr bwMode="auto">
          <a:xfrm>
            <a:off x="3683052" y="5013176"/>
            <a:ext cx="288032" cy="360040"/>
          </a:xfrm>
          <a:prstGeom prst="downArrow">
            <a:avLst/>
          </a:prstGeom>
          <a:solidFill>
            <a:srgbClr val="00457C">
              <a:alpha val="7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>
            <a:off x="4067944" y="4707196"/>
            <a:ext cx="288032" cy="360040"/>
          </a:xfrm>
          <a:prstGeom prst="downArrow">
            <a:avLst/>
          </a:prstGeom>
          <a:solidFill>
            <a:srgbClr val="00457C">
              <a:alpha val="7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>
            <a:off x="2840633" y="4482144"/>
            <a:ext cx="288032" cy="360040"/>
          </a:xfrm>
          <a:prstGeom prst="downArrow">
            <a:avLst/>
          </a:prstGeom>
          <a:solidFill>
            <a:srgbClr val="00457C">
              <a:alpha val="7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131085" y="5445223"/>
            <a:ext cx="3312367" cy="819052"/>
          </a:xfrm>
          <a:prstGeom prst="roundRect">
            <a:avLst/>
          </a:prstGeom>
          <a:solidFill>
            <a:srgbClr val="00457C">
              <a:alpha val="7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r>
              <a:rPr lang="en-CA" sz="1800" dirty="0" smtClean="0">
                <a:solidFill>
                  <a:schemeClr val="bg1"/>
                </a:solidFill>
                <a:latin typeface="HelveticaNeueLT Std" pitchFamily="34" charset="0"/>
                <a:ea typeface="+mn-ea"/>
                <a:cs typeface="+mn-cs"/>
              </a:rPr>
              <a:t>Export 4 million tonnes of waste to the U.S. each year</a:t>
            </a:r>
            <a:endParaRPr lang="en-CA" sz="1800" dirty="0">
              <a:solidFill>
                <a:schemeClr val="bg1"/>
              </a:solidFill>
              <a:latin typeface="HelveticaNeueLT Std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CA" sz="1800" dirty="0">
                <a:solidFill>
                  <a:schemeClr val="bg1"/>
                </a:solidFill>
                <a:latin typeface="HelveticaNeueLT Std" pitchFamily="34" charset="0"/>
                <a:ea typeface="+mn-ea"/>
                <a:cs typeface="+mn-cs"/>
              </a:rPr>
              <a:t/>
            </a:r>
            <a:br>
              <a:rPr lang="en-CA" sz="1800" dirty="0">
                <a:solidFill>
                  <a:schemeClr val="bg1"/>
                </a:solidFill>
                <a:latin typeface="HelveticaNeueLT Std" pitchFamily="34" charset="0"/>
                <a:ea typeface="+mn-ea"/>
                <a:cs typeface="+mn-cs"/>
              </a:rPr>
            </a:br>
            <a:endParaRPr lang="en-CA" sz="1800" i="1" dirty="0">
              <a:solidFill>
                <a:schemeClr val="bg1"/>
              </a:solidFill>
              <a:latin typeface="HelveticaNeueLT St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76FD6-316B-480C-9F04-90F58623F9E4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243" name="Rectangle 1"/>
          <p:cNvSpPr>
            <a:spLocks/>
          </p:cNvSpPr>
          <p:nvPr/>
        </p:nvSpPr>
        <p:spPr bwMode="auto">
          <a:xfrm>
            <a:off x="0" y="220663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64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17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457C"/>
                </a:solidFill>
                <a:latin typeface="HelveticaNeueLT Std" pitchFamily="34" charset="0"/>
              </a:rPr>
              <a:t>State of Waste in Ontario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00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7F507361-EF5D-4138-84F8-D2FB0EC1986D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9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0" y="0"/>
            <a:ext cx="9156700" cy="365125"/>
          </a:xfrm>
          <a:prstGeom prst="rect">
            <a:avLst/>
          </a:prstGeom>
          <a:solidFill>
            <a:srgbClr val="00457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CA"/>
          </a:p>
        </p:txBody>
      </p:sp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7799388" y="66675"/>
            <a:ext cx="285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fld id="{A8A7F966-7550-418A-A669-E793E9C6C598}" type="slidenum">
              <a:rPr lang="en-US" sz="14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pPr algn="l" eaLnBrk="1" hangingPunct="1"/>
              <a:t>9</a:t>
            </a:fld>
            <a:endParaRPr lang="en-US" sz="14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02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5949950"/>
            <a:ext cx="2170112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" name="AutoShape 10" descr="https://photos-3.dropbox.com/t/0/AABGIKRTRXqxMYjEKj4SfojLl8pV4wpLxumKiqyeNRQh8A/12/42560780/jpeg/32x32/3/_/1/2/iStock_000017843197Medium.jpg/hN-ooiuyBrcVwi2nYlQCXVKHKqJioHt6h0LK5eolwzU?size=1280x960"/>
          <p:cNvSpPr>
            <a:spLocks noChangeAspect="1" noChangeArrowheads="1"/>
          </p:cNvSpPr>
          <p:nvPr/>
        </p:nvSpPr>
        <p:spPr bwMode="auto">
          <a:xfrm>
            <a:off x="0" y="0"/>
            <a:ext cx="116395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3026061" y="1830677"/>
            <a:ext cx="6010435" cy="235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/>
          <a:lstStyle>
            <a:lvl1pPr marL="182563" indent="-182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419100" indent="-1841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6921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89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9667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1149350" indent="-1365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6065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0637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25209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29781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144463" indent="-144463" eaLnBrk="1" hangingPunct="1">
              <a:spcBef>
                <a:spcPts val="1200"/>
              </a:spcBef>
              <a:defRPr/>
            </a:pPr>
            <a:r>
              <a:rPr lang="en-US" sz="1600" kern="0" dirty="0" smtClean="0">
                <a:latin typeface="HelveticaNeueLT Std" pitchFamily="34" charset="0"/>
              </a:rPr>
              <a:t>Over the last two decades, diversion has been focused in the residential sector through:</a:t>
            </a:r>
          </a:p>
          <a:p>
            <a:pPr marL="522287" lvl="1" indent="-285750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1600" kern="0" dirty="0" smtClean="0">
                <a:latin typeface="HelveticaNeueLT Std" pitchFamily="34" charset="0"/>
              </a:rPr>
              <a:t>Municipal blue box programs</a:t>
            </a:r>
          </a:p>
          <a:p>
            <a:pPr marL="522287" lvl="1" indent="-285750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1600" kern="0" dirty="0" smtClean="0">
                <a:latin typeface="HelveticaNeueLT Std" pitchFamily="34" charset="0"/>
              </a:rPr>
              <a:t>Municipal leaf and yard waste collection</a:t>
            </a:r>
          </a:p>
          <a:p>
            <a:pPr marL="522287" lvl="1" indent="-285750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1600" kern="0" dirty="0" smtClean="0">
                <a:latin typeface="HelveticaNeueLT Std" pitchFamily="34" charset="0"/>
              </a:rPr>
              <a:t>Recycling programs under </a:t>
            </a:r>
            <a:r>
              <a:rPr lang="en-US" sz="1600" i="1" kern="0" dirty="0" smtClean="0">
                <a:latin typeface="HelveticaNeueLT Std" pitchFamily="34" charset="0"/>
              </a:rPr>
              <a:t>Waste Diversion Act</a:t>
            </a:r>
            <a:endParaRPr lang="en-US" sz="1600" kern="0" dirty="0" smtClean="0">
              <a:latin typeface="HelveticaNeueLT Std" pitchFamily="34" charset="0"/>
            </a:endParaRPr>
          </a:p>
        </p:txBody>
      </p:sp>
      <p:pic>
        <p:nvPicPr>
          <p:cNvPr id="52232" name="Picture 8" descr="C:\Users\welcome\AppData\Local\Microsoft\Windows\Temporary Internet Files\Content.IE5\RNCKU9EC\MC9000892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65377"/>
            <a:ext cx="1686774" cy="12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 descr="C:\Users\welcome\AppData\Local\Microsoft\Windows\Temporary Internet Files\Content.IE5\RNCKU9EC\MC90044173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40570"/>
            <a:ext cx="1384374" cy="13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2438995" y="2945225"/>
            <a:ext cx="462041" cy="5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395536" y="3489193"/>
            <a:ext cx="462041" cy="5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899592" y="3489193"/>
            <a:ext cx="462041" cy="5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1403648" y="3501008"/>
            <a:ext cx="462041" cy="5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1907704" y="3501008"/>
            <a:ext cx="462041" cy="5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2438996" y="3501008"/>
            <a:ext cx="462041" cy="5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971600" y="5589240"/>
            <a:ext cx="462041" cy="5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1475656" y="5577425"/>
            <a:ext cx="462041" cy="5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1979712" y="5577425"/>
            <a:ext cx="462041" cy="5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2483768" y="5577425"/>
            <a:ext cx="462041" cy="5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467544" y="6093296"/>
            <a:ext cx="462041" cy="5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971600" y="6115771"/>
            <a:ext cx="462041" cy="5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1475656" y="6128297"/>
            <a:ext cx="462041" cy="5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1979712" y="6128297"/>
            <a:ext cx="462041" cy="5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4" descr="C:\Users\welcome\Downloads\Icons 3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28583" r="68357" b="48559"/>
          <a:stretch/>
        </p:blipFill>
        <p:spPr bwMode="auto">
          <a:xfrm>
            <a:off x="2483768" y="6128297"/>
            <a:ext cx="462041" cy="5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"/>
          <p:cNvSpPr txBox="1">
            <a:spLocks noChangeArrowheads="1"/>
          </p:cNvSpPr>
          <p:nvPr/>
        </p:nvSpPr>
        <p:spPr bwMode="auto">
          <a:xfrm>
            <a:off x="2987824" y="4244250"/>
            <a:ext cx="6193259" cy="235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/>
          <a:lstStyle>
            <a:lvl1pPr marL="182563" indent="-182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419100" indent="-1841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6921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89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9667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1149350" indent="-1365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6065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0637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25209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2978150" indent="-136525" algn="l" rtl="0" fontAlgn="base">
              <a:spcBef>
                <a:spcPts val="300"/>
              </a:spcBef>
              <a:spcAft>
                <a:spcPct val="0"/>
              </a:spcAft>
              <a:buClr>
                <a:srgbClr val="93A299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144463" indent="-144463" eaLnBrk="1" hangingPunct="1">
              <a:spcBef>
                <a:spcPts val="1200"/>
              </a:spcBef>
              <a:defRPr/>
            </a:pPr>
            <a:r>
              <a:rPr lang="en-CA" sz="1600" kern="0" dirty="0" smtClean="0">
                <a:latin typeface="HelveticaNeueLT Std" pitchFamily="34" charset="0"/>
              </a:rPr>
              <a:t>No concerted effort </a:t>
            </a:r>
            <a:r>
              <a:rPr lang="en-CA" sz="1600" kern="0" dirty="0">
                <a:latin typeface="HelveticaNeueLT Std" pitchFamily="34" charset="0"/>
              </a:rPr>
              <a:t>to deal with </a:t>
            </a:r>
            <a:r>
              <a:rPr lang="en-CA" sz="1600" kern="0" dirty="0" smtClean="0">
                <a:latin typeface="HelveticaNeueLT Std" pitchFamily="34" charset="0"/>
              </a:rPr>
              <a:t>IC&amp;I waste (</a:t>
            </a:r>
            <a:r>
              <a:rPr lang="en-CA" sz="1600" kern="0" dirty="0">
                <a:latin typeface="HelveticaNeueLT Std" pitchFamily="34" charset="0"/>
                <a:sym typeface="Wingdings" pitchFamily="2" charset="2"/>
              </a:rPr>
              <a:t>1</a:t>
            </a:r>
            <a:r>
              <a:rPr lang="en-CA" sz="1600" kern="0" dirty="0" smtClean="0">
                <a:latin typeface="HelveticaNeueLT Std" pitchFamily="34" charset="0"/>
                <a:sym typeface="Wingdings" pitchFamily="2" charset="2"/>
              </a:rPr>
              <a:t>3% diversion rate) </a:t>
            </a:r>
            <a:r>
              <a:rPr lang="en-CA" sz="1600" kern="0" dirty="0" smtClean="0">
                <a:latin typeface="HelveticaNeueLT Std" pitchFamily="34" charset="0"/>
              </a:rPr>
              <a:t>despite </a:t>
            </a:r>
            <a:r>
              <a:rPr lang="en-CA" sz="1600" kern="0" dirty="0">
                <a:latin typeface="HelveticaNeueLT Std" pitchFamily="34" charset="0"/>
              </a:rPr>
              <a:t>making up </a:t>
            </a:r>
            <a:r>
              <a:rPr lang="en-CA" sz="1600" kern="0" dirty="0" smtClean="0">
                <a:latin typeface="HelveticaNeueLT Std" pitchFamily="34" charset="0"/>
              </a:rPr>
              <a:t>60% </a:t>
            </a:r>
            <a:r>
              <a:rPr lang="en-CA" sz="1600" kern="0" dirty="0">
                <a:latin typeface="HelveticaNeueLT Std" pitchFamily="34" charset="0"/>
              </a:rPr>
              <a:t>of the waste </a:t>
            </a:r>
            <a:r>
              <a:rPr lang="en-CA" sz="1600" kern="0" dirty="0" smtClean="0">
                <a:latin typeface="HelveticaNeueLT Std" pitchFamily="34" charset="0"/>
              </a:rPr>
              <a:t>stream:</a:t>
            </a:r>
          </a:p>
          <a:p>
            <a:pPr marL="522287" lvl="1" indent="-285750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CA" sz="1600" kern="0" dirty="0" err="1" smtClean="0">
                <a:latin typeface="HelveticaNeueLT Std" pitchFamily="34" charset="0"/>
              </a:rPr>
              <a:t>Regs</a:t>
            </a:r>
            <a:r>
              <a:rPr lang="en-CA" sz="1600" kern="0" dirty="0" smtClean="0">
                <a:latin typeface="HelveticaNeueLT Std" pitchFamily="34" charset="0"/>
              </a:rPr>
              <a:t>. under </a:t>
            </a:r>
            <a:r>
              <a:rPr lang="en-CA" sz="1600" i="1" kern="0" dirty="0" smtClean="0">
                <a:latin typeface="HelveticaNeueLT Std" pitchFamily="34" charset="0"/>
              </a:rPr>
              <a:t>Environmental Protection Act </a:t>
            </a:r>
            <a:r>
              <a:rPr lang="en-CA" sz="1600" kern="0" dirty="0" smtClean="0">
                <a:latin typeface="HelveticaNeueLT Std" pitchFamily="34" charset="0"/>
              </a:rPr>
              <a:t>capture </a:t>
            </a:r>
            <a:r>
              <a:rPr lang="en-CA" sz="1600" kern="0" dirty="0">
                <a:latin typeface="HelveticaNeueLT Std" pitchFamily="34" charset="0"/>
              </a:rPr>
              <a:t>a small </a:t>
            </a:r>
            <a:r>
              <a:rPr lang="en-CA" sz="1600" kern="0" dirty="0" smtClean="0">
                <a:latin typeface="HelveticaNeueLT Std" pitchFamily="34" charset="0"/>
              </a:rPr>
              <a:t># of </a:t>
            </a:r>
            <a:r>
              <a:rPr lang="en-CA" sz="1600" kern="0" dirty="0">
                <a:latin typeface="HelveticaNeueLT Std" pitchFamily="34" charset="0"/>
              </a:rPr>
              <a:t>facilities </a:t>
            </a:r>
            <a:r>
              <a:rPr lang="en-CA" sz="1600" kern="0" dirty="0" smtClean="0">
                <a:latin typeface="HelveticaNeueLT Std" pitchFamily="34" charset="0"/>
              </a:rPr>
              <a:t>- owners required to make </a:t>
            </a:r>
            <a:r>
              <a:rPr lang="en-CA" sz="1600" i="1" kern="0" dirty="0" smtClean="0">
                <a:latin typeface="HelveticaNeueLT Std" pitchFamily="34" charset="0"/>
              </a:rPr>
              <a:t>best efforts</a:t>
            </a:r>
            <a:r>
              <a:rPr lang="en-CA" sz="1600" kern="0" dirty="0" smtClean="0">
                <a:latin typeface="HelveticaNeueLT Std" pitchFamily="34" charset="0"/>
              </a:rPr>
              <a:t> to recycle</a:t>
            </a:r>
            <a:endParaRPr lang="en-CA" sz="1600" kern="0" dirty="0">
              <a:latin typeface="HelveticaNeueLT Std" pitchFamily="34" charset="0"/>
            </a:endParaRPr>
          </a:p>
          <a:p>
            <a:pPr marL="522287" lvl="1" indent="-285750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CA" sz="1600" kern="0" dirty="0" smtClean="0">
                <a:latin typeface="HelveticaNeueLT Std" pitchFamily="34" charset="0"/>
              </a:rPr>
              <a:t>Recycling costs more than disposal – what’s the incentive?</a:t>
            </a:r>
            <a:endParaRPr lang="en-CA" sz="1600" kern="0" dirty="0">
              <a:latin typeface="HelveticaNeueLT Std" pitchFamily="34" charset="0"/>
            </a:endParaRPr>
          </a:p>
        </p:txBody>
      </p:sp>
      <p:pic>
        <p:nvPicPr>
          <p:cNvPr id="4098" name="Picture 2" descr="https://encrypted-tbn1.gstatic.com/images?q=tbn:ANd9GcSD5NbgysSXAAPLtuRXAU8qfF81YmO3tM5innrlpxg1DKJt4xG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36912"/>
            <a:ext cx="572047" cy="6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welcome\AppData\Local\Microsoft\Windows\Temporary Internet Files\Content.IE5\PE0D1JC4\MC90043386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554246" cy="55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UUExQWFhUXFxwbFxgYGBYgGhodHhoXHxoYHBgYHCggGholGxYcITEhJSorLi4uGh8zRDMsOCguLisBCgoKDg0OGhAQGywkICQsLCwsLCwsLCwsLCwsLCwsLCwsLCwsLCwsLCwsLCwsLCwsLCwsLCwsLCwsLCwsLCwsLP/AABEIAPMA0AMBIgACEQEDEQH/xAAcAAACAwEBAQEAAAAAAAAAAAAABwQFBgMCAQj/xABHEAACAQMCAgcFBAcGBQMFAAABAgMABBEFIRIxBgcTIkFRYRQyQnGBI5GhsVJTYnKCksEzQ6LC0fAIJCWy4RVzgxY0VGOz/8QAGQEBAAMBAQAAAAAAAAAAAAAAAAECAwQF/8QALBEAAgIBAwMCBAcBAAAAAAAAAAECEQMSITEEQVETcSJSYYEUMpGhscHwBf/aAAwDAQACEQMRAD8AeNFFFAFFFFAFFFFAFFFFAFFFFAFFFFAFVfSHpFbWUfaXUyxr4Z95j5Ko7zHfwFVvT3pcmnQBuHtJ5TwW8IyWkc48BuVGRnHmBzIpNdDNTs7q9aTWGka9L4RZ14YUxnEYXOAd+TgLv4ncylYGHH1tJMf+UsL24TOO0WMBT5kHJ/HFSLXrYtQypdwXVkWOAbiEhD/EMkfMjFbOCKMAYG1cNU0iG4iaORFdGGGUjY/+fWraUQWFvOrqroysjAFWUgqwPIgjYgjxrpSs6qpHsr280l2Zo4/trbOdkYjiXJ9XXYY7wc+NNOqtUSFFFFQAooooAooooAooooAooooAooooAooooAooooAooooAoorzIuQQDgkc/L1oBdaDAL/U59QkOYbcm3tAeXd2llHmWfiAPl8hWN6y54dUuRZ2Nss1yh79wDhYgDupYbMPPOwOwyTVRq/SO50+BtMhnieEyGOO8UMmBxEzA7HJDPgyLnG+5b3d1YXtno1vHbWqG6upVDhY8FpCRtI7DZI99idgOWdzWsaapEHPqh12bM2m3Z+3tT3STksmcczzCkjB8mXypmBsb0h7y9u4r/2+eextJXi4Cg7R2K+BKL77YAGQcHhG1StS1HULxGU3EiQY78zxrawgeJ3YzSAjbmg89qvXkGi0O+W56RzSw4aOC27J3HIuXzjPifeH8BptUo+gl/pmnxCOOftCT3mjjlkLHxY9ijADYADw/E6u/wCs7TolZnlkBC5CtBcIzei9pGoJPzrKYNjVTrPSa0tSFubiKJiMhXcBiPPh54rC3XXfYezSyRiXt12SCRMFm8CWUleAHnvnAO3Ks3ovVe+oQS3eoSSLd3J41P6sH3QyHntjuZHCoUDHhm3QbocWia9bXal7aZJVBweA5IPqOY+tWVfmq+6Pz6ZMrSF7VwcRXtuCYW3Hdmj+HOBkcj5MBmmB0f60njKR6miIHx2d1ES1vLnluM8G2N/nkKKlbixq0VwtbtJFDIwIYZBBBBHgQRsRXepaokKKKKgBRRRQBRRRQBVD016TJp1q1y6FwrKvCpAJ4jjbPlzq+pZ9facdlbQ5I7W9iTbyKyffvigOMfXfa4y9peqPEiOMj7zIKmW/XXpbc3lT96Jv8ma46l1jafbTvbzF1eM4Y8DEcgdiufPyoi6eaNKMdsnydWH/AHqKrqfgpqfgt7frY0lzgXYB/ajmX8WQCrW16cadIQFvbYknABlQEnwGGI3rK8ehTnnYsT5+zk/jvS965NCtIFtRaRIrTM3eQY4gOHHLbGXFFIlSs/RgNYHrS6RNEq20blC6GSd0PfSEEKETxEsrkRof3vEUvtGW/sDixveKNT/9vcAlPkCPd/h4a4P0kWa8invysHbTsWG7Kvs6rFChK/AJWlkzyyAc+NWW5Nmu0HocrRSGaJWaRAjp8EaD3II/ILzyNy2WznFZSz6KXdlJLBA6JBL3munA7SJEG8ZBOOLBGDy2J28HRYSRtGrRMrxkZVlIKsPMEbGl/wBY+pdtIbZRxxwKjTIOcsshxb2vF8Kse83pw+tdDqKIM1Y3ccfdsY2HGce0FO0ubkj3jEr7BAecr4QE8jVna9GLiVg8xRG+EsPaJx/FL9lGfSOPFarox0f4ASxDSNjtZAMZxyRB8MajZVGwG/MnOrhhVRhRj8/vpp+YGGHQviGZZLuXH6U7qPokRQD6Csp0t0b2WS2ukjkmt4JOOeJpZXxy4ZAsjEHhyT+e2SHRSt6fyNf3qaVa5A2e8kHJV2PB89wfUlR51E1FR4BC6IaS2s6g2pTpw20R4bdCBhyvIkY3AJ4j5scZwCK3HWRdyJAkarKIJHxczRKWMcQ3buqePve7xAHA4jzxmzuTHptgxiiYpBF3Y0BZjgbDYE7nm3qSfGsl0U1y6FxBF7RFfLcI0snDj7AZ3YOuxj48oqMOL1ABrj5M+dz10f1QCC7e4l9o0uPuRPMvE8p2DKp/vI+LuLxAszbZNUcvRVWjefRpElhJxNYzZK5HNQr7xyfstj54wK2WvWUeoBUs7mIPaTcRiwGjMi5wsqghtjnGCN98EgYrOyksu2vJxF7fcssFvGrfZoOSKGIBIyDIzYzjYbjeSTBdH9VntZWWwZo3U/babck8+Z7Fmxuee2DyO4wKaXQ3rJt7w9k2YLkbNBLs2fEIxxx/LZtuQqllsItTlks76EC7t1Vhc25xgNngyx3jc+92TcQ8QT4LPpZpk4uWsWCXk8aK0dwp4JUXbCyk7NjK7Ek7jvb7aRn2ZZM/T0cgPKvdKDqW1i+mSVbmQSRRHhjkO7lhjiAkB76AeJySTzwMU2bZyRvV3Hay58vb2OFeOWRI1yBxOyquTyGWIGTVRrnS+0tYe2kmVkLBR2ffJY5wAEz5GoPWRa20lvGLqYwATBo3GCeMI4wFKsG7jPtj18KTms2FpHPZG3uRM5vYcj2dEOOLn2iwpnfG2T8tqrW1kWNODrd0ssFeZ4if1kUo+WSFIA9TtW3trhJEV42V0YAqykFWB5EEbEVj7rVo5Z3tJbdHQTrASxBBDWbXBYqVxju8GM+Oc+FYbqi6dR2tk0c0dwLdJpOCcRl40U4bhk4MspBYnkRvVU7ITsd1LHrkPFPpMI+O8DY9EKZP0D0x7K8jmRZInV42GVZSCpHoRS76xhxaxoy+TTt/hQ/5alkvgwzdKBaXOo9sl5F2t0WEsEcJykfGqg9upUqc528hv5+x0q0+X+0vIm8cXmlxOR6Zt+H7967RdLNQaW4ZbyyjiW6miiW67pIQg4VlXBAV1GWOd6sYNT1OUE+wWF6o5tbzQkb8shmY7/LwqhQy3S/2BorySH2ErwqLZYu7LkvECQgwdlMnEGz8OMDNTesS3xNo0AGyIgx6ZiB/BKlXOrWyOiXuhCEyvwKwSMqWJxjjCqCd9xmjp6eLXLRPhSDPy/tj/lFAfLhu+x9ar9AQMRxAMgt5OIMAQc3d1xAg8/dWp6JxP9aqb/U1tDKrkBsToB8REojmiYDnw8faLnkCRQkafVXtptuvlGp/myf9/OsBaavEHiubmQRrNLc3Z4vHhIigQAZLYRiwA/Rrx0XvdVureGGyQWsCxJG1w/vNhVBKZGd98cI/iFaTQ+qy0gAe6c3DKoA7Q9xQM7BM4xvyYkfKtp5FtXYNpHFus5pPsdLs5blht2rgrGCfEgeH7zJX1NJ127OZ71LRfBIFBI9Mgj5e+f8AWZqfWLp1mBFDiQqMLHAoIHhgEYQfIH6VnL3rPv3DPDZqkaAs3aMS5UHcgArw7ehxVNU5cFJZEuWl7hL0mu9DmnhuZJbxJY+K1kkYkhxtg8RJC5O4B8FIHeq/6Lxx6LYi7vgxnupl7dubKXLEDHjwjLMBvktzwBXvp3p66lpqXFvkyxqJoWHvcgSo8ckeH6QHlWT6edJ//VLHS4Ux200p7VR8LpiMnhzspMjMPSqttqmW5NhP0/uMSX0aRPp6SdkFLYlfDcJlQ7gksSAhAJAByM1qJtNUxzG0Edrd3EYYsUXjBwQGZVO7DiIzvgnx8Vh1U9HoWuHguARc2UnHwK32c64PZyNH8TRswIfY4kTOastd0q4eaV3hmGoSTAWk0bN2KJyUdoueFFTLMjqOIlsA5qtENFhpHRqUXFuZIFs0s0JlmSTJnG/CgkGG7Lm7hxnOPPNTJuk1vdBYtQtOG2uH4bWR8MHzsgIHfikYd4ehG4NT9U6SW0ebK845lEapcz8H2as45S8HucQ73LChhkjIrroPQ2GOZJxPJPFGh9mSRw6w8XvFGO5BGAMk4GdznaCPc6Sw22j2M8q8XCOJ2LsS7scBVLNuT7qDPIY9TSTtZZuyaQ9691CXCHfIVvi/ZUBifQFPKtd1q6x7bex6fG32UJ7S5O45fDn0Vv5n/Zrx1f2Bu7p70qOzH2NqCOQGzyAeHiPqw8K0xxtlooYvQrR1trZIl5KoUHGOIj3mx+0xJrYRrgAVBsYQMAclFWFbZH2LoqekmhR3carIG7jcSlHdHU4ZcqyEEd1iPUE0tumvQNwtvJZLJLJFcJIyy3ErAquTt2jkA5xuBnnTfrlLAD6GqxkqpihN3+s6vIroNPjiZwR2hnjPCSpXixnJIB2rrofQFILaMDtEmAy08TOpLZyf2WQZxhgQQKbXsnr+FeZbbAyDmrRUERQo9D1WTTbolyqxsy+1IoxEysQq30a/3ZViFlUbcjv3TV30sxJr+n4z9nbyv9/Gv5/0qr6x9RsXmgt1lU3DSGJkTfCTKY3DsNl3ZWxzygONs1RdX2vz32qwyToqtFZFVxnJAYAu2Se8WY1nNJWkHwTtN0rW7ISpBHaSxySvKVffJbGck8OdgB9K+G/1NeAvo6KVkWQm0lSLjZM4D8BfjXBIwfOtX1nahLBYSPCxQ5UM6jJRSwDOB5gGs10euFg1SGCxvpb2CSFnn45BIIyPdcMBgEtgFRvuM+GMiifczDW0jy2UKafdwKt6ssrSAsu/Yrs6xqMBU3YjJ5kkkmrfpLhtdkP6u1/0H5SVsuhXTR766uYHtjGIGI4ic5OWGD3RwttnG/j5b4a6bi1XUpPFRGg/lXP4x1JJVa90i9kUBQGlcZXPJRuOI+e+cD0+/YdDOr5CEvb+T2mZwHUE5jUEZUAcmxn90eA2zWXh0P2m5vF5stkFT0Zt1Ppup++tj1TakLvS+xk3MXFC2fFMd36cDcP8NHwHwe+knWTFCxgs09omGx4COzT9+T+g8sZFYq9tby/ObyYlc5EMeViH9W+Z39ag9ErfsJ57WQd6KUjccxyB/wAOf4hTFtUXwG9dWPFFR1cnkdT1OX1HjjtX6sodI6JpGO6gHyH5nmfvq4lsBEAQB6jzHiPuq5hkB9PSvlzHlTWuo5fSXPL8lF1a3fs88+nOe6Ptbb1jc7qP3WPzOWPIVm9J0COz6QmJh3ZAz23kCwJx9AJEHyFd+lReHsLyMZezlHEP0om2ZeX8PoCauutK2M1pb6lbHL25WVWHijcJzjxwQp9BxVx5I6ZUe102X1IKX2fudOl3/T7+11FdkDCG554Mb/Ef3efzCUxNd123tVV53CKzBQ253IJ8AdgAWJ5ADNL691GPUrEoRgTRZUnfhbGRnf4XA+6ovROS6ubS2vIRHPLbRPbSW8uRuuN1kz3ZGVYs8YIOMZG9Z0bUXtx0LkfjFtdhrO7k7S4BAZyG3YxTLuQ4ATvZwu4O2Ku+mWuRaXYM6qo4FCQxjABbGEQDyAGSB8KmunQbQDZ22HIMrs0kvD7gd92Ea8lQchgDOM+NKjpvra6hqDhj/wAlYcRY+Dv47eIyuAN8hD+lTkhbszltaylVhzm81B+KVjzSMkliR6gsx5fEPCnv0V0tIYlRBhI1CJ9BufmfP1NLrq20x5nk1CVe/MeCBT8MecZ+uAM+hPxU4bO3wFUeH+ya68a0xtmhOtEwM+dd6BRWLduywUUUVAClb/xA6lcQWURglaNJJezl4diwKkgcQ3A7hyAd800qWn/EFbcelcX6ueNvv4k/z0AkNAMUbrG0bJciaH3wc7SoSBkd04zsQNvE1u+qqH/qjkDZbVh8szDA+4GtR0vs4p7CG6aNDKrWrJJ8S8c0AIB8QQx2O1YrSejWpWo9v090k7XiLxcI4uHjPd4W94ZHwkNVLtENWNDp5rXslo0oRZCWVQjcm4mCkH6E1kdI6SvaZxo4iB3JgeI8Xrw8Kk1V3fTa11FEttQ7WxljlVsr7nGAQOLjUlBls4YYGB3q0EfRe9KB7W/inQjKF49iP34XwR6haJJcnn9V+KjXoKL86r/ai96K9NYruSSJLeaGRE4m7VAux2BGGOc/0pb6Q3HLfyH47x1+ik4H3NWz6HaJc2015cXnZgukfD2bMVAQPxe8ARuQfvrBdErtFtVklYL2s8jnPiSQMAc2O3IUOnFqcE5qnSv3NB1eEvqd/wCQWJMeoBH5qfvrn0Of2DXLm1baO5HHH5Z7zADyABkX+EV26no+K51CXwa4wMgg90yHcEZHvjY+VdOuPT2iMF/EO/byKT6qWBGfQMMfxmnejTvRV9ZWn+y6nFdAYS4HA58A64Az8xwfytV9aS5UEVZ9NtOXUtL44u8xRZoT45A4lG/IlSV/irH9DtT7aBSeeN/mOf8AX8K6unlcXE8n/oQqUcn2f9Gtikz86mxS5+dU6tipcUueXOtWjljIiapZqxaNxlJFKN8iNvr/AK1y6qZRLZ3Gnz95oHeJ1PijcWOfge+PkBVhqI4kz4/18Kzek3Xs2tRPyjvYuFvLtEHl590D+M1jnjcbOzop1Nw87ozvR+7Sxkns7iQIYZTwFgQGU+O3LIAbf9Otr1R36pf3tsrBo5lW5iIIKnfhkwR5s4GP2K4dPNPih1ayuZoY5YJz2EyuqlQTsr974hxZz5R+tae26A2mn3Yv7duwjRJO2jYkpwlCeIFjlcEAnJIwPDG/M2eo2qDrZ6VGzthFCf8Ambg9nEBzGcAv9MgD1ZfI0pBpBYwaXCd2xJdSDwGxP5DGfKPzNS73Xjczz6rMD2UYMdojbbbjw8STud92b9Go/Q7XHsmee7t3YXGC0y7sgzsCh5J47eGOeMVaCV7kxVDt6P2KoAFGEjUKg8sDAH0Fae0TAz51SdGr6C5hR7aVZUPxKeR5niB3VvQgGtEBW+SXZFkfaKKKxJCiiigCsX1yWpk0e7A5hUf+WRGP4A1tKpemtsZdPvIxuWtpQPn2bY/HFALeG54+j9ufS1X+S6hX/LWl6AsGsYcftj6iVwfxFL7o1Lx9HWGT9iWbb/8AXMs39K3XQeQLaBf0J7hfuuJSPwYVm0Cw6RdF7a7XhuIVk22fGHX5OO8PlnFL+Xq8vbBzNpN22xz2MhA4vQ/3b/xBfnTWikwK9XDoqs7kKqqWZicAADJJPgAN6L6AVVz1kXbxvZXVhJHdyoyRFAQrMQRkhzsozksrEfIVS9DNOTiEVrKpKd2S5HCz5zlkt1bIij3P2hBLHfHI1eBn1G6Vu8oucrEMnMNkpHay4+GSc4XPMBhvtUzWeqOBmMlnJJaS8xwklB8hniX6Nt5VPBWvBw6p5RGb2Jie1S7fi4juQQACT454G3rea5Ypc27xsMq6lWHjgjH30npdH1bTp5Lh4va1dQHeMkk8OOFyAOIMAOZUjBPzrS9GetO1kISVjEx2+0HdP8Q2A9Tioa7orKL5JHU9qDiKawn/ALW1cjx3Qk4wTzAOcHyK1nNY086fqboBiG4zLH5Bv7xB+ePLhFWPSSZbPULbU4irQTYhnZSCuDjhfI54AB/+NfOtR1maEbuz44v7aI9rERzJHNR55GR8wtXhLTJMxz4llg4+f5KpGyAa9A43rNaH0hhNuJZJY415d497IG4CDc4/0r5F0hkuDw2FpLcn9ZIOGIfjj7yDXbKcV3PFx4Ms9lE1BuCwwoz5nw++sjrs5uZIIbJTcXEM6y8aD7KPBJw0nIAkA8/Dz2rR2HV7cXOG1K4JX/8AHhJWMehI3bw/1rd2VjbWcXCixwxoPQAepJ8fU7+tc2TOmqR6ODpPTkpydsoOtDSfaNMlBHejXtF9Cm5/w8Q+tYbpH03l1Kwit0KxFkXtnZmZpCuzhYYFeRULrniYDOMedW3TjrUjEckVkvbHGHlweyTiyOfxHy8PU8qxGmAadZGZsdvMBwDxAIyoPoPfP8IrFI70tjt2HtDW8XHbyRQN3raJ5Flfh2wEuUTiOAcjOTlvE0wNbu7SW1WY3kUaBjlXBEgZRhozF73GM7rj8Dml9pmoGSx9ktbRW4wWuLqcHeQ5yY8HYrtwtuds4Bo7JTLHJOqySg9hI5A75Kl4JyD8eEeMk/oA86sXKq21OaG7SXTy9vxuEVht2mTsTEcqV35HI+tfrVeVfmLRbft9WtI8EhGMh57cOWGfqij61+m4jsPlVq2sk90UUVACiiigCvE0YZSp5EEH6ivdFAIPqcgEljeWsn6wq48QJI+A/wDYfuq56DagY2MMxw0hBGTt28arHcRDybMayAeIkJHI1WdXwEOratb8vtWZR+ysrgH7pV++tTrvRlZmLxuI3bHaKyB4peHHCXjJB41xs6srDbc4GIBqI5PDyFYXpXr8d2DCjE2aMPaJU3EzAjgtYcbyFmxxcPljO9cz0PlIKsY2Hk8966fWFpMEbnYsa0WidHI4SssjdpJGMISqpFCMb9lEvdj2+IktjxxVGq3IJfQ/RWiVpZgBcT8JdcgiJQMRwKRtwoOeObFj4itIYsAk/wDik10q61XeY29hJFGq7NdSYIJ8ezBBGP2iDnnsNznH0uK6711qj3DE5x2o2+SuWwNzyA+VTLIo8lJ5Iw5P0CkYO4wfkc/kaotd6G2d3nt4I2Y/GBwyfzrhvoTik3B0MtuMez3MocDIIYZHqCqD86srTpLqemHLyG9twe8shJdR4kOcsuPmyjyqkcmOTpFY9RCTqyfrnU0QrCzumUHcxS54W8Rl08vVT868WfSXVtLRYbyz7eBF4VkTOQq4APaJxLsPBgDtTP6M9IYL6ATwHK8mBxxIw5qw8D+BG9UVx1gwPfQWVv8Aas78Lyqfs1wuSFI99seWwz48q0pmrSZi+jGodH5JWkeMRSuSxFyCUBJyQuS0YGeWcHFb3UemWn2qAmeLHCCqxkMSDy4VTJx68q7a50EsbnJltk4zuXUcD58yyYz9c1gdV6lOE8dnclCN1WUZ3/8AcTkP4TUV5KuBLu+su6uNtPsyFP8AfT7L8wAcf4j8qzGsW4bEmq3jTHmIgSqZ8eFVwTz5qB4VGvodXjuBYsVeZ140ZSnubgsDtgd08xxbfKrHTur5UbtL12lk5lSSF+pPefl6D0qUiVEzV/O9+UhsrfghjOfdULxfpP8ACMDwOScnzxV/a9D0U9rdy+0Snc5PcHpvu2/ngelapmRU4IwFUbAKMAfSoN57h+n51YsR55MYVMBQMYGMD0GOVUGqgZf/ANuNvqlzCo/CZ6tqoNRuQWckYAZEz6JxSyfiIR9RQF/1S2/aajcTeCBYx5bsM/8A8z99foO2PdFJzqSssWqyHnLK7n+Hugfeh++nFa+6K1kqgiDtRRRWRIUUUUAUUUUAh9Q+w6UXC8hPHt9Yo3P+KM0wbFsg1getRTD0hspQNpEiGfUySRn7lINbV1ZfT5GgLeFM5rB9LOsSOC4WCNBNFG4F45GVVWPCY18GcZyR6cPnjz046Xsh9ks2zcMO/IOUK+Z/bI5DwyD4ishbabHHCYsd0g8RPNieZJ86wy5FFmGbOse3cdCafbSIPsYZI2AIHZxlWBGQQCMEcqodb6stOulPDD2D+Dw93H8G6EfTPqKqOpvXcdpp054miBe3c/FFndc+ankPIkclphg1ZOvY2TTVoQ+vaJe6NIHZu2tieFZgNxnwYHPCfQkg42POr7R7r2iEv3SSe6QAMjA/1NM3pFLbrazG9Ki3KkScXiD4DG5byxvnGK/O2hDeUIH7DjJhMmOLGTjIG2cYzjbOayzY1WpbHJ1OGNakXVx0UcSuIpXht5QO1jRmHERnu8PIruSM5xk7VddHbRYtX0xEXhQdtgf/ABNk58T61Z297HN3FJyBnljyHj86jKSmsaWR5yj/AAYP4Gs8U5SmkzLBklLJFN/6h0dnjeuUmM+lSOYrjImK7j0RRz3uekNy/CCsFuqLvjdhG3lz77irjVLntMtjHdxisz0eftL3U5uYa5KKfRC4H+ErVjNIckZOMmgOVV6xswzxbepNdruYqRg+HpUeOcgYGKAhXVzw4CjikYhY0HxMdlXPz+4ZrNa06pC3C3EoHZq36xi2ZZR++2cfsolWWtX6xOxJw3YhYwOeZJAshXyYRBwDt79VftsLyWhYhIRIGfIPdVCMjhXO+MgAelAProPpvYQxRfq4gD+9txH6kk1uLb3R/vxpb9CenVldStFHIRKfcV1K8eOfCeRPpsdjtTJt/dFbZGq2IR0ooorEkKKKKAKKKKASX/EbEUewuFG6tICfUGNkH4NVp1h6/JBHw28MjySDaURSNHCp24yyqQWHgoz5kcge/wDxE2hfTY3A/s7hC3opSRf+5lqVod+ZLK2fmXgTiPrwKG/HNQBVadc2adyOcyTu32jOrhnc/vKPiJ2z4+dS72XGVq36w0AuNOcqMe0YLYHiY+EE/Qn6VmukT92Yj9E/ka4suOpL6nnZ8dTW/JBGqqrxzQSoJoW448nGfNDkjusNiKf2g6vHd28c8fuyLnHip5Mp9QQR9Kw3RDQ7VtOtS1vA7mPLM8UbMSSScsy55mtdounRwrwRxrEpbPCigDJwM4G2dvwrpWKlVnbjx6FVmY6wehF3eyCVbmORE/s7Z1ZEXbfvBiGf1YDy2G1YLUbC8thm4spVUfFHwuo+ZQ4H1NP6voNUlUuUJ4oz5Pz1pXSSNG4kdc4xhwRzwfTy86vNP1PtdR0pyVz27qeHlhhGBzJ57imlrfRe0ut7i2jc/pcPC/8AOmG/GsRrXQTT9NaK/E00awzxP2Zw6sQ69xdgw2BOcscA86QxRUrRnHp1GSkmOB2xUG+uhHG8jHZFLEnwABJ/Kpcy+PhWR6y73s9Muz5xFf58J/nrds6BddXEfDZBid5JHck+eeH/ACVZXMmMnnv/AFqJodv2dpbrjH2QJHq3eP1ya93EqlcA+I/OpBFnl4jnGNqjXJ7pqfPbBVJyaoNZ1IRxuSOWw35nO1AVMd+1tedoimR5FAQLjtA2VAC5VscWOHIGcMcEGmP0S6sI+/f6sI14iZOx92KPfiJcg4P7vIDOc52l9CujNvpVsdS1Fgbgji3/ALviG0aDxkPLI+Q2yTnNa1671SdUaPuth4LLJChfC4u3G/BuCE+LI2GxevPBRu+Cw6da/b3yKsEMMUCNhL6YmPDDG1uq4dyP5dtxyNb7q16SSTq9rckNcQBT2q+7PE2ezmHkxwQR5jPiQF5q0tvY5TgW+1B0weMLwIvgCnuwxANsgwTtvyNceq3VZLG+WHhil9scI6R544CoLAjiJPZKrElT4bjlg30tIJrgf9FFFQXCiiigCiiigMd1vWna6PeL5Ir/AMjo/wCS1luqm549Lg8040P0dsf4SKZevWPb208P62J0/mQj+tJrqKveKynizvHMG+jqAPxjaoYLbrD0U3Vu6R/2qESRY58SjkD4EgkfMisCb1buLAXhcDhmTGCrd4NsfA/+PCnJdwjds+X9BS16WdHSbkzWrdlMRhv0JM8ww8z5/XnvWeXHrX1Mc2LWtuUWnVLdLJatbuSJbZirD9lmYqR6ZyPoPMUw+zPlSEhuLywuUuWtpEkHdcBSYplOMrxrkZ5Ec8YHlTr03pJDJbC5yY4wuX7QFSmBuGB8flnO2M5FWuVcGkW2tz3rWsR2cLTTHCjZVHvOxzwog8WOPzPIGvXQ3XPa7WG5K8JcHiUZ2Ksykb+q0p77Wn1G49ocFbeMkW0f4GVv2z+H0yZnRXp9b6bHPbTrKzJcydmEVT3CQRkswA3yfrWerVJpclY5FKbiuw57ibixSG60+kYvXeOJs21tnvDlJMdsg+KqDgfMncMKka/0zu9SUxxIbS1PvOSeORfLOBsR4DbmCTyOb1GyyIrSAZMsiog58yMn78ZNQ5fFXcrPKtShHk/RHRm4LWVsWOSbeIknmT2a5NY3rtn/AOn8AO800aD15t/kre28ASMIOSrgfIDA/Klf1tyF7nToAdu0eVh+5wY/AOPrWrdtGwTkbAcgoH3VSCpeofD9f6VEq4PU92cd47fKqLVLcSq6+Dcj5HwP31ZX3uj5/wBDUB3AGTQH1dfmvJoo7scbWtu7RReFxMPdYj4iVwceJQ7d4irjT+kaRWqJYt2l5cgvcTSAFo2zhmdTnJByETljffO+XisVury3gxkPJ3vPgUEuAeY7oNby96vUjKvYSG3k5NxZdWU+j53Hh/s1eEHyirXgx1xOsXcTtHmnQtHKnC7yScWN+ZOTnfw3xvTh6r+hzW/Fd3QU3kqji4QMRrgYjGNixxlm89uQyY3QDq7hsvtCO0mPxsAD6hVGyL6c/M4xTJiTAxVpbIiMaPdFFFZFwooooAooooApCdXC9hq2p2x7vfYqMfCkrAH7pBj0NPukd0+E2may+o9g0ltOiq7LjCnhRWHo2YwwzgHOM+QGynkOSCds/wBa+y25UZOK8aDqttex9pburj4hydT5Mp3H5HwJqzmhzsai0CmbUxGQmSCfTz2/pS96XavJqc3s8BJtICO2Zc4lfyGOYG+PDm36NbrU9IEjHJbGOEjzG+dxy586x1x0WurPLafIJIs5NvKRzPPhbb8x9aieqvh5KZNWl6eT3pcCq3CygALsCMAcsYBqRcX8e/Cg4vAlV8/POaz/AP8AUIkkKTKYZl2Mbgg+e2efOqzXJpG4BGQrNIqA48GyBnOfHFefolqpnlrHLVpezLXWtXGCZCBgYz8t9h4mrnqn6NyTz/8AqMyFY1BW2U+JOQZMeWCQPU/sirDo71RRrIJL2Y3DA5CAER/XO7D02HzpowxBQFAAA2AAwAPAADkK6sWJI78OBY9+58kfFJ7pjMJdbCjf2e1A+TMSfv4ZRTfn8KR63HHqOoz4/vuyXf8AQyp/7FNar8x0HeSUtzrxRUK5lYMQDVwVzXXexjxxX29Pdr2YVznG9RIoQxbJxg/60BedWNrx30snhDFw/wATnb/CGp7WEeI1Hpn796VHVBZf8u8v6+c8P7q4UfjxU4rdMsBXRHaJBLgi4R611oorBuyQoooqAFFFFAFFFFAFR760WVSrAEEYIIyCPIipFFSnQEv0l6s2glNzpkjW0o34QTwHfJB/RB8sFTgDAo0frG4XFvqkTWs3ISAHsm32Pjw/vDK+ORTjnh4vnWU6SdFoblCksasOfCfA+asN1PqDV9MZ8bMg6EKyBlYMrDYgggg+II2IqDNbAAnNL2XRdQ0lmexdp7cHLWsgJI8+EDnz5rg8tjitJ0a6w7S8AQn2efYGOQgZPkj8m32wcH0rNqUdmSetd0KC7j4J0Dbd1wAHX918ZHy5elL7pN0KvLNC8JNzCpVgcHtYyCCCVHvKMcx/hpxXUGcYAzXCMFGHFsKhpPkhxT5LW0uuNQw5MARjyIyKmRvtuarYn27vKpUZyKo/h3RJ8u7ngRnPJFLH6Ak/lSF6ID/lS7HLySs5J5nwz94P304es6/SDSrphjiaPsx55kIQ/cGJ+lKjRbYpbxAjHcB+pGT+dTFUCTLJwjJqvnfiOak3rjGM75qDIcAn0NXBFu5SCMHG3+tU2pX/AAgqCSzbbeGf618v9SZmEcYLuTwjhGTknZVA5mmR1f8AQDsCJ7oBp85RNiI/U+DSfl8+VoxcmDbdXmm9lbW0ZXhKRAsPJmGWB9eJjW9sl5n6VUaZbFAS3M/gKvYVwAK1yOlRCPdFFFYEhRRRQBRRRQBRRRQBRRRQBXOaIN866UVKdAqL2xDbMPkR/v8ACsB0x6v4LrLSLwyeEyc/4hyb6/Q01SKjS2vl91arInsyKPz8L/VNH2ce12g5E57o/e3aP65Xyrb9HOmVnf4CPwy/qn7r/wAO+H5eGfkK2N5pYOeHuny8P/FLPpX1ZQTMWj/5aXn3R9m3rwjl81x8jR4/lFjAVcDArukZBFJiLpRqmlMEvE9ogGAHJJ2/ZmAzn0cE/KmJ0X6dWl7gRyhZD/dPgPnHID4+Xwk/SsJJkmf69Lsi0ggB3mnH1CKdv5nX7qqJZQVCgYA5fIDFc+tS67bVbWEbrFGGP7xLMfwRKote1uOIcOeJ/wBEeHzPh+dRFUgdbyZV4mYgKDzqmtxcX8hhtEPD8THYAHbLMfdX05n15Vf6D0CuLwiS8LQxfDGPfO3kc8HzbJ9PGnDoXRqOCMJGgijHwjmfUnmT6nJraOO92RZluhHQSKz3X7WcjvSEe6PEKPhX15n8KYdlYhPVvP8A0qTbWuBhBgf75nxqfDCF+daOSiqQPEFvjc/dUiiisG2yQoooqAFFFFAFFFFAFFFFAFFFFAFFFFAFFFFAeJIwedQrmyyMEcQqwoq0ZNAyl5o+QQMMp2KtjceW+x+tLTpL1XW8pLQ5tpPFcZQ/w5yv029KeckQPOoVzYZG4DD8a1U4y2ZB+bE6vNSe5PaSAZA4rgyFsrsuB8ZPCMAEDYYyBTL6H9XMFrwsE45BzmkG+fNF5L9N/WmFa6UF3A+p3NWCWwHPeouEeAVllp4X3Rk/pH/e1WMdqBz3/KpAFFUlkbFABRRRVCQooooAooooAooooAooooAooooAooooAooooAooooAooooAooooAooooAooooAooooAooooAooooAoooo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data:image/jpeg;base64,/9j/4AAQSkZJRgABAQAAAQABAAD/2wCEAAkGBxQTEhUUExQWFhUXFxwbFxgYGBYgGhodHhoXHxoYHBgYHCggGholGxYcITEhJSorLi4uGh8zRDMsOCguLisBCgoKDg0OGhAQGywkICQsLCwsLCwsLCwsLCwsLCwsLCwsLCwsLCwsLCwsLCwsLCwsLCwsLCwsLCwsLCwsLCwsLP/AABEIAPMA0AMBIgACEQEDEQH/xAAcAAACAwEBAQEAAAAAAAAAAAAABwQFBgMCAQj/xABHEAACAQMCAgcFBAcGBQMFAAABAgMABBEFIRIxBgcTIkFRYRQyQnGBI5GhsVJTYnKCksEzQ6LC0fAIJCWy4RVzgxY0VGOz/8QAGQEBAAMBAQAAAAAAAAAAAAAAAAECAwQF/8QALBEAAgIBAwMCBAcBAAAAAAAAAAECEQMSITEEQVETcSJSYYEUMpGhscHwBf/aAAwDAQACEQMRAD8AeNFFFAFFFFAFFFFAFFFFAFFFFAFFFFAFVfSHpFbWUfaXUyxr4Z95j5Ko7zHfwFVvT3pcmnQBuHtJ5TwW8IyWkc48BuVGRnHmBzIpNdDNTs7q9aTWGka9L4RZ14YUxnEYXOAd+TgLv4ncylYGHH1tJMf+UsL24TOO0WMBT5kHJ/HFSLXrYtQypdwXVkWOAbiEhD/EMkfMjFbOCKMAYG1cNU0iG4iaORFdGGGUjY/+fWraUQWFvOrqroysjAFWUgqwPIgjYgjxrpSs6qpHsr280l2Zo4/trbOdkYjiXJ9XXYY7wc+NNOqtUSFFFFQAooooAooooAooooAooooAooooAooooAooooAooooAoorzIuQQDgkc/L1oBdaDAL/U59QkOYbcm3tAeXd2llHmWfiAPl8hWN6y54dUuRZ2Nss1yh79wDhYgDupYbMPPOwOwyTVRq/SO50+BtMhnieEyGOO8UMmBxEzA7HJDPgyLnG+5b3d1YXtno1vHbWqG6upVDhY8FpCRtI7DZI99idgOWdzWsaapEHPqh12bM2m3Z+3tT3STksmcczzCkjB8mXypmBsb0h7y9u4r/2+eextJXi4Cg7R2K+BKL77YAGQcHhG1StS1HULxGU3EiQY78zxrawgeJ3YzSAjbmg89qvXkGi0O+W56RzSw4aOC27J3HIuXzjPifeH8BptUo+gl/pmnxCOOftCT3mjjlkLHxY9ijADYADw/E6u/wCs7TolZnlkBC5CtBcIzei9pGoJPzrKYNjVTrPSa0tSFubiKJiMhXcBiPPh54rC3XXfYezSyRiXt12SCRMFm8CWUleAHnvnAO3Ks3ovVe+oQS3eoSSLd3J41P6sH3QyHntjuZHCoUDHhm3QbocWia9bXal7aZJVBweA5IPqOY+tWVfmq+6Pz6ZMrSF7VwcRXtuCYW3Hdmj+HOBkcj5MBmmB0f60njKR6miIHx2d1ES1vLnluM8G2N/nkKKlbixq0VwtbtJFDIwIYZBBBBHgQRsRXepaokKKKKgBRRRQBRRRQBVD016TJp1q1y6FwrKvCpAJ4jjbPlzq+pZ9facdlbQ5I7W9iTbyKyffvigOMfXfa4y9peqPEiOMj7zIKmW/XXpbc3lT96Jv8ma46l1jafbTvbzF1eM4Y8DEcgdiufPyoi6eaNKMdsnydWH/AHqKrqfgpqfgt7frY0lzgXYB/ajmX8WQCrW16cadIQFvbYknABlQEnwGGI3rK8ehTnnYsT5+zk/jvS965NCtIFtRaRIrTM3eQY4gOHHLbGXFFIlSs/RgNYHrS6RNEq20blC6GSd0PfSEEKETxEsrkRof3vEUvtGW/sDixveKNT/9vcAlPkCPd/h4a4P0kWa8invysHbTsWG7Kvs6rFChK/AJWlkzyyAc+NWW5Nmu0HocrRSGaJWaRAjp8EaD3II/ILzyNy2WznFZSz6KXdlJLBA6JBL3munA7SJEG8ZBOOLBGDy2J28HRYSRtGrRMrxkZVlIKsPMEbGl/wBY+pdtIbZRxxwKjTIOcsshxb2vF8Kse83pw+tdDqKIM1Y3ccfdsY2HGce0FO0ubkj3jEr7BAecr4QE8jVna9GLiVg8xRG+EsPaJx/FL9lGfSOPFarox0f4ASxDSNjtZAMZxyRB8MajZVGwG/MnOrhhVRhRj8/vpp+YGGHQviGZZLuXH6U7qPokRQD6Csp0t0b2WS2ukjkmt4JOOeJpZXxy4ZAsjEHhyT+e2SHRSt6fyNf3qaVa5A2e8kHJV2PB89wfUlR51E1FR4BC6IaS2s6g2pTpw20R4bdCBhyvIkY3AJ4j5scZwCK3HWRdyJAkarKIJHxczRKWMcQ3buqePve7xAHA4jzxmzuTHptgxiiYpBF3Y0BZjgbDYE7nm3qSfGsl0U1y6FxBF7RFfLcI0snDj7AZ3YOuxj48oqMOL1ABrj5M+dz10f1QCC7e4l9o0uPuRPMvE8p2DKp/vI+LuLxAszbZNUcvRVWjefRpElhJxNYzZK5HNQr7xyfstj54wK2WvWUeoBUs7mIPaTcRiwGjMi5wsqghtjnGCN98EgYrOyksu2vJxF7fcssFvGrfZoOSKGIBIyDIzYzjYbjeSTBdH9VntZWWwZo3U/babck8+Z7Fmxuee2DyO4wKaXQ3rJt7w9k2YLkbNBLs2fEIxxx/LZtuQqllsItTlks76EC7t1Vhc25xgNngyx3jc+92TcQ8QT4LPpZpk4uWsWCXk8aK0dwp4JUXbCyk7NjK7Ek7jvb7aRn2ZZM/T0cgPKvdKDqW1i+mSVbmQSRRHhjkO7lhjiAkB76AeJySTzwMU2bZyRvV3Hay58vb2OFeOWRI1yBxOyquTyGWIGTVRrnS+0tYe2kmVkLBR2ffJY5wAEz5GoPWRa20lvGLqYwATBo3GCeMI4wFKsG7jPtj18KTms2FpHPZG3uRM5vYcj2dEOOLn2iwpnfG2T8tqrW1kWNODrd0ssFeZ4if1kUo+WSFIA9TtW3trhJEV42V0YAqykFWB5EEbEVj7rVo5Z3tJbdHQTrASxBBDWbXBYqVxju8GM+Oc+FYbqi6dR2tk0c0dwLdJpOCcRl40U4bhk4MspBYnkRvVU7ITsd1LHrkPFPpMI+O8DY9EKZP0D0x7K8jmRZInV42GVZSCpHoRS76xhxaxoy+TTt/hQ/5alkvgwzdKBaXOo9sl5F2t0WEsEcJykfGqg9upUqc528hv5+x0q0+X+0vIm8cXmlxOR6Zt+H7967RdLNQaW4ZbyyjiW6miiW67pIQg4VlXBAV1GWOd6sYNT1OUE+wWF6o5tbzQkb8shmY7/LwqhQy3S/2BorySH2ErwqLZYu7LkvECQgwdlMnEGz8OMDNTesS3xNo0AGyIgx6ZiB/BKlXOrWyOiXuhCEyvwKwSMqWJxjjCqCd9xmjp6eLXLRPhSDPy/tj/lFAfLhu+x9ar9AQMRxAMgt5OIMAQc3d1xAg8/dWp6JxP9aqb/U1tDKrkBsToB8REojmiYDnw8faLnkCRQkafVXtptuvlGp/myf9/OsBaavEHiubmQRrNLc3Z4vHhIigQAZLYRiwA/Rrx0XvdVureGGyQWsCxJG1w/vNhVBKZGd98cI/iFaTQ+qy0gAe6c3DKoA7Q9xQM7BM4xvyYkfKtp5FtXYNpHFus5pPsdLs5blht2rgrGCfEgeH7zJX1NJ127OZ71LRfBIFBI9Mgj5e+f8AWZqfWLp1mBFDiQqMLHAoIHhgEYQfIH6VnL3rPv3DPDZqkaAs3aMS5UHcgArw7ehxVNU5cFJZEuWl7hL0mu9DmnhuZJbxJY+K1kkYkhxtg8RJC5O4B8FIHeq/6Lxx6LYi7vgxnupl7dubKXLEDHjwjLMBvktzwBXvp3p66lpqXFvkyxqJoWHvcgSo8ckeH6QHlWT6edJ//VLHS4Ux200p7VR8LpiMnhzspMjMPSqttqmW5NhP0/uMSX0aRPp6SdkFLYlfDcJlQ7gksSAhAJAByM1qJtNUxzG0Edrd3EYYsUXjBwQGZVO7DiIzvgnx8Vh1U9HoWuHguARc2UnHwK32c64PZyNH8TRswIfY4kTOastd0q4eaV3hmGoSTAWk0bN2KJyUdoueFFTLMjqOIlsA5qtENFhpHRqUXFuZIFs0s0JlmSTJnG/CgkGG7Lm7hxnOPPNTJuk1vdBYtQtOG2uH4bWR8MHzsgIHfikYd4ehG4NT9U6SW0ebK845lEapcz8H2as45S8HucQ73LChhkjIrroPQ2GOZJxPJPFGh9mSRw6w8XvFGO5BGAMk4GdznaCPc6Sw22j2M8q8XCOJ2LsS7scBVLNuT7qDPIY9TSTtZZuyaQ9691CXCHfIVvi/ZUBifQFPKtd1q6x7bex6fG32UJ7S5O45fDn0Vv5n/Zrx1f2Bu7p70qOzH2NqCOQGzyAeHiPqw8K0xxtlooYvQrR1trZIl5KoUHGOIj3mx+0xJrYRrgAVBsYQMAclFWFbZH2LoqekmhR3carIG7jcSlHdHU4ZcqyEEd1iPUE0tumvQNwtvJZLJLJFcJIyy3ErAquTt2jkA5xuBnnTfrlLAD6GqxkqpihN3+s6vIroNPjiZwR2hnjPCSpXixnJIB2rrofQFILaMDtEmAy08TOpLZyf2WQZxhgQQKbXsnr+FeZbbAyDmrRUERQo9D1WTTbolyqxsy+1IoxEysQq30a/3ZViFlUbcjv3TV30sxJr+n4z9nbyv9/Gv5/0qr6x9RsXmgt1lU3DSGJkTfCTKY3DsNl3ZWxzygONs1RdX2vz32qwyToqtFZFVxnJAYAu2Se8WY1nNJWkHwTtN0rW7ISpBHaSxySvKVffJbGck8OdgB9K+G/1NeAvo6KVkWQm0lSLjZM4D8BfjXBIwfOtX1nahLBYSPCxQ5UM6jJRSwDOB5gGs10euFg1SGCxvpb2CSFnn45BIIyPdcMBgEtgFRvuM+GMiifczDW0jy2UKafdwKt6ssrSAsu/Yrs6xqMBU3YjJ5kkkmrfpLhtdkP6u1/0H5SVsuhXTR766uYHtjGIGI4ic5OWGD3RwttnG/j5b4a6bi1XUpPFRGg/lXP4x1JJVa90i9kUBQGlcZXPJRuOI+e+cD0+/YdDOr5CEvb+T2mZwHUE5jUEZUAcmxn90eA2zWXh0P2m5vF5stkFT0Zt1Ppup++tj1TakLvS+xk3MXFC2fFMd36cDcP8NHwHwe+knWTFCxgs09omGx4COzT9+T+g8sZFYq9tby/ObyYlc5EMeViH9W+Z39ag9ErfsJ57WQd6KUjccxyB/wAOf4hTFtUXwG9dWPFFR1cnkdT1OX1HjjtX6sodI6JpGO6gHyH5nmfvq4lsBEAQB6jzHiPuq5hkB9PSvlzHlTWuo5fSXPL8lF1a3fs88+nOe6Ptbb1jc7qP3WPzOWPIVm9J0COz6QmJh3ZAz23kCwJx9AJEHyFd+lReHsLyMZezlHEP0om2ZeX8PoCauutK2M1pb6lbHL25WVWHijcJzjxwQp9BxVx5I6ZUe102X1IKX2fudOl3/T7+11FdkDCG554Mb/Ef3efzCUxNd123tVV53CKzBQ253IJ8AdgAWJ5ADNL691GPUrEoRgTRZUnfhbGRnf4XA+6ovROS6ubS2vIRHPLbRPbSW8uRuuN1kz3ZGVYs8YIOMZG9Z0bUXtx0LkfjFtdhrO7k7S4BAZyG3YxTLuQ4ATvZwu4O2Ku+mWuRaXYM6qo4FCQxjABbGEQDyAGSB8KmunQbQDZ22HIMrs0kvD7gd92Ea8lQchgDOM+NKjpvra6hqDhj/wAlYcRY+Dv47eIyuAN8hD+lTkhbszltaylVhzm81B+KVjzSMkliR6gsx5fEPCnv0V0tIYlRBhI1CJ9BufmfP1NLrq20x5nk1CVe/MeCBT8MecZ+uAM+hPxU4bO3wFUeH+ya68a0xtmhOtEwM+dd6BRWLduywUUUVAClb/xA6lcQWURglaNJJezl4diwKkgcQ3A7hyAd800qWn/EFbcelcX6ueNvv4k/z0AkNAMUbrG0bJciaH3wc7SoSBkd04zsQNvE1u+qqH/qjkDZbVh8szDA+4GtR0vs4p7CG6aNDKrWrJJ8S8c0AIB8QQx2O1YrSejWpWo9v090k7XiLxcI4uHjPd4W94ZHwkNVLtENWNDp5rXslo0oRZCWVQjcm4mCkH6E1kdI6SvaZxo4iB3JgeI8Xrw8Kk1V3fTa11FEttQ7WxljlVsr7nGAQOLjUlBls4YYGB3q0EfRe9KB7W/inQjKF49iP34XwR6haJJcnn9V+KjXoKL86r/ai96K9NYruSSJLeaGRE4m7VAux2BGGOc/0pb6Q3HLfyH47x1+ik4H3NWz6HaJc2015cXnZgukfD2bMVAQPxe8ARuQfvrBdErtFtVklYL2s8jnPiSQMAc2O3IUOnFqcE5qnSv3NB1eEvqd/wCQWJMeoBH5qfvrn0Of2DXLm1baO5HHH5Z7zADyABkX+EV26no+K51CXwa4wMgg90yHcEZHvjY+VdOuPT2iMF/EO/byKT6qWBGfQMMfxmnejTvRV9ZWn+y6nFdAYS4HA58A64Az8xwfytV9aS5UEVZ9NtOXUtL44u8xRZoT45A4lG/IlSV/irH9DtT7aBSeeN/mOf8AX8K6unlcXE8n/oQqUcn2f9Gtikz86mxS5+dU6tipcUueXOtWjljIiapZqxaNxlJFKN8iNvr/AK1y6qZRLZ3Gnz95oHeJ1PijcWOfge+PkBVhqI4kz4/18Kzek3Xs2tRPyjvYuFvLtEHl590D+M1jnjcbOzop1Nw87ozvR+7Sxkns7iQIYZTwFgQGU+O3LIAbf9Otr1R36pf3tsrBo5lW5iIIKnfhkwR5s4GP2K4dPNPih1ayuZoY5YJz2EyuqlQTsr974hxZz5R+tae26A2mn3Yv7duwjRJO2jYkpwlCeIFjlcEAnJIwPDG/M2eo2qDrZ6VGzthFCf8Ambg9nEBzGcAv9MgD1ZfI0pBpBYwaXCd2xJdSDwGxP5DGfKPzNS73Xjczz6rMD2UYMdojbbbjw8STud92b9Go/Q7XHsmee7t3YXGC0y7sgzsCh5J47eGOeMVaCV7kxVDt6P2KoAFGEjUKg8sDAH0Fae0TAz51SdGr6C5hR7aVZUPxKeR5niB3VvQgGtEBW+SXZFkfaKKKxJCiiigCsX1yWpk0e7A5hUf+WRGP4A1tKpemtsZdPvIxuWtpQPn2bY/HFALeG54+j9ufS1X+S6hX/LWl6AsGsYcftj6iVwfxFL7o1Lx9HWGT9iWbb/8AXMs39K3XQeQLaBf0J7hfuuJSPwYVm0Cw6RdF7a7XhuIVk22fGHX5OO8PlnFL+Xq8vbBzNpN22xz2MhA4vQ/3b/xBfnTWikwK9XDoqs7kKqqWZicAADJJPgAN6L6AVVz1kXbxvZXVhJHdyoyRFAQrMQRkhzsozksrEfIVS9DNOTiEVrKpKd2S5HCz5zlkt1bIij3P2hBLHfHI1eBn1G6Vu8oucrEMnMNkpHay4+GSc4XPMBhvtUzWeqOBmMlnJJaS8xwklB8hniX6Nt5VPBWvBw6p5RGb2Jie1S7fi4juQQACT454G3rea5Ypc27xsMq6lWHjgjH30npdH1bTp5Lh4va1dQHeMkk8OOFyAOIMAOZUjBPzrS9GetO1kISVjEx2+0HdP8Q2A9Tioa7orKL5JHU9qDiKawn/ALW1cjx3Qk4wTzAOcHyK1nNY086fqboBiG4zLH5Bv7xB+ePLhFWPSSZbPULbU4irQTYhnZSCuDjhfI54AB/+NfOtR1maEbuz44v7aI9rERzJHNR55GR8wtXhLTJMxz4llg4+f5KpGyAa9A43rNaH0hhNuJZJY415d497IG4CDc4/0r5F0hkuDw2FpLcn9ZIOGIfjj7yDXbKcV3PFx4Ms9lE1BuCwwoz5nw++sjrs5uZIIbJTcXEM6y8aD7KPBJw0nIAkA8/Dz2rR2HV7cXOG1K4JX/8AHhJWMehI3bw/1rd2VjbWcXCixwxoPQAepJ8fU7+tc2TOmqR6ODpPTkpydsoOtDSfaNMlBHejXtF9Cm5/w8Q+tYbpH03l1Kwit0KxFkXtnZmZpCuzhYYFeRULrniYDOMedW3TjrUjEckVkvbHGHlweyTiyOfxHy8PU8qxGmAadZGZsdvMBwDxAIyoPoPfP8IrFI70tjt2HtDW8XHbyRQN3raJ5Flfh2wEuUTiOAcjOTlvE0wNbu7SW1WY3kUaBjlXBEgZRhozF73GM7rj8Dml9pmoGSx9ktbRW4wWuLqcHeQ5yY8HYrtwtuds4Bo7JTLHJOqySg9hI5A75Kl4JyD8eEeMk/oA86sXKq21OaG7SXTy9vxuEVht2mTsTEcqV35HI+tfrVeVfmLRbft9WtI8EhGMh57cOWGfqij61+m4jsPlVq2sk90UUVACiiigCvE0YZSp5EEH6ivdFAIPqcgEljeWsn6wq48QJI+A/wDYfuq56DagY2MMxw0hBGTt28arHcRDybMayAeIkJHI1WdXwEOratb8vtWZR+ysrgH7pV++tTrvRlZmLxuI3bHaKyB4peHHCXjJB41xs6srDbc4GIBqI5PDyFYXpXr8d2DCjE2aMPaJU3EzAjgtYcbyFmxxcPljO9cz0PlIKsY2Hk8966fWFpMEbnYsa0WidHI4SssjdpJGMISqpFCMb9lEvdj2+IktjxxVGq3IJfQ/RWiVpZgBcT8JdcgiJQMRwKRtwoOeObFj4itIYsAk/wDik10q61XeY29hJFGq7NdSYIJ8ezBBGP2iDnnsNznH0uK6711qj3DE5x2o2+SuWwNzyA+VTLIo8lJ5Iw5P0CkYO4wfkc/kaotd6G2d3nt4I2Y/GBwyfzrhvoTik3B0MtuMez3MocDIIYZHqCqD86srTpLqemHLyG9twe8shJdR4kOcsuPmyjyqkcmOTpFY9RCTqyfrnU0QrCzumUHcxS54W8Rl08vVT868WfSXVtLRYbyz7eBF4VkTOQq4APaJxLsPBgDtTP6M9IYL6ATwHK8mBxxIw5qw8D+BG9UVx1gwPfQWVv8Aas78Lyqfs1wuSFI99seWwz48q0pmrSZi+jGodH5JWkeMRSuSxFyCUBJyQuS0YGeWcHFb3UemWn2qAmeLHCCqxkMSDy4VTJx68q7a50EsbnJltk4zuXUcD58yyYz9c1gdV6lOE8dnclCN1WUZ3/8AcTkP4TUV5KuBLu+su6uNtPsyFP8AfT7L8wAcf4j8qzGsW4bEmq3jTHmIgSqZ8eFVwTz5qB4VGvodXjuBYsVeZ140ZSnubgsDtgd08xxbfKrHTur5UbtL12lk5lSSF+pPefl6D0qUiVEzV/O9+UhsrfghjOfdULxfpP8ACMDwOScnzxV/a9D0U9rdy+0Snc5PcHpvu2/ngelapmRU4IwFUbAKMAfSoN57h+n51YsR55MYVMBQMYGMD0GOVUGqgZf/ANuNvqlzCo/CZ6tqoNRuQWckYAZEz6JxSyfiIR9RQF/1S2/aajcTeCBYx5bsM/8A8z99foO2PdFJzqSssWqyHnLK7n+Hugfeh++nFa+6K1kqgiDtRRRWRIUUUUAUUUUAh9Q+w6UXC8hPHt9Yo3P+KM0wbFsg1getRTD0hspQNpEiGfUySRn7lINbV1ZfT5GgLeFM5rB9LOsSOC4WCNBNFG4F45GVVWPCY18GcZyR6cPnjz046Xsh9ks2zcMO/IOUK+Z/bI5DwyD4ishbabHHCYsd0g8RPNieZJ86wy5FFmGbOse3cdCafbSIPsYZI2AIHZxlWBGQQCMEcqodb6stOulPDD2D+Dw93H8G6EfTPqKqOpvXcdpp054miBe3c/FFndc+ankPIkclphg1ZOvY2TTVoQ+vaJe6NIHZu2tieFZgNxnwYHPCfQkg42POr7R7r2iEv3SSe6QAMjA/1NM3pFLbrazG9Ki3KkScXiD4DG5byxvnGK/O2hDeUIH7DjJhMmOLGTjIG2cYzjbOayzY1WpbHJ1OGNakXVx0UcSuIpXht5QO1jRmHERnu8PIruSM5xk7VddHbRYtX0xEXhQdtgf/ABNk58T61Z297HN3FJyBnljyHj86jKSmsaWR5yj/AAYP4Gs8U5SmkzLBklLJFN/6h0dnjeuUmM+lSOYrjImK7j0RRz3uekNy/CCsFuqLvjdhG3lz77irjVLntMtjHdxisz0eftL3U5uYa5KKfRC4H+ErVjNIckZOMmgOVV6xswzxbepNdruYqRg+HpUeOcgYGKAhXVzw4CjikYhY0HxMdlXPz+4ZrNa06pC3C3EoHZq36xi2ZZR++2cfsolWWtX6xOxJw3YhYwOeZJAshXyYRBwDt79VftsLyWhYhIRIGfIPdVCMjhXO+MgAelAProPpvYQxRfq4gD+9txH6kk1uLb3R/vxpb9CenVldStFHIRKfcV1K8eOfCeRPpsdjtTJt/dFbZGq2IR0ooorEkKKKKAKKKKASX/EbEUewuFG6tICfUGNkH4NVp1h6/JBHw28MjySDaURSNHCp24yyqQWHgoz5kcge/wDxE2hfTY3A/s7hC3opSRf+5lqVod+ZLK2fmXgTiPrwKG/HNQBVadc2adyOcyTu32jOrhnc/vKPiJ2z4+dS72XGVq36w0AuNOcqMe0YLYHiY+EE/Qn6VmukT92Yj9E/ka4suOpL6nnZ8dTW/JBGqqrxzQSoJoW448nGfNDkjusNiKf2g6vHd28c8fuyLnHip5Mp9QQR9Kw3RDQ7VtOtS1vA7mPLM8UbMSSScsy55mtdounRwrwRxrEpbPCigDJwM4G2dvwrpWKlVnbjx6FVmY6wehF3eyCVbmORE/s7Z1ZEXbfvBiGf1YDy2G1YLUbC8thm4spVUfFHwuo+ZQ4H1NP6voNUlUuUJ4oz5Pz1pXSSNG4kdc4xhwRzwfTy86vNP1PtdR0pyVz27qeHlhhGBzJ57imlrfRe0ut7i2jc/pcPC/8AOmG/GsRrXQTT9NaK/E00awzxP2Zw6sQ69xdgw2BOcscA86QxRUrRnHp1GSkmOB2xUG+uhHG8jHZFLEnwABJ/Kpcy+PhWR6y73s9Muz5xFf58J/nrds6BddXEfDZBid5JHck+eeH/ACVZXMmMnnv/AFqJodv2dpbrjH2QJHq3eP1ya93EqlcA+I/OpBFnl4jnGNqjXJ7pqfPbBVJyaoNZ1IRxuSOWw35nO1AVMd+1tedoimR5FAQLjtA2VAC5VscWOHIGcMcEGmP0S6sI+/f6sI14iZOx92KPfiJcg4P7vIDOc52l9CujNvpVsdS1Fgbgji3/ALviG0aDxkPLI+Q2yTnNa1671SdUaPuth4LLJChfC4u3G/BuCE+LI2GxevPBRu+Cw6da/b3yKsEMMUCNhL6YmPDDG1uq4dyP5dtxyNb7q16SSTq9rckNcQBT2q+7PE2ezmHkxwQR5jPiQF5q0tvY5TgW+1B0weMLwIvgCnuwxANsgwTtvyNceq3VZLG+WHhil9scI6R544CoLAjiJPZKrElT4bjlg30tIJrgf9FFFQXCiiigCiiigMd1vWna6PeL5Ir/AMjo/wCS1luqm549Lg8040P0dsf4SKZevWPb208P62J0/mQj+tJrqKveKynizvHMG+jqAPxjaoYLbrD0U3Vu6R/2qESRY58SjkD4EgkfMisCb1buLAXhcDhmTGCrd4NsfA/+PCnJdwjds+X9BS16WdHSbkzWrdlMRhv0JM8ww8z5/XnvWeXHrX1Mc2LWtuUWnVLdLJatbuSJbZirD9lmYqR6ZyPoPMUw+zPlSEhuLywuUuWtpEkHdcBSYplOMrxrkZ5Ec8YHlTr03pJDJbC5yY4wuX7QFSmBuGB8flnO2M5FWuVcGkW2tz3rWsR2cLTTHCjZVHvOxzwog8WOPzPIGvXQ3XPa7WG5K8JcHiUZ2Ksykb+q0p77Wn1G49ocFbeMkW0f4GVv2z+H0yZnRXp9b6bHPbTrKzJcydmEVT3CQRkswA3yfrWerVJpclY5FKbiuw57ibixSG60+kYvXeOJs21tnvDlJMdsg+KqDgfMncMKka/0zu9SUxxIbS1PvOSeORfLOBsR4DbmCTyOb1GyyIrSAZMsiog58yMn78ZNQ5fFXcrPKtShHk/RHRm4LWVsWOSbeIknmT2a5NY3rtn/AOn8AO800aD15t/kre28ASMIOSrgfIDA/Klf1tyF7nToAdu0eVh+5wY/AOPrWrdtGwTkbAcgoH3VSCpeofD9f6VEq4PU92cd47fKqLVLcSq6+Dcj5HwP31ZX3uj5/wBDUB3AGTQH1dfmvJoo7scbWtu7RReFxMPdYj4iVwceJQ7d4irjT+kaRWqJYt2l5cgvcTSAFo2zhmdTnJByETljffO+XisVury3gxkPJ3vPgUEuAeY7oNby96vUjKvYSG3k5NxZdWU+j53Hh/s1eEHyirXgx1xOsXcTtHmnQtHKnC7yScWN+ZOTnfw3xvTh6r+hzW/Fd3QU3kqji4QMRrgYjGNixxlm89uQyY3QDq7hsvtCO0mPxsAD6hVGyL6c/M4xTJiTAxVpbIiMaPdFFFZFwooooAooooApCdXC9hq2p2x7vfYqMfCkrAH7pBj0NPukd0+E2may+o9g0ltOiq7LjCnhRWHo2YwwzgHOM+QGynkOSCds/wBa+y25UZOK8aDqttex9pburj4hydT5Mp3H5HwJqzmhzsai0CmbUxGQmSCfTz2/pS96XavJqc3s8BJtICO2Zc4lfyGOYG+PDm36NbrU9IEjHJbGOEjzG+dxy586x1x0WurPLafIJIs5NvKRzPPhbb8x9aieqvh5KZNWl6eT3pcCq3CygALsCMAcsYBqRcX8e/Cg4vAlV8/POaz/AP8AUIkkKTKYZl2Mbgg+e2efOqzXJpG4BGQrNIqA48GyBnOfHFefolqpnlrHLVpezLXWtXGCZCBgYz8t9h4mrnqn6NyTz/8AqMyFY1BW2U+JOQZMeWCQPU/sirDo71RRrIJL2Y3DA5CAER/XO7D02HzpowxBQFAAA2AAwAPAADkK6sWJI78OBY9+58kfFJ7pjMJdbCjf2e1A+TMSfv4ZRTfn8KR63HHqOoz4/vuyXf8AQyp/7FNar8x0HeSUtzrxRUK5lYMQDVwVzXXexjxxX29Pdr2YVznG9RIoQxbJxg/60BedWNrx30snhDFw/wATnb/CGp7WEeI1Hpn796VHVBZf8u8v6+c8P7q4UfjxU4rdMsBXRHaJBLgi4R611oorBuyQoooqAFFFFAFFFFAFR760WVSrAEEYIIyCPIipFFSnQEv0l6s2glNzpkjW0o34QTwHfJB/RB8sFTgDAo0frG4XFvqkTWs3ISAHsm32Pjw/vDK+ORTjnh4vnWU6SdFoblCksasOfCfA+asN1PqDV9MZ8bMg6EKyBlYMrDYgggg+II2IqDNbAAnNL2XRdQ0lmexdp7cHLWsgJI8+EDnz5rg8tjitJ0a6w7S8AQn2efYGOQgZPkj8m32wcH0rNqUdmSetd0KC7j4J0Dbd1wAHX918ZHy5elL7pN0KvLNC8JNzCpVgcHtYyCCCVHvKMcx/hpxXUGcYAzXCMFGHFsKhpPkhxT5LW0uuNQw5MARjyIyKmRvtuarYn27vKpUZyKo/h3RJ8u7ngRnPJFLH6Ak/lSF6ID/lS7HLySs5J5nwz94P304es6/SDSrphjiaPsx55kIQ/cGJ+lKjRbYpbxAjHcB+pGT+dTFUCTLJwjJqvnfiOak3rjGM75qDIcAn0NXBFu5SCMHG3+tU2pX/AAgqCSzbbeGf618v9SZmEcYLuTwjhGTknZVA5mmR1f8AQDsCJ7oBp85RNiI/U+DSfl8+VoxcmDbdXmm9lbW0ZXhKRAsPJmGWB9eJjW9sl5n6VUaZbFAS3M/gKvYVwAK1yOlRCPdFFFYEhRRRQBRRRQBRRRQBRRRQBXOaIN866UVKdAqL2xDbMPkR/v8ACsB0x6v4LrLSLwyeEyc/4hyb6/Q01SKjS2vl91arInsyKPz8L/VNH2ce12g5E57o/e3aP65Xyrb9HOmVnf4CPwy/qn7r/wAO+H5eGfkK2N5pYOeHuny8P/FLPpX1ZQTMWj/5aXn3R9m3rwjl81x8jR4/lFjAVcDArukZBFJiLpRqmlMEvE9ogGAHJJ2/ZmAzn0cE/KmJ0X6dWl7gRyhZD/dPgPnHID4+Xwk/SsJJkmf69Lsi0ggB3mnH1CKdv5nX7qqJZQVCgYA5fIDFc+tS67bVbWEbrFGGP7xLMfwRKote1uOIcOeJ/wBEeHzPh+dRFUgdbyZV4mYgKDzqmtxcX8hhtEPD8THYAHbLMfdX05n15Vf6D0CuLwiS8LQxfDGPfO3kc8HzbJ9PGnDoXRqOCMJGgijHwjmfUnmT6nJraOO92RZluhHQSKz3X7WcjvSEe6PEKPhX15n8KYdlYhPVvP8A0qTbWuBhBgf75nxqfDCF+daOSiqQPEFvjc/dUiiisG2yQoooqAFFFFAFFFFAFFFFAFFFFAFFFFAFFFFAeJIwedQrmyyMEcQqwoq0ZNAyl5o+QQMMp2KtjceW+x+tLTpL1XW8pLQ5tpPFcZQ/w5yv029KeckQPOoVzYZG4DD8a1U4y2ZB+bE6vNSe5PaSAZA4rgyFsrsuB8ZPCMAEDYYyBTL6H9XMFrwsE45BzmkG+fNF5L9N/WmFa6UF3A+p3NWCWwHPeouEeAVllp4X3Rk/pH/e1WMdqBz3/KpAFFUlkbFABRRRVCQooooAooooAooooAooooAooooAooooAooooAooooAooooAooooAooooAooooAooooAooooAooooAoooo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8" descr="data:image/jpeg;base64,/9j/4AAQSkZJRgABAQAAAQABAAD/2wCEAAkGBxQTEhUUExQWFhUXFxwbFxgYGBYgGhodHhoXHxoYHBgYHCggGholGxYcITEhJSorLi4uGh8zRDMsOCguLisBCgoKDg0OGhAQGywkICQsLCwsLCwsLCwsLCwsLCwsLCwsLCwsLCwsLCwsLCwsLCwsLCwsLCwsLCwsLCwsLCwsLP/AABEIAPMA0AMBIgACEQEDEQH/xAAcAAACAwEBAQEAAAAAAAAAAAAABwQFBgMCAQj/xABHEAACAQMCAgcFBAcGBQMFAAABAgMABBEFIRIxBgcTIkFRYRQyQnGBI5GhsVJTYnKCksEzQ6LC0fAIJCWy4RVzgxY0VGOz/8QAGQEBAAMBAQAAAAAAAAAAAAAAAAECAwQF/8QALBEAAgIBAwMCBAcBAAAAAAAAAAECEQMSITEEQVETcSJSYYEUMpGhscHwBf/aAAwDAQACEQMRAD8AeNFFFAFFFFAFFFFAFFFFAFFFFAFFFFAFVfSHpFbWUfaXUyxr4Z95j5Ko7zHfwFVvT3pcmnQBuHtJ5TwW8IyWkc48BuVGRnHmBzIpNdDNTs7q9aTWGka9L4RZ14YUxnEYXOAd+TgLv4ncylYGHH1tJMf+UsL24TOO0WMBT5kHJ/HFSLXrYtQypdwXVkWOAbiEhD/EMkfMjFbOCKMAYG1cNU0iG4iaORFdGGGUjY/+fWraUQWFvOrqroysjAFWUgqwPIgjYgjxrpSs6qpHsr280l2Zo4/trbOdkYjiXJ9XXYY7wc+NNOqtUSFFFFQAooooAooooAooooAooooAooooAooooAooooAooooAoorzIuQQDgkc/L1oBdaDAL/U59QkOYbcm3tAeXd2llHmWfiAPl8hWN6y54dUuRZ2Nss1yh79wDhYgDupYbMPPOwOwyTVRq/SO50+BtMhnieEyGOO8UMmBxEzA7HJDPgyLnG+5b3d1YXtno1vHbWqG6upVDhY8FpCRtI7DZI99idgOWdzWsaapEHPqh12bM2m3Z+3tT3STksmcczzCkjB8mXypmBsb0h7y9u4r/2+eextJXi4Cg7R2K+BKL77YAGQcHhG1StS1HULxGU3EiQY78zxrawgeJ3YzSAjbmg89qvXkGi0O+W56RzSw4aOC27J3HIuXzjPifeH8BptUo+gl/pmnxCOOftCT3mjjlkLHxY9ijADYADw/E6u/wCs7TolZnlkBC5CtBcIzei9pGoJPzrKYNjVTrPSa0tSFubiKJiMhXcBiPPh54rC3XXfYezSyRiXt12SCRMFm8CWUleAHnvnAO3Ks3ovVe+oQS3eoSSLd3J41P6sH3QyHntjuZHCoUDHhm3QbocWia9bXal7aZJVBweA5IPqOY+tWVfmq+6Pz6ZMrSF7VwcRXtuCYW3Hdmj+HOBkcj5MBmmB0f60njKR6miIHx2d1ES1vLnluM8G2N/nkKKlbixq0VwtbtJFDIwIYZBBBBHgQRsRXepaokKKKKgBRRRQBRRRQBVD016TJp1q1y6FwrKvCpAJ4jjbPlzq+pZ9facdlbQ5I7W9iTbyKyffvigOMfXfa4y9peqPEiOMj7zIKmW/XXpbc3lT96Jv8ma46l1jafbTvbzF1eM4Y8DEcgdiufPyoi6eaNKMdsnydWH/AHqKrqfgpqfgt7frY0lzgXYB/ajmX8WQCrW16cadIQFvbYknABlQEnwGGI3rK8ehTnnYsT5+zk/jvS965NCtIFtRaRIrTM3eQY4gOHHLbGXFFIlSs/RgNYHrS6RNEq20blC6GSd0PfSEEKETxEsrkRof3vEUvtGW/sDixveKNT/9vcAlPkCPd/h4a4P0kWa8invysHbTsWG7Kvs6rFChK/AJWlkzyyAc+NWW5Nmu0HocrRSGaJWaRAjp8EaD3II/ILzyNy2WznFZSz6KXdlJLBA6JBL3munA7SJEG8ZBOOLBGDy2J28HRYSRtGrRMrxkZVlIKsPMEbGl/wBY+pdtIbZRxxwKjTIOcsshxb2vF8Kse83pw+tdDqKIM1Y3ccfdsY2HGce0FO0ubkj3jEr7BAecr4QE8jVna9GLiVg8xRG+EsPaJx/FL9lGfSOPFarox0f4ASxDSNjtZAMZxyRB8MajZVGwG/MnOrhhVRhRj8/vpp+YGGHQviGZZLuXH6U7qPokRQD6Csp0t0b2WS2ukjkmt4JOOeJpZXxy4ZAsjEHhyT+e2SHRSt6fyNf3qaVa5A2e8kHJV2PB89wfUlR51E1FR4BC6IaS2s6g2pTpw20R4bdCBhyvIkY3AJ4j5scZwCK3HWRdyJAkarKIJHxczRKWMcQ3buqePve7xAHA4jzxmzuTHptgxiiYpBF3Y0BZjgbDYE7nm3qSfGsl0U1y6FxBF7RFfLcI0snDj7AZ3YOuxj48oqMOL1ABrj5M+dz10f1QCC7e4l9o0uPuRPMvE8p2DKp/vI+LuLxAszbZNUcvRVWjefRpElhJxNYzZK5HNQr7xyfstj54wK2WvWUeoBUs7mIPaTcRiwGjMi5wsqghtjnGCN98EgYrOyksu2vJxF7fcssFvGrfZoOSKGIBIyDIzYzjYbjeSTBdH9VntZWWwZo3U/babck8+Z7Fmxuee2DyO4wKaXQ3rJt7w9k2YLkbNBLs2fEIxxx/LZtuQqllsItTlks76EC7t1Vhc25xgNngyx3jc+92TcQ8QT4LPpZpk4uWsWCXk8aK0dwp4JUXbCyk7NjK7Ek7jvb7aRn2ZZM/T0cgPKvdKDqW1i+mSVbmQSRRHhjkO7lhjiAkB76AeJySTzwMU2bZyRvV3Hay58vb2OFeOWRI1yBxOyquTyGWIGTVRrnS+0tYe2kmVkLBR2ffJY5wAEz5GoPWRa20lvGLqYwATBo3GCeMI4wFKsG7jPtj18KTms2FpHPZG3uRM5vYcj2dEOOLn2iwpnfG2T8tqrW1kWNODrd0ssFeZ4if1kUo+WSFIA9TtW3trhJEV42V0YAqykFWB5EEbEVj7rVo5Z3tJbdHQTrASxBBDWbXBYqVxju8GM+Oc+FYbqi6dR2tk0c0dwLdJpOCcRl40U4bhk4MspBYnkRvVU7ITsd1LHrkPFPpMI+O8DY9EKZP0D0x7K8jmRZInV42GVZSCpHoRS76xhxaxoy+TTt/hQ/5alkvgwzdKBaXOo9sl5F2t0WEsEcJykfGqg9upUqc528hv5+x0q0+X+0vIm8cXmlxOR6Zt+H7967RdLNQaW4ZbyyjiW6miiW67pIQg4VlXBAV1GWOd6sYNT1OUE+wWF6o5tbzQkb8shmY7/LwqhQy3S/2BorySH2ErwqLZYu7LkvECQgwdlMnEGz8OMDNTesS3xNo0AGyIgx6ZiB/BKlXOrWyOiXuhCEyvwKwSMqWJxjjCqCd9xmjp6eLXLRPhSDPy/tj/lFAfLhu+x9ar9AQMRxAMgt5OIMAQc3d1xAg8/dWp6JxP9aqb/U1tDKrkBsToB8REojmiYDnw8faLnkCRQkafVXtptuvlGp/myf9/OsBaavEHiubmQRrNLc3Z4vHhIigQAZLYRiwA/Rrx0XvdVureGGyQWsCxJG1w/vNhVBKZGd98cI/iFaTQ+qy0gAe6c3DKoA7Q9xQM7BM4xvyYkfKtp5FtXYNpHFus5pPsdLs5blht2rgrGCfEgeH7zJX1NJ127OZ71LRfBIFBI9Mgj5e+f8AWZqfWLp1mBFDiQqMLHAoIHhgEYQfIH6VnL3rPv3DPDZqkaAs3aMS5UHcgArw7ehxVNU5cFJZEuWl7hL0mu9DmnhuZJbxJY+K1kkYkhxtg8RJC5O4B8FIHeq/6Lxx6LYi7vgxnupl7dubKXLEDHjwjLMBvktzwBXvp3p66lpqXFvkyxqJoWHvcgSo8ckeH6QHlWT6edJ//VLHS4Ux200p7VR8LpiMnhzspMjMPSqttqmW5NhP0/uMSX0aRPp6SdkFLYlfDcJlQ7gksSAhAJAByM1qJtNUxzG0Edrd3EYYsUXjBwQGZVO7DiIzvgnx8Vh1U9HoWuHguARc2UnHwK32c64PZyNH8TRswIfY4kTOastd0q4eaV3hmGoSTAWk0bN2KJyUdoueFFTLMjqOIlsA5qtENFhpHRqUXFuZIFs0s0JlmSTJnG/CgkGG7Lm7hxnOPPNTJuk1vdBYtQtOG2uH4bWR8MHzsgIHfikYd4ehG4NT9U6SW0ebK845lEapcz8H2as45S8HucQ73LChhkjIrroPQ2GOZJxPJPFGh9mSRw6w8XvFGO5BGAMk4GdznaCPc6Sw22j2M8q8XCOJ2LsS7scBVLNuT7qDPIY9TSTtZZuyaQ9691CXCHfIVvi/ZUBifQFPKtd1q6x7bex6fG32UJ7S5O45fDn0Vv5n/Zrx1f2Bu7p70qOzH2NqCOQGzyAeHiPqw8K0xxtlooYvQrR1trZIl5KoUHGOIj3mx+0xJrYRrgAVBsYQMAclFWFbZH2LoqekmhR3carIG7jcSlHdHU4ZcqyEEd1iPUE0tumvQNwtvJZLJLJFcJIyy3ErAquTt2jkA5xuBnnTfrlLAD6GqxkqpihN3+s6vIroNPjiZwR2hnjPCSpXixnJIB2rrofQFILaMDtEmAy08TOpLZyf2WQZxhgQQKbXsnr+FeZbbAyDmrRUERQo9D1WTTbolyqxsy+1IoxEysQq30a/3ZViFlUbcjv3TV30sxJr+n4z9nbyv9/Gv5/0qr6x9RsXmgt1lU3DSGJkTfCTKY3DsNl3ZWxzygONs1RdX2vz32qwyToqtFZFVxnJAYAu2Se8WY1nNJWkHwTtN0rW7ISpBHaSxySvKVffJbGck8OdgB9K+G/1NeAvo6KVkWQm0lSLjZM4D8BfjXBIwfOtX1nahLBYSPCxQ5UM6jJRSwDOB5gGs10euFg1SGCxvpb2CSFnn45BIIyPdcMBgEtgFRvuM+GMiifczDW0jy2UKafdwKt6ssrSAsu/Yrs6xqMBU3YjJ5kkkmrfpLhtdkP6u1/0H5SVsuhXTR766uYHtjGIGI4ic5OWGD3RwttnG/j5b4a6bi1XUpPFRGg/lXP4x1JJVa90i9kUBQGlcZXPJRuOI+e+cD0+/YdDOr5CEvb+T2mZwHUE5jUEZUAcmxn90eA2zWXh0P2m5vF5stkFT0Zt1Ppup++tj1TakLvS+xk3MXFC2fFMd36cDcP8NHwHwe+knWTFCxgs09omGx4COzT9+T+g8sZFYq9tby/ObyYlc5EMeViH9W+Z39ag9ErfsJ57WQd6KUjccxyB/wAOf4hTFtUXwG9dWPFFR1cnkdT1OX1HjjtX6sodI6JpGO6gHyH5nmfvq4lsBEAQB6jzHiPuq5hkB9PSvlzHlTWuo5fSXPL8lF1a3fs88+nOe6Ptbb1jc7qP3WPzOWPIVm9J0COz6QmJh3ZAz23kCwJx9AJEHyFd+lReHsLyMZezlHEP0om2ZeX8PoCauutK2M1pb6lbHL25WVWHijcJzjxwQp9BxVx5I6ZUe102X1IKX2fudOl3/T7+11FdkDCG554Mb/Ef3efzCUxNd123tVV53CKzBQ253IJ8AdgAWJ5ADNL691GPUrEoRgTRZUnfhbGRnf4XA+6ovROS6ubS2vIRHPLbRPbSW8uRuuN1kz3ZGVYs8YIOMZG9Z0bUXtx0LkfjFtdhrO7k7S4BAZyG3YxTLuQ4ATvZwu4O2Ku+mWuRaXYM6qo4FCQxjABbGEQDyAGSB8KmunQbQDZ22HIMrs0kvD7gd92Ea8lQchgDOM+NKjpvra6hqDhj/wAlYcRY+Dv47eIyuAN8hD+lTkhbszltaylVhzm81B+KVjzSMkliR6gsx5fEPCnv0V0tIYlRBhI1CJ9BufmfP1NLrq20x5nk1CVe/MeCBT8MecZ+uAM+hPxU4bO3wFUeH+ya68a0xtmhOtEwM+dd6BRWLduywUUUVAClb/xA6lcQWURglaNJJezl4diwKkgcQ3A7hyAd800qWn/EFbcelcX6ueNvv4k/z0AkNAMUbrG0bJciaH3wc7SoSBkd04zsQNvE1u+qqH/qjkDZbVh8szDA+4GtR0vs4p7CG6aNDKrWrJJ8S8c0AIB8QQx2O1YrSejWpWo9v090k7XiLxcI4uHjPd4W94ZHwkNVLtENWNDp5rXslo0oRZCWVQjcm4mCkH6E1kdI6SvaZxo4iB3JgeI8Xrw8Kk1V3fTa11FEttQ7WxljlVsr7nGAQOLjUlBls4YYGB3q0EfRe9KB7W/inQjKF49iP34XwR6haJJcnn9V+KjXoKL86r/ai96K9NYruSSJLeaGRE4m7VAux2BGGOc/0pb6Q3HLfyH47x1+ik4H3NWz6HaJc2015cXnZgukfD2bMVAQPxe8ARuQfvrBdErtFtVklYL2s8jnPiSQMAc2O3IUOnFqcE5qnSv3NB1eEvqd/wCQWJMeoBH5qfvrn0Of2DXLm1baO5HHH5Z7zADyABkX+EV26no+K51CXwa4wMgg90yHcEZHvjY+VdOuPT2iMF/EO/byKT6qWBGfQMMfxmnejTvRV9ZWn+y6nFdAYS4HA58A64Az8xwfytV9aS5UEVZ9NtOXUtL44u8xRZoT45A4lG/IlSV/irH9DtT7aBSeeN/mOf8AX8K6unlcXE8n/oQqUcn2f9Gtikz86mxS5+dU6tipcUueXOtWjljIiapZqxaNxlJFKN8iNvr/AK1y6qZRLZ3Gnz95oHeJ1PijcWOfge+PkBVhqI4kz4/18Kzek3Xs2tRPyjvYuFvLtEHl590D+M1jnjcbOzop1Nw87ozvR+7Sxkns7iQIYZTwFgQGU+O3LIAbf9Otr1R36pf3tsrBo5lW5iIIKnfhkwR5s4GP2K4dPNPih1ayuZoY5YJz2EyuqlQTsr974hxZz5R+tae26A2mn3Yv7duwjRJO2jYkpwlCeIFjlcEAnJIwPDG/M2eo2qDrZ6VGzthFCf8Ambg9nEBzGcAv9MgD1ZfI0pBpBYwaXCd2xJdSDwGxP5DGfKPzNS73Xjczz6rMD2UYMdojbbbjw8STud92b9Go/Q7XHsmee7t3YXGC0y7sgzsCh5J47eGOeMVaCV7kxVDt6P2KoAFGEjUKg8sDAH0Fae0TAz51SdGr6C5hR7aVZUPxKeR5niB3VvQgGtEBW+SXZFkfaKKKxJCiiigCsX1yWpk0e7A5hUf+WRGP4A1tKpemtsZdPvIxuWtpQPn2bY/HFALeG54+j9ufS1X+S6hX/LWl6AsGsYcftj6iVwfxFL7o1Lx9HWGT9iWbb/8AXMs39K3XQeQLaBf0J7hfuuJSPwYVm0Cw6RdF7a7XhuIVk22fGHX5OO8PlnFL+Xq8vbBzNpN22xz2MhA4vQ/3b/xBfnTWikwK9XDoqs7kKqqWZicAADJJPgAN6L6AVVz1kXbxvZXVhJHdyoyRFAQrMQRkhzsozksrEfIVS9DNOTiEVrKpKd2S5HCz5zlkt1bIij3P2hBLHfHI1eBn1G6Vu8oucrEMnMNkpHay4+GSc4XPMBhvtUzWeqOBmMlnJJaS8xwklB8hniX6Nt5VPBWvBw6p5RGb2Jie1S7fi4juQQACT454G3rea5Ypc27xsMq6lWHjgjH30npdH1bTp5Lh4va1dQHeMkk8OOFyAOIMAOZUjBPzrS9GetO1kISVjEx2+0HdP8Q2A9Tioa7orKL5JHU9qDiKawn/ALW1cjx3Qk4wTzAOcHyK1nNY086fqboBiG4zLH5Bv7xB+ePLhFWPSSZbPULbU4irQTYhnZSCuDjhfI54AB/+NfOtR1maEbuz44v7aI9rERzJHNR55GR8wtXhLTJMxz4llg4+f5KpGyAa9A43rNaH0hhNuJZJY415d497IG4CDc4/0r5F0hkuDw2FpLcn9ZIOGIfjj7yDXbKcV3PFx4Ms9lE1BuCwwoz5nw++sjrs5uZIIbJTcXEM6y8aD7KPBJw0nIAkA8/Dz2rR2HV7cXOG1K4JX/8AHhJWMehI3bw/1rd2VjbWcXCixwxoPQAepJ8fU7+tc2TOmqR6ODpPTkpydsoOtDSfaNMlBHejXtF9Cm5/w8Q+tYbpH03l1Kwit0KxFkXtnZmZpCuzhYYFeRULrniYDOMedW3TjrUjEckVkvbHGHlweyTiyOfxHy8PU8qxGmAadZGZsdvMBwDxAIyoPoPfP8IrFI70tjt2HtDW8XHbyRQN3raJ5Flfh2wEuUTiOAcjOTlvE0wNbu7SW1WY3kUaBjlXBEgZRhozF73GM7rj8Dml9pmoGSx9ktbRW4wWuLqcHeQ5yY8HYrtwtuds4Bo7JTLHJOqySg9hI5A75Kl4JyD8eEeMk/oA86sXKq21OaG7SXTy9vxuEVht2mTsTEcqV35HI+tfrVeVfmLRbft9WtI8EhGMh57cOWGfqij61+m4jsPlVq2sk90UUVACiiigCvE0YZSp5EEH6ivdFAIPqcgEljeWsn6wq48QJI+A/wDYfuq56DagY2MMxw0hBGTt28arHcRDybMayAeIkJHI1WdXwEOratb8vtWZR+ysrgH7pV++tTrvRlZmLxuI3bHaKyB4peHHCXjJB41xs6srDbc4GIBqI5PDyFYXpXr8d2DCjE2aMPaJU3EzAjgtYcbyFmxxcPljO9cz0PlIKsY2Hk8966fWFpMEbnYsa0WidHI4SssjdpJGMISqpFCMb9lEvdj2+IktjxxVGq3IJfQ/RWiVpZgBcT8JdcgiJQMRwKRtwoOeObFj4itIYsAk/wDik10q61XeY29hJFGq7NdSYIJ8ezBBGP2iDnnsNznH0uK6711qj3DE5x2o2+SuWwNzyA+VTLIo8lJ5Iw5P0CkYO4wfkc/kaotd6G2d3nt4I2Y/GBwyfzrhvoTik3B0MtuMez3MocDIIYZHqCqD86srTpLqemHLyG9twe8shJdR4kOcsuPmyjyqkcmOTpFY9RCTqyfrnU0QrCzumUHcxS54W8Rl08vVT868WfSXVtLRYbyz7eBF4VkTOQq4APaJxLsPBgDtTP6M9IYL6ATwHK8mBxxIw5qw8D+BG9UVx1gwPfQWVv8Aas78Lyqfs1wuSFI99seWwz48q0pmrSZi+jGodH5JWkeMRSuSxFyCUBJyQuS0YGeWcHFb3UemWn2qAmeLHCCqxkMSDy4VTJx68q7a50EsbnJltk4zuXUcD58yyYz9c1gdV6lOE8dnclCN1WUZ3/8AcTkP4TUV5KuBLu+su6uNtPsyFP8AfT7L8wAcf4j8qzGsW4bEmq3jTHmIgSqZ8eFVwTz5qB4VGvodXjuBYsVeZ140ZSnubgsDtgd08xxbfKrHTur5UbtL12lk5lSSF+pPefl6D0qUiVEzV/O9+UhsrfghjOfdULxfpP8ACMDwOScnzxV/a9D0U9rdy+0Snc5PcHpvu2/ngelapmRU4IwFUbAKMAfSoN57h+n51YsR55MYVMBQMYGMD0GOVUGqgZf/ANuNvqlzCo/CZ6tqoNRuQWckYAZEz6JxSyfiIR9RQF/1S2/aajcTeCBYx5bsM/8A8z99foO2PdFJzqSssWqyHnLK7n+Hugfeh++nFa+6K1kqgiDtRRRWRIUUUUAUUUUAh9Q+w6UXC8hPHt9Yo3P+KM0wbFsg1getRTD0hspQNpEiGfUySRn7lINbV1ZfT5GgLeFM5rB9LOsSOC4WCNBNFG4F45GVVWPCY18GcZyR6cPnjz046Xsh9ks2zcMO/IOUK+Z/bI5DwyD4ishbabHHCYsd0g8RPNieZJ86wy5FFmGbOse3cdCafbSIPsYZI2AIHZxlWBGQQCMEcqodb6stOulPDD2D+Dw93H8G6EfTPqKqOpvXcdpp054miBe3c/FFndc+ankPIkclphg1ZOvY2TTVoQ+vaJe6NIHZu2tieFZgNxnwYHPCfQkg42POr7R7r2iEv3SSe6QAMjA/1NM3pFLbrazG9Ki3KkScXiD4DG5byxvnGK/O2hDeUIH7DjJhMmOLGTjIG2cYzjbOayzY1WpbHJ1OGNakXVx0UcSuIpXht5QO1jRmHERnu8PIruSM5xk7VddHbRYtX0xEXhQdtgf/ABNk58T61Z297HN3FJyBnljyHj86jKSmsaWR5yj/AAYP4Gs8U5SmkzLBklLJFN/6h0dnjeuUmM+lSOYrjImK7j0RRz3uekNy/CCsFuqLvjdhG3lz77irjVLntMtjHdxisz0eftL3U5uYa5KKfRC4H+ErVjNIckZOMmgOVV6xswzxbepNdruYqRg+HpUeOcgYGKAhXVzw4CjikYhY0HxMdlXPz+4ZrNa06pC3C3EoHZq36xi2ZZR++2cfsolWWtX6xOxJw3YhYwOeZJAshXyYRBwDt79VftsLyWhYhIRIGfIPdVCMjhXO+MgAelAProPpvYQxRfq4gD+9txH6kk1uLb3R/vxpb9CenVldStFHIRKfcV1K8eOfCeRPpsdjtTJt/dFbZGq2IR0ooorEkKKKKAKKKKASX/EbEUewuFG6tICfUGNkH4NVp1h6/JBHw28MjySDaURSNHCp24yyqQWHgoz5kcge/wDxE2hfTY3A/s7hC3opSRf+5lqVod+ZLK2fmXgTiPrwKG/HNQBVadc2adyOcyTu32jOrhnc/vKPiJ2z4+dS72XGVq36w0AuNOcqMe0YLYHiY+EE/Qn6VmukT92Yj9E/ka4suOpL6nnZ8dTW/JBGqqrxzQSoJoW448nGfNDkjusNiKf2g6vHd28c8fuyLnHip5Mp9QQR9Kw3RDQ7VtOtS1vA7mPLM8UbMSSScsy55mtdounRwrwRxrEpbPCigDJwM4G2dvwrpWKlVnbjx6FVmY6wehF3eyCVbmORE/s7Z1ZEXbfvBiGf1YDy2G1YLUbC8thm4spVUfFHwuo+ZQ4H1NP6voNUlUuUJ4oz5Pz1pXSSNG4kdc4xhwRzwfTy86vNP1PtdR0pyVz27qeHlhhGBzJ57imlrfRe0ut7i2jc/pcPC/8AOmG/GsRrXQTT9NaK/E00awzxP2Zw6sQ69xdgw2BOcscA86QxRUrRnHp1GSkmOB2xUG+uhHG8jHZFLEnwABJ/Kpcy+PhWR6y73s9Muz5xFf58J/nrds6BddXEfDZBid5JHck+eeH/ACVZXMmMnnv/AFqJodv2dpbrjH2QJHq3eP1ya93EqlcA+I/OpBFnl4jnGNqjXJ7pqfPbBVJyaoNZ1IRxuSOWw35nO1AVMd+1tedoimR5FAQLjtA2VAC5VscWOHIGcMcEGmP0S6sI+/f6sI14iZOx92KPfiJcg4P7vIDOc52l9CujNvpVsdS1Fgbgji3/ALviG0aDxkPLI+Q2yTnNa1671SdUaPuth4LLJChfC4u3G/BuCE+LI2GxevPBRu+Cw6da/b3yKsEMMUCNhL6YmPDDG1uq4dyP5dtxyNb7q16SSTq9rckNcQBT2q+7PE2ezmHkxwQR5jPiQF5q0tvY5TgW+1B0weMLwIvgCnuwxANsgwTtvyNceq3VZLG+WHhil9scI6R544CoLAjiJPZKrElT4bjlg30tIJrgf9FFFQXCiiigCiiigMd1vWna6PeL5Ir/AMjo/wCS1luqm549Lg8040P0dsf4SKZevWPb208P62J0/mQj+tJrqKveKynizvHMG+jqAPxjaoYLbrD0U3Vu6R/2qESRY58SjkD4EgkfMisCb1buLAXhcDhmTGCrd4NsfA/+PCnJdwjds+X9BS16WdHSbkzWrdlMRhv0JM8ww8z5/XnvWeXHrX1Mc2LWtuUWnVLdLJatbuSJbZirD9lmYqR6ZyPoPMUw+zPlSEhuLywuUuWtpEkHdcBSYplOMrxrkZ5Ec8YHlTr03pJDJbC5yY4wuX7QFSmBuGB8flnO2M5FWuVcGkW2tz3rWsR2cLTTHCjZVHvOxzwog8WOPzPIGvXQ3XPa7WG5K8JcHiUZ2Ksykb+q0p77Wn1G49ocFbeMkW0f4GVv2z+H0yZnRXp9b6bHPbTrKzJcydmEVT3CQRkswA3yfrWerVJpclY5FKbiuw57ibixSG60+kYvXeOJs21tnvDlJMdsg+KqDgfMncMKka/0zu9SUxxIbS1PvOSeORfLOBsR4DbmCTyOb1GyyIrSAZMsiog58yMn78ZNQ5fFXcrPKtShHk/RHRm4LWVsWOSbeIknmT2a5NY3rtn/AOn8AO800aD15t/kre28ASMIOSrgfIDA/Klf1tyF7nToAdu0eVh+5wY/AOPrWrdtGwTkbAcgoH3VSCpeofD9f6VEq4PU92cd47fKqLVLcSq6+Dcj5HwP31ZX3uj5/wBDUB3AGTQH1dfmvJoo7scbWtu7RReFxMPdYj4iVwceJQ7d4irjT+kaRWqJYt2l5cgvcTSAFo2zhmdTnJByETljffO+XisVury3gxkPJ3vPgUEuAeY7oNby96vUjKvYSG3k5NxZdWU+j53Hh/s1eEHyirXgx1xOsXcTtHmnQtHKnC7yScWN+ZOTnfw3xvTh6r+hzW/Fd3QU3kqji4QMRrgYjGNixxlm89uQyY3QDq7hsvtCO0mPxsAD6hVGyL6c/M4xTJiTAxVpbIiMaPdFFFZFwooooAooooApCdXC9hq2p2x7vfYqMfCkrAH7pBj0NPukd0+E2may+o9g0ltOiq7LjCnhRWHo2YwwzgHOM+QGynkOSCds/wBa+y25UZOK8aDqttex9pburj4hydT5Mp3H5HwJqzmhzsai0CmbUxGQmSCfTz2/pS96XavJqc3s8BJtICO2Zc4lfyGOYG+PDm36NbrU9IEjHJbGOEjzG+dxy586x1x0WurPLafIJIs5NvKRzPPhbb8x9aieqvh5KZNWl6eT3pcCq3CygALsCMAcsYBqRcX8e/Cg4vAlV8/POaz/AP8AUIkkKTKYZl2Mbgg+e2efOqzXJpG4BGQrNIqA48GyBnOfHFefolqpnlrHLVpezLXWtXGCZCBgYz8t9h4mrnqn6NyTz/8AqMyFY1BW2U+JOQZMeWCQPU/sirDo71RRrIJL2Y3DA5CAER/XO7D02HzpowxBQFAAA2AAwAPAADkK6sWJI78OBY9+58kfFJ7pjMJdbCjf2e1A+TMSfv4ZRTfn8KR63HHqOoz4/vuyXf8AQyp/7FNar8x0HeSUtzrxRUK5lYMQDVwVzXXexjxxX29Pdr2YVznG9RIoQxbJxg/60BedWNrx30snhDFw/wATnb/CGp7WEeI1Hpn796VHVBZf8u8v6+c8P7q4UfjxU4rdMsBXRHaJBLgi4R611oorBuyQoooqAFFFFAFFFFAFR760WVSrAEEYIIyCPIipFFSnQEv0l6s2glNzpkjW0o34QTwHfJB/RB8sFTgDAo0frG4XFvqkTWs3ISAHsm32Pjw/vDK+ORTjnh4vnWU6SdFoblCksasOfCfA+asN1PqDV9MZ8bMg6EKyBlYMrDYgggg+II2IqDNbAAnNL2XRdQ0lmexdp7cHLWsgJI8+EDnz5rg8tjitJ0a6w7S8AQn2efYGOQgZPkj8m32wcH0rNqUdmSetd0KC7j4J0Dbd1wAHX918ZHy5elL7pN0KvLNC8JNzCpVgcHtYyCCCVHvKMcx/hpxXUGcYAzXCMFGHFsKhpPkhxT5LW0uuNQw5MARjyIyKmRvtuarYn27vKpUZyKo/h3RJ8u7ngRnPJFLH6Ak/lSF6ID/lS7HLySs5J5nwz94P304es6/SDSrphjiaPsx55kIQ/cGJ+lKjRbYpbxAjHcB+pGT+dTFUCTLJwjJqvnfiOak3rjGM75qDIcAn0NXBFu5SCMHG3+tU2pX/AAgqCSzbbeGf618v9SZmEcYLuTwjhGTknZVA5mmR1f8AQDsCJ7oBp85RNiI/U+DSfl8+VoxcmDbdXmm9lbW0ZXhKRAsPJmGWB9eJjW9sl5n6VUaZbFAS3M/gKvYVwAK1yOlRCPdFFFYEhRRRQBRRRQBRRRQBRRRQBXOaIN866UVKdAqL2xDbMPkR/v8ACsB0x6v4LrLSLwyeEyc/4hyb6/Q01SKjS2vl91arInsyKPz8L/VNH2ce12g5E57o/e3aP65Xyrb9HOmVnf4CPwy/qn7r/wAO+H5eGfkK2N5pYOeHuny8P/FLPpX1ZQTMWj/5aXn3R9m3rwjl81x8jR4/lFjAVcDArukZBFJiLpRqmlMEvE9ogGAHJJ2/ZmAzn0cE/KmJ0X6dWl7gRyhZD/dPgPnHID4+Xwk/SsJJkmf69Lsi0ggB3mnH1CKdv5nX7qqJZQVCgYA5fIDFc+tS67bVbWEbrFGGP7xLMfwRKote1uOIcOeJ/wBEeHzPh+dRFUgdbyZV4mYgKDzqmtxcX8hhtEPD8THYAHbLMfdX05n15Vf6D0CuLwiS8LQxfDGPfO3kc8HzbJ9PGnDoXRqOCMJGgijHwjmfUnmT6nJraOO92RZluhHQSKz3X7WcjvSEe6PEKPhX15n8KYdlYhPVvP8A0qTbWuBhBgf75nxqfDCF+daOSiqQPEFvjc/dUiiisG2yQoooqAFFFFAFFFFAFFFFAFFFFAFFFFAFFFFAeJIwedQrmyyMEcQqwoq0ZNAyl5o+QQMMp2KtjceW+x+tLTpL1XW8pLQ5tpPFcZQ/w5yv029KeckQPOoVzYZG4DD8a1U4y2ZB+bE6vNSe5PaSAZA4rgyFsrsuB8ZPCMAEDYYyBTL6H9XMFrwsE45BzmkG+fNF5L9N/WmFa6UF3A+p3NWCWwHPeouEeAVllp4X3Rk/pH/e1WMdqBz3/KpAFFUlkbFABRRRVCQooooAooooAooooAooooAooooAooooAooooAooooAooooAooooAooooAooooAooooAooooAooooAoooo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106" name="Picture 10" descr="http://www.ontariocondolaw.com/uploads/image/scraps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125245"/>
            <a:ext cx="512617" cy="5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C:\Users\LiquiDeskUser\Desktop\Icons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0" t="59789" r="51991" b="24751"/>
          <a:stretch>
            <a:fillRect/>
          </a:stretch>
        </p:blipFill>
        <p:spPr bwMode="auto">
          <a:xfrm>
            <a:off x="368300" y="2945225"/>
            <a:ext cx="531292" cy="4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6" descr="C:\Users\LiquiDeskUser\Desktop\Icons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0" t="59789" r="51991" b="24751"/>
          <a:stretch>
            <a:fillRect/>
          </a:stretch>
        </p:blipFill>
        <p:spPr bwMode="auto">
          <a:xfrm>
            <a:off x="883712" y="2961760"/>
            <a:ext cx="531292" cy="4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6" descr="C:\Users\LiquiDeskUser\Desktop\Icons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0" t="59789" r="51991" b="24751"/>
          <a:stretch>
            <a:fillRect/>
          </a:stretch>
        </p:blipFill>
        <p:spPr bwMode="auto">
          <a:xfrm>
            <a:off x="1403648" y="2961760"/>
            <a:ext cx="531292" cy="4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6" descr="C:\Users\LiquiDeskUser\Desktop\Icons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0" t="59789" r="51991" b="24751"/>
          <a:stretch>
            <a:fillRect/>
          </a:stretch>
        </p:blipFill>
        <p:spPr bwMode="auto">
          <a:xfrm>
            <a:off x="1907704" y="2962249"/>
            <a:ext cx="531292" cy="4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6" descr="C:\Users\LiquiDeskUser\Desktop\Icons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0" t="59789" r="51991" b="24751"/>
          <a:stretch>
            <a:fillRect/>
          </a:stretch>
        </p:blipFill>
        <p:spPr bwMode="auto">
          <a:xfrm>
            <a:off x="395536" y="5577425"/>
            <a:ext cx="531292" cy="4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281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9" grpId="0"/>
    </p:bld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29293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21212B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29293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21212B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18623</TotalTime>
  <Pages>0</Pages>
  <Words>1601</Words>
  <Characters>0</Characters>
  <Application>Microsoft Office PowerPoint</Application>
  <PresentationFormat>On-screen Show (4:3)</PresentationFormat>
  <Lines>0</Lines>
  <Paragraphs>311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Gill Sans</vt:lpstr>
      <vt:lpstr>HelveticaNeueLT Std</vt:lpstr>
      <vt:lpstr>Wingdings</vt:lpstr>
      <vt:lpstr>ヒラギノ角ゴ ProN W3</vt:lpstr>
      <vt:lpstr>Default - Title Slide</vt:lpstr>
      <vt:lpstr>Default - Title and Content</vt:lpstr>
      <vt:lpstr>ReThink Waste: The Need for Change in Ontario   January 29, 2015 WMABC AGM</vt:lpstr>
      <vt:lpstr>Who We Are</vt:lpstr>
      <vt:lpstr>Overview</vt:lpstr>
      <vt:lpstr>State of Waste in Ontario</vt:lpstr>
      <vt:lpstr>State of Waste in Ontario</vt:lpstr>
      <vt:lpstr>Data – A Limitation</vt:lpstr>
      <vt:lpstr>PowerPoint Presentation</vt:lpstr>
      <vt:lpstr>Disposal vs. Recycling</vt:lpstr>
      <vt:lpstr>State of Waste in Ontario</vt:lpstr>
      <vt:lpstr>Ongoing Issues with EPR</vt:lpstr>
      <vt:lpstr>PowerPoint Presentation</vt:lpstr>
      <vt:lpstr>Issues with EPR (Ontario)</vt:lpstr>
      <vt:lpstr>PowerPoint Presentation</vt:lpstr>
      <vt:lpstr>Benefits of Waste Diversion</vt:lpstr>
      <vt:lpstr>Conference Board of Canada</vt:lpstr>
      <vt:lpstr>Information / Oversight / Enforcement</vt:lpstr>
      <vt:lpstr>PowerPoint Presentation</vt:lpstr>
      <vt:lpstr>Oversight &amp; Enforcement</vt:lpstr>
      <vt:lpstr>Need for Environmental Standards</vt:lpstr>
      <vt:lpstr>CSA Guideline Process &amp; Purpose</vt:lpstr>
      <vt:lpstr>Other Work</vt:lpstr>
      <vt:lpstr>Other Work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 Election Overview</dc:title>
  <dc:creator>Peter Hargreave</dc:creator>
  <cp:lastModifiedBy>Lori Bryan</cp:lastModifiedBy>
  <cp:revision>269</cp:revision>
  <cp:lastPrinted>2015-01-28T20:22:00Z</cp:lastPrinted>
  <dcterms:modified xsi:type="dcterms:W3CDTF">2015-01-29T22:29:25Z</dcterms:modified>
</cp:coreProperties>
</file>